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80b98009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80b98009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80b98009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80b98009b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80b98009b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80b98009b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80b98009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80b98009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80b98009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80b98009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3" name="Google Shape;13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5" name="Google Shape;13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027675" y="43050"/>
            <a:ext cx="5017500" cy="285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 sz="1300">
                <a:latin typeface="Times New Roman"/>
                <a:ea typeface="Times New Roman"/>
                <a:cs typeface="Times New Roman"/>
                <a:sym typeface="Times New Roman"/>
              </a:rPr>
              <a:t>BIS 403 - Applied Systems Design</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College: Peirce College</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Professor: Robert Heubner</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Group Members: J. Sherif &amp; M. Morrison </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Case Study: Personal Trainer Case Study #8</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rPr b="1" lang="en" sz="1300">
                <a:latin typeface="Times New Roman"/>
                <a:ea typeface="Times New Roman"/>
                <a:cs typeface="Times New Roman"/>
                <a:sym typeface="Times New Roman"/>
              </a:rPr>
              <a:t>Date: 2/11/2024</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t/>
            </a:r>
            <a:endParaRPr b="1" sz="1300">
              <a:latin typeface="Times New Roman"/>
              <a:ea typeface="Times New Roman"/>
              <a:cs typeface="Times New Roman"/>
              <a:sym typeface="Times New Roman"/>
            </a:endParaRPr>
          </a:p>
          <a:p>
            <a:pPr indent="-331565" lvl="0" marL="344170" rtl="0" algn="l">
              <a:lnSpc>
                <a:spcPct val="120000"/>
              </a:lnSpc>
              <a:spcBef>
                <a:spcPts val="933"/>
              </a:spcBef>
              <a:spcAft>
                <a:spcPts val="0"/>
              </a:spcAft>
              <a:buClr>
                <a:schemeClr val="dk1"/>
              </a:buClr>
              <a:buSzPts val="1300"/>
              <a:buFont typeface="Times New Roman"/>
              <a:buChar char="▪"/>
            </a:pPr>
            <a:r>
              <a:rPr b="1" lang="en" sz="1300">
                <a:latin typeface="Times New Roman"/>
                <a:ea typeface="Times New Roman"/>
                <a:cs typeface="Times New Roman"/>
                <a:sym typeface="Times New Roman"/>
              </a:rPr>
              <a:t>Tasks</a:t>
            </a:r>
            <a:r>
              <a:rPr b="1" lang="en" sz="1300">
                <a:solidFill>
                  <a:schemeClr val="dk1"/>
                </a:solidFill>
                <a:latin typeface="Times New Roman"/>
                <a:ea typeface="Times New Roman"/>
                <a:cs typeface="Times New Roman"/>
                <a:sym typeface="Times New Roman"/>
              </a:rPr>
              <a:t> </a:t>
            </a:r>
            <a:r>
              <a:rPr b="1" lang="en" sz="1300">
                <a:latin typeface="Times New Roman"/>
                <a:ea typeface="Times New Roman"/>
                <a:cs typeface="Times New Roman"/>
                <a:sym typeface="Times New Roman"/>
              </a:rPr>
              <a:t>1&amp;2, completed by Jilalo Sherif</a:t>
            </a:r>
            <a:endParaRPr sz="1300">
              <a:latin typeface="Times New Roman"/>
              <a:ea typeface="Times New Roman"/>
              <a:cs typeface="Times New Roman"/>
              <a:sym typeface="Times New Roman"/>
            </a:endParaRPr>
          </a:p>
          <a:p>
            <a:pPr indent="-331565" lvl="0" marL="344170" rtl="0" algn="l">
              <a:lnSpc>
                <a:spcPct val="120000"/>
              </a:lnSpc>
              <a:spcBef>
                <a:spcPts val="933"/>
              </a:spcBef>
              <a:spcAft>
                <a:spcPts val="0"/>
              </a:spcAft>
              <a:buClr>
                <a:schemeClr val="dk1"/>
              </a:buClr>
              <a:buSzPts val="1300"/>
              <a:buFont typeface="Times New Roman"/>
              <a:buChar char="▪"/>
            </a:pPr>
            <a:r>
              <a:rPr b="1" lang="en" sz="1300">
                <a:latin typeface="Times New Roman"/>
                <a:ea typeface="Times New Roman"/>
                <a:cs typeface="Times New Roman"/>
                <a:sym typeface="Times New Roman"/>
              </a:rPr>
              <a:t>Tasks 3&amp;4, completed by Morrese Morrison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052550" y="0"/>
            <a:ext cx="7038900" cy="34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t>Personal Trainer Switch Board</a:t>
            </a:r>
            <a:endParaRPr sz="1600"/>
          </a:p>
        </p:txBody>
      </p:sp>
      <p:pic>
        <p:nvPicPr>
          <p:cNvPr id="146" name="Google Shape;146;p15"/>
          <p:cNvPicPr preferRelativeResize="0"/>
          <p:nvPr/>
        </p:nvPicPr>
        <p:blipFill>
          <a:blip r:embed="rId3">
            <a:alphaModFix/>
          </a:blip>
          <a:stretch>
            <a:fillRect/>
          </a:stretch>
        </p:blipFill>
        <p:spPr>
          <a:xfrm>
            <a:off x="152400" y="1577150"/>
            <a:ext cx="8839200" cy="349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052550" y="0"/>
            <a:ext cx="7038900" cy="34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t>Personal Trainer </a:t>
            </a:r>
            <a:r>
              <a:rPr lang="en" sz="1600"/>
              <a:t>Storyboard</a:t>
            </a:r>
            <a:endParaRPr sz="1600"/>
          </a:p>
        </p:txBody>
      </p:sp>
      <p:pic>
        <p:nvPicPr>
          <p:cNvPr id="152" name="Google Shape;152;p16"/>
          <p:cNvPicPr preferRelativeResize="0"/>
          <p:nvPr/>
        </p:nvPicPr>
        <p:blipFill>
          <a:blip r:embed="rId3">
            <a:alphaModFix/>
          </a:blip>
          <a:stretch>
            <a:fillRect/>
          </a:stretch>
        </p:blipFill>
        <p:spPr>
          <a:xfrm>
            <a:off x="1100075" y="884025"/>
            <a:ext cx="7770676" cy="413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052550" y="0"/>
            <a:ext cx="7038900" cy="34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t>Personal Trainer Online Registration Form</a:t>
            </a:r>
            <a:endParaRPr sz="1600"/>
          </a:p>
        </p:txBody>
      </p:sp>
      <p:pic>
        <p:nvPicPr>
          <p:cNvPr id="158" name="Google Shape;158;p17"/>
          <p:cNvPicPr preferRelativeResize="0"/>
          <p:nvPr/>
        </p:nvPicPr>
        <p:blipFill>
          <a:blip r:embed="rId3">
            <a:alphaModFix/>
          </a:blip>
          <a:stretch>
            <a:fillRect/>
          </a:stretch>
        </p:blipFill>
        <p:spPr>
          <a:xfrm>
            <a:off x="1116625" y="464875"/>
            <a:ext cx="7442301" cy="459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052550" y="0"/>
            <a:ext cx="7038900" cy="34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t>Paper Source Document (Fitness Class Sign Up)</a:t>
            </a:r>
            <a:endParaRPr sz="1600"/>
          </a:p>
        </p:txBody>
      </p:sp>
      <p:pic>
        <p:nvPicPr>
          <p:cNvPr id="164" name="Google Shape;164;p18"/>
          <p:cNvPicPr preferRelativeResize="0"/>
          <p:nvPr/>
        </p:nvPicPr>
        <p:blipFill>
          <a:blip r:embed="rId3">
            <a:alphaModFix/>
          </a:blip>
          <a:stretch>
            <a:fillRect/>
          </a:stretch>
        </p:blipFill>
        <p:spPr>
          <a:xfrm>
            <a:off x="2071125" y="344100"/>
            <a:ext cx="5001750" cy="475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052550" y="0"/>
            <a:ext cx="7038900" cy="34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t>BumbleBee Software Data Protection &amp; Security Controls (Memo)</a:t>
            </a:r>
            <a:endParaRPr sz="1600"/>
          </a:p>
        </p:txBody>
      </p:sp>
      <p:sp>
        <p:nvSpPr>
          <p:cNvPr id="170" name="Google Shape;170;p19"/>
          <p:cNvSpPr txBox="1"/>
          <p:nvPr>
            <p:ph idx="1" type="body"/>
          </p:nvPr>
        </p:nvSpPr>
        <p:spPr>
          <a:xfrm>
            <a:off x="1052800" y="265200"/>
            <a:ext cx="7851900" cy="483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t>DATE: 2/11/2024</a:t>
            </a:r>
            <a:endParaRPr sz="750"/>
          </a:p>
          <a:p>
            <a:pPr indent="0" lvl="0" marL="0" rtl="0" algn="l">
              <a:lnSpc>
                <a:spcPct val="100000"/>
              </a:lnSpc>
              <a:spcBef>
                <a:spcPts val="1200"/>
              </a:spcBef>
              <a:spcAft>
                <a:spcPts val="0"/>
              </a:spcAft>
              <a:buNone/>
            </a:pPr>
            <a:r>
              <a:rPr lang="en" sz="750"/>
              <a:t>TO:  Gray Lewis &amp; Personal Trainer Staff</a:t>
            </a:r>
            <a:endParaRPr sz="750"/>
          </a:p>
          <a:p>
            <a:pPr indent="0" lvl="0" marL="0" rtl="0" algn="l">
              <a:lnSpc>
                <a:spcPct val="100000"/>
              </a:lnSpc>
              <a:spcBef>
                <a:spcPts val="1200"/>
              </a:spcBef>
              <a:spcAft>
                <a:spcPts val="0"/>
              </a:spcAft>
              <a:buNone/>
            </a:pPr>
            <a:r>
              <a:rPr lang="en" sz="750"/>
              <a:t>FROM: Susan Park</a:t>
            </a:r>
            <a:endParaRPr sz="750"/>
          </a:p>
          <a:p>
            <a:pPr indent="0" lvl="0" marL="0" rtl="0" algn="l">
              <a:lnSpc>
                <a:spcPct val="100000"/>
              </a:lnSpc>
              <a:spcBef>
                <a:spcPts val="1200"/>
              </a:spcBef>
              <a:spcAft>
                <a:spcPts val="0"/>
              </a:spcAft>
              <a:buNone/>
            </a:pPr>
            <a:r>
              <a:rPr lang="en" sz="750"/>
              <a:t>SUBJECT: Bumblebee Software Data Protection &amp; Security Controls</a:t>
            </a:r>
            <a:endParaRPr sz="750"/>
          </a:p>
          <a:p>
            <a:pPr indent="0" lvl="0" marL="0" rtl="0" algn="l">
              <a:lnSpc>
                <a:spcPct val="100000"/>
              </a:lnSpc>
              <a:spcBef>
                <a:spcPts val="1200"/>
              </a:spcBef>
              <a:spcAft>
                <a:spcPts val="0"/>
              </a:spcAft>
              <a:buNone/>
            </a:pPr>
            <a:r>
              <a:rPr lang="en" sz="750"/>
              <a:t>Greetings Personal Trainer Staff,</a:t>
            </a:r>
            <a:endParaRPr sz="750"/>
          </a:p>
          <a:p>
            <a:pPr indent="0" lvl="0" marL="0" rtl="0" algn="l">
              <a:spcBef>
                <a:spcPts val="1200"/>
              </a:spcBef>
              <a:spcAft>
                <a:spcPts val="0"/>
              </a:spcAft>
              <a:buNone/>
            </a:pPr>
            <a:r>
              <a:rPr lang="en" sz="750"/>
              <a:t>In today’s business </a:t>
            </a:r>
            <a:r>
              <a:rPr lang="en" sz="750"/>
              <a:t>environment, the protection and control of data is paramount to an organization's daily operation. Also, with businesses utilizing a technologically centric approach to the  input, output, and storage of this data, it is even more imperative that this data is controlled and accurate. Listed below are the various controls and policies that will be implemented in order to adhere to the fundamental principles of data security in a modern business environment.</a:t>
            </a:r>
            <a:endParaRPr b="1" sz="750" u="sng"/>
          </a:p>
          <a:p>
            <a:pPr indent="-276225" lvl="0" marL="457200" rtl="0" algn="l">
              <a:spcBef>
                <a:spcPts val="1200"/>
              </a:spcBef>
              <a:spcAft>
                <a:spcPts val="0"/>
              </a:spcAft>
              <a:buSzPts val="750"/>
              <a:buAutoNum type="arabicPeriod"/>
            </a:pPr>
            <a:r>
              <a:rPr b="1" lang="en" sz="750" u="sng"/>
              <a:t>Input Security Controls</a:t>
            </a:r>
            <a:endParaRPr b="1" sz="750" u="sng"/>
          </a:p>
          <a:p>
            <a:pPr indent="-276225" lvl="0" marL="914400" rtl="0" algn="l">
              <a:spcBef>
                <a:spcPts val="0"/>
              </a:spcBef>
              <a:spcAft>
                <a:spcPts val="0"/>
              </a:spcAft>
              <a:buSzPts val="750"/>
              <a:buChar char="●"/>
            </a:pPr>
            <a:r>
              <a:rPr b="1" i="1" lang="en" sz="750">
                <a:solidFill>
                  <a:srgbClr val="00FFFF"/>
                </a:solidFill>
              </a:rPr>
              <a:t>Data Entry Audit Trail</a:t>
            </a:r>
            <a:r>
              <a:rPr b="1" lang="en" sz="750">
                <a:solidFill>
                  <a:srgbClr val="00FFFF"/>
                </a:solidFill>
              </a:rPr>
              <a:t> </a:t>
            </a:r>
            <a:r>
              <a:rPr b="1" lang="en" sz="750"/>
              <a:t>- Each time data is </a:t>
            </a:r>
            <a:r>
              <a:rPr b="1" lang="en" sz="750"/>
              <a:t>entered</a:t>
            </a:r>
            <a:r>
              <a:rPr b="1" lang="en" sz="750"/>
              <a:t> into the system, an audit log line will be recorded  that shows what was entered, by whom, the date and time, as well as how long the user took to enter that data.</a:t>
            </a:r>
            <a:endParaRPr b="1" sz="750"/>
          </a:p>
          <a:p>
            <a:pPr indent="-276225" lvl="0" marL="914400" rtl="0" algn="l">
              <a:spcBef>
                <a:spcPts val="0"/>
              </a:spcBef>
              <a:spcAft>
                <a:spcPts val="0"/>
              </a:spcAft>
              <a:buSzPts val="750"/>
              <a:buChar char="●"/>
            </a:pPr>
            <a:r>
              <a:rPr b="1" i="1" lang="en" sz="750">
                <a:solidFill>
                  <a:srgbClr val="00FFFF"/>
                </a:solidFill>
              </a:rPr>
              <a:t>Input Access </a:t>
            </a:r>
            <a:r>
              <a:rPr b="1" lang="en" sz="750"/>
              <a:t>- </a:t>
            </a:r>
            <a:r>
              <a:rPr b="1" lang="en" sz="750"/>
              <a:t>All users have the ability to input data within the system. This  input will be </a:t>
            </a:r>
            <a:r>
              <a:rPr b="1" lang="en" sz="750"/>
              <a:t>reconciled</a:t>
            </a:r>
            <a:r>
              <a:rPr b="1" lang="en" sz="750"/>
              <a:t>  daily for accuracy.</a:t>
            </a:r>
            <a:r>
              <a:rPr b="1" lang="en" sz="750"/>
              <a:t>	</a:t>
            </a:r>
            <a:endParaRPr b="1" sz="750"/>
          </a:p>
          <a:p>
            <a:pPr indent="-276225" lvl="0" marL="457200" rtl="0" algn="l">
              <a:spcBef>
                <a:spcPts val="0"/>
              </a:spcBef>
              <a:spcAft>
                <a:spcPts val="0"/>
              </a:spcAft>
              <a:buSzPts val="750"/>
              <a:buAutoNum type="arabicPeriod"/>
            </a:pPr>
            <a:r>
              <a:rPr b="1" lang="en" sz="750" u="sng"/>
              <a:t>Output Security Controls</a:t>
            </a:r>
            <a:endParaRPr b="1" sz="750"/>
          </a:p>
          <a:p>
            <a:pPr indent="-276225" lvl="0" marL="914400" rtl="0" algn="l">
              <a:spcBef>
                <a:spcPts val="0"/>
              </a:spcBef>
              <a:spcAft>
                <a:spcPts val="0"/>
              </a:spcAft>
              <a:buSzPts val="750"/>
              <a:buChar char="●"/>
            </a:pPr>
            <a:r>
              <a:rPr b="1" i="1" lang="en" sz="750">
                <a:solidFill>
                  <a:srgbClr val="00FFFF"/>
                </a:solidFill>
              </a:rPr>
              <a:t>Report Generation &amp; Printing</a:t>
            </a:r>
            <a:r>
              <a:rPr b="1" lang="en" sz="750">
                <a:solidFill>
                  <a:srgbClr val="00FFFF"/>
                </a:solidFill>
              </a:rPr>
              <a:t> </a:t>
            </a:r>
            <a:r>
              <a:rPr b="1" lang="en" sz="750"/>
              <a:t>- Printing &amp; Scanning  can only be completed within the facility secure team member office. Each report that is generated and printed is tracked. Financial and payroll reports are only accessible to the facility’s manager and can not be printed. Only read. Other reports such as sales transactions and membership information can be viewed and printed. Print counts will be enabled on each report to limit the amount of physical copies that can be accessible at once.</a:t>
            </a:r>
            <a:endParaRPr b="1" sz="750"/>
          </a:p>
          <a:p>
            <a:pPr indent="-276225" lvl="0" marL="914400" rtl="0" algn="l">
              <a:spcBef>
                <a:spcPts val="0"/>
              </a:spcBef>
              <a:spcAft>
                <a:spcPts val="0"/>
              </a:spcAft>
              <a:buSzPts val="750"/>
              <a:buChar char="●"/>
            </a:pPr>
            <a:r>
              <a:rPr b="1" i="1" lang="en" sz="750">
                <a:solidFill>
                  <a:srgbClr val="00FFFF"/>
                </a:solidFill>
              </a:rPr>
              <a:t>Removable Devices &amp; External Access </a:t>
            </a:r>
            <a:r>
              <a:rPr b="1" lang="en" sz="750"/>
              <a:t>- </a:t>
            </a:r>
            <a:r>
              <a:rPr lang="en" sz="750"/>
              <a:t> </a:t>
            </a:r>
            <a:r>
              <a:rPr b="1" lang="en" sz="750"/>
              <a:t>It is prohibited to move company reports to external hardware such as a flash drive. It is also prohibited  to store any company reports on a team member’s email account or cloud storage service. The only email domain that is accessible will be Personal Trainer’s. Also the only cloud storage service that will be available is google drive. External USB ports will be blocked to prevent any intrusions from threat actors as well as deter the transfer of company information on to an external USB drive.</a:t>
            </a:r>
            <a:endParaRPr b="1" sz="750"/>
          </a:p>
          <a:p>
            <a:pPr indent="-276225" lvl="0" marL="457200" rtl="0" algn="l">
              <a:spcBef>
                <a:spcPts val="0"/>
              </a:spcBef>
              <a:spcAft>
                <a:spcPts val="0"/>
              </a:spcAft>
              <a:buSzPts val="750"/>
              <a:buAutoNum type="arabicPeriod"/>
            </a:pPr>
            <a:r>
              <a:rPr b="1" lang="en" sz="750" u="sng"/>
              <a:t>Data Security </a:t>
            </a:r>
            <a:r>
              <a:rPr b="1" lang="en" sz="750" u="sng"/>
              <a:t>Policies</a:t>
            </a:r>
            <a:endParaRPr b="1" sz="750" u="sng"/>
          </a:p>
          <a:p>
            <a:pPr indent="-276225" lvl="0" marL="914400" rtl="0" algn="l">
              <a:spcBef>
                <a:spcPts val="0"/>
              </a:spcBef>
              <a:spcAft>
                <a:spcPts val="0"/>
              </a:spcAft>
              <a:buSzPts val="750"/>
              <a:buChar char="●"/>
            </a:pPr>
            <a:r>
              <a:rPr i="1" lang="en" sz="750">
                <a:solidFill>
                  <a:srgbClr val="00FFFF"/>
                </a:solidFill>
              </a:rPr>
              <a:t>Record Retention Policy</a:t>
            </a:r>
            <a:r>
              <a:rPr b="1" i="1" lang="en" sz="750">
                <a:solidFill>
                  <a:srgbClr val="00FFFF"/>
                </a:solidFill>
              </a:rPr>
              <a:t> </a:t>
            </a:r>
            <a:r>
              <a:rPr b="1" i="1" lang="en" sz="750"/>
              <a:t>-</a:t>
            </a:r>
            <a:r>
              <a:rPr b="1" lang="en" sz="750"/>
              <a:t> All physical records of all transaction will be digitally scanned and saved to the facilities designated file share drive. These records will then be backed up and stored in Personal Trainer’s AWS S3 bucket for future reference if needed. Records up to one year will be accessible on the file share drive. After one year, all records will be cleared. The facilities admin will be responsible for all scanning and data entry.</a:t>
            </a:r>
            <a:endParaRPr b="1" sz="750"/>
          </a:p>
          <a:p>
            <a:pPr indent="-276225" lvl="0" marL="914400" rtl="0" algn="l">
              <a:spcBef>
                <a:spcPts val="0"/>
              </a:spcBef>
              <a:spcAft>
                <a:spcPts val="0"/>
              </a:spcAft>
              <a:buSzPts val="750"/>
              <a:buChar char="●"/>
            </a:pPr>
            <a:r>
              <a:rPr b="1" i="1" lang="en" sz="750">
                <a:solidFill>
                  <a:srgbClr val="00FFFF"/>
                </a:solidFill>
              </a:rPr>
              <a:t>Physical Transaction  Destruction</a:t>
            </a:r>
            <a:r>
              <a:rPr b="1" i="1" lang="en" sz="750"/>
              <a:t> </a:t>
            </a:r>
            <a:r>
              <a:rPr b="1" lang="en" sz="750"/>
              <a:t>- Once a record is scanned, place the physical document in side of the manager’s office in the designated physical destruction bin. After each day, the facility manager will be responsible for shredding all of the documents that are placed in the bin.</a:t>
            </a:r>
            <a:endParaRPr b="1" sz="750"/>
          </a:p>
          <a:p>
            <a:pPr indent="-276225" lvl="0" marL="914400" rtl="0" algn="l">
              <a:spcBef>
                <a:spcPts val="0"/>
              </a:spcBef>
              <a:spcAft>
                <a:spcPts val="0"/>
              </a:spcAft>
              <a:buSzPts val="750"/>
              <a:buChar char="●"/>
            </a:pPr>
            <a:r>
              <a:rPr b="1" i="1" lang="en" sz="750">
                <a:solidFill>
                  <a:srgbClr val="00FFFF"/>
                </a:solidFill>
              </a:rPr>
              <a:t>Identity Access Management</a:t>
            </a:r>
            <a:r>
              <a:rPr b="1" i="1" lang="en" sz="750"/>
              <a:t> </a:t>
            </a:r>
            <a:r>
              <a:rPr b="1" lang="en" sz="750"/>
              <a:t>- Access to the various reports and information provided within the BumbleBee Software System will be based off of Security Groups that are assigned to the facility  employee. There will be four levels of access, Level 1 (Facility Sales Clerk), Level 2 (Facility Admin</a:t>
            </a:r>
            <a:r>
              <a:rPr b="1" lang="en" sz="750"/>
              <a:t>), Level 3 (Facility Trainer), Level 4 (Facility Manager). These </a:t>
            </a:r>
            <a:r>
              <a:rPr b="1" lang="en" sz="750"/>
              <a:t>levels</a:t>
            </a:r>
            <a:r>
              <a:rPr b="1" lang="en" sz="750"/>
              <a:t> of access correspond to the job roles that each team member may have.</a:t>
            </a:r>
            <a:endParaRPr b="1" sz="750"/>
          </a:p>
          <a:p>
            <a:pPr indent="0" lvl="0" marL="914400" rtl="0" algn="l">
              <a:spcBef>
                <a:spcPts val="1200"/>
              </a:spcBef>
              <a:spcAft>
                <a:spcPts val="0"/>
              </a:spcAft>
              <a:buNone/>
            </a:pPr>
            <a:r>
              <a:t/>
            </a:r>
            <a:endParaRPr sz="750"/>
          </a:p>
          <a:p>
            <a:pPr indent="0" lvl="0" marL="0" rtl="0" algn="l">
              <a:spcBef>
                <a:spcPts val="1200"/>
              </a:spcBef>
              <a:spcAft>
                <a:spcPts val="0"/>
              </a:spcAft>
              <a:buNone/>
            </a:pPr>
            <a:r>
              <a:t/>
            </a:r>
            <a:endParaRPr sz="750"/>
          </a:p>
          <a:p>
            <a:pPr indent="0" lvl="0" marL="0" rtl="0" algn="l">
              <a:spcBef>
                <a:spcPts val="1200"/>
              </a:spcBef>
              <a:spcAft>
                <a:spcPts val="0"/>
              </a:spcAft>
              <a:buNone/>
            </a:pPr>
            <a:r>
              <a:t/>
            </a:r>
            <a:endParaRPr sz="750"/>
          </a:p>
          <a:p>
            <a:pPr indent="0" lvl="0" marL="457200" rtl="0" algn="l">
              <a:spcBef>
                <a:spcPts val="1200"/>
              </a:spcBef>
              <a:spcAft>
                <a:spcPts val="0"/>
              </a:spcAft>
              <a:buNone/>
            </a:pPr>
            <a:r>
              <a:t/>
            </a:r>
            <a:endParaRPr sz="750"/>
          </a:p>
          <a:p>
            <a:pPr indent="0" lvl="0" marL="45720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