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Xo+yM9MQM0MSnqwJAHYjPJrGp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a8cf09307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ba8cf09307_0_17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8cf09307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ba8cf09307_0_17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a8cf09307_0_1650"/>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ba8cf09307_0_1650"/>
          <p:cNvGrpSpPr/>
          <p:nvPr/>
        </p:nvGrpSpPr>
        <p:grpSpPr>
          <a:xfrm>
            <a:off x="0" y="654"/>
            <a:ext cx="6871435" cy="6845694"/>
            <a:chOff x="0" y="75"/>
            <a:chExt cx="5153705" cy="5152950"/>
          </a:xfrm>
        </p:grpSpPr>
        <p:sp>
          <p:nvSpPr>
            <p:cNvPr id="12" name="Google Shape;12;g2ba8cf09307_0_1650"/>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ba8cf09307_0_1650"/>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ba8cf09307_0_1650"/>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ba8cf09307_0_1650"/>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ba8cf09307_0_1650"/>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ba8cf09307_0_1650"/>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ba8cf09307_0_16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ba8cf09307_0_1746"/>
          <p:cNvGrpSpPr/>
          <p:nvPr/>
        </p:nvGrpSpPr>
        <p:grpSpPr>
          <a:xfrm>
            <a:off x="5875053" y="0"/>
            <a:ext cx="6316642" cy="6857248"/>
            <a:chOff x="4406400" y="0"/>
            <a:chExt cx="4737600" cy="5143065"/>
          </a:xfrm>
        </p:grpSpPr>
        <p:sp>
          <p:nvSpPr>
            <p:cNvPr id="107" name="Google Shape;107;g2ba8cf09307_0_174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ba8cf09307_0_174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ba8cf09307_0_174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ba8cf09307_0_174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ba8cf09307_0_174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ba8cf09307_0_174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ba8cf09307_0_174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ba8cf09307_0_174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ba8cf09307_0_174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ba8cf09307_0_174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ba8cf09307_0_174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ba8cf09307_0_174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ba8cf09307_0_174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ba8cf09307_0_174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ba8cf09307_0_174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ba8cf09307_0_174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ba8cf09307_0_174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ba8cf09307_0_174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ba8cf09307_0_1746"/>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ba8cf09307_0_1746"/>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ba8cf09307_0_17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ba8cf09307_0_17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2ba8cf09307_0_17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2ba8cf09307_0_17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2ba8cf09307_0_177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ba8cf09307_0_17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ba8cf09307_0_17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ba8cf09307_0_1660"/>
          <p:cNvGrpSpPr/>
          <p:nvPr/>
        </p:nvGrpSpPr>
        <p:grpSpPr>
          <a:xfrm>
            <a:off x="5875053" y="0"/>
            <a:ext cx="6316642" cy="6857248"/>
            <a:chOff x="4406400" y="0"/>
            <a:chExt cx="4737600" cy="5143065"/>
          </a:xfrm>
        </p:grpSpPr>
        <p:sp>
          <p:nvSpPr>
            <p:cNvPr id="21" name="Google Shape;21;g2ba8cf09307_0_166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ba8cf09307_0_166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ba8cf09307_0_166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ba8cf09307_0_166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ba8cf09307_0_166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ba8cf09307_0_166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ba8cf09307_0_166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ba8cf09307_0_166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ba8cf09307_0_166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ba8cf09307_0_166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ba8cf09307_0_166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ba8cf09307_0_166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ba8cf09307_0_166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ba8cf09307_0_166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ba8cf09307_0_166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ba8cf09307_0_166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ba8cf09307_0_166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ba8cf09307_0_166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ba8cf09307_0_1660"/>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ba8cf09307_0_16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ba8cf09307_0_1682"/>
          <p:cNvGrpSpPr/>
          <p:nvPr/>
        </p:nvGrpSpPr>
        <p:grpSpPr>
          <a:xfrm>
            <a:off x="0" y="507989"/>
            <a:ext cx="1383765" cy="1355016"/>
            <a:chOff x="0" y="381001"/>
            <a:chExt cx="1037850" cy="1016287"/>
          </a:xfrm>
        </p:grpSpPr>
        <p:sp>
          <p:nvSpPr>
            <p:cNvPr id="43" name="Google Shape;43;g2ba8cf09307_0_168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ba8cf09307_0_168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ba8cf09307_0_1682"/>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ba8cf09307_0_1682"/>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ba8cf09307_0_16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ba8cf09307_0_1689"/>
          <p:cNvGrpSpPr/>
          <p:nvPr/>
        </p:nvGrpSpPr>
        <p:grpSpPr>
          <a:xfrm>
            <a:off x="0" y="507989"/>
            <a:ext cx="1383765" cy="1355016"/>
            <a:chOff x="0" y="381001"/>
            <a:chExt cx="1037850" cy="1016287"/>
          </a:xfrm>
        </p:grpSpPr>
        <p:sp>
          <p:nvSpPr>
            <p:cNvPr id="50" name="Google Shape;50;g2ba8cf09307_0_168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ba8cf09307_0_168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ba8cf09307_0_168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ba8cf09307_0_1689"/>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ba8cf09307_0_1689"/>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ba8cf09307_0_16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ba8cf09307_0_1697"/>
          <p:cNvGrpSpPr/>
          <p:nvPr/>
        </p:nvGrpSpPr>
        <p:grpSpPr>
          <a:xfrm>
            <a:off x="0" y="507989"/>
            <a:ext cx="1383765" cy="1355016"/>
            <a:chOff x="0" y="381001"/>
            <a:chExt cx="1037850" cy="1016287"/>
          </a:xfrm>
        </p:grpSpPr>
        <p:sp>
          <p:nvSpPr>
            <p:cNvPr id="58" name="Google Shape;58;g2ba8cf09307_0_169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ba8cf09307_0_169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ba8cf09307_0_1697"/>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ba8cf09307_0_16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ba8cf09307_0_1703"/>
          <p:cNvGrpSpPr/>
          <p:nvPr/>
        </p:nvGrpSpPr>
        <p:grpSpPr>
          <a:xfrm>
            <a:off x="0" y="507989"/>
            <a:ext cx="1383765" cy="1355016"/>
            <a:chOff x="0" y="381001"/>
            <a:chExt cx="1037850" cy="1016287"/>
          </a:xfrm>
        </p:grpSpPr>
        <p:sp>
          <p:nvSpPr>
            <p:cNvPr id="64" name="Google Shape;64;g2ba8cf09307_0_170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ba8cf09307_0_170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ba8cf09307_0_1703"/>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ba8cf09307_0_1703"/>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ba8cf09307_0_17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ba8cf09307_0_1710"/>
          <p:cNvGrpSpPr/>
          <p:nvPr/>
        </p:nvGrpSpPr>
        <p:grpSpPr>
          <a:xfrm>
            <a:off x="5875053" y="0"/>
            <a:ext cx="6316642" cy="6857829"/>
            <a:chOff x="4406400" y="0"/>
            <a:chExt cx="4737600" cy="5143500"/>
          </a:xfrm>
        </p:grpSpPr>
        <p:sp>
          <p:nvSpPr>
            <p:cNvPr id="71" name="Google Shape;71;g2ba8cf09307_0_171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ba8cf09307_0_171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ba8cf09307_0_171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ba8cf09307_0_171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ba8cf09307_0_171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ba8cf09307_0_171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ba8cf09307_0_171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ba8cf09307_0_1710"/>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ba8cf09307_0_171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ba8cf09307_0_171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ba8cf09307_0_171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ba8cf09307_0_171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ba8cf09307_0_171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ba8cf09307_0_171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ba8cf09307_0_171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ba8cf09307_0_171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ba8cf09307_0_171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ba8cf09307_0_171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ba8cf09307_0_1710"/>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ba8cf09307_0_17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ba8cf09307_0_1732"/>
          <p:cNvGrpSpPr/>
          <p:nvPr/>
        </p:nvGrpSpPr>
        <p:grpSpPr>
          <a:xfrm>
            <a:off x="0" y="507989"/>
            <a:ext cx="1383765" cy="1355016"/>
            <a:chOff x="0" y="381001"/>
            <a:chExt cx="1037850" cy="1016287"/>
          </a:xfrm>
        </p:grpSpPr>
        <p:sp>
          <p:nvSpPr>
            <p:cNvPr id="93" name="Google Shape;93;g2ba8cf09307_0_173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ba8cf09307_0_173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ba8cf09307_0_1732"/>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ba8cf09307_0_1732"/>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ba8cf09307_0_1732"/>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ba8cf09307_0_17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ba8cf09307_0_1740"/>
          <p:cNvGrpSpPr/>
          <p:nvPr/>
        </p:nvGrpSpPr>
        <p:grpSpPr>
          <a:xfrm>
            <a:off x="0" y="5504636"/>
            <a:ext cx="931877" cy="912853"/>
            <a:chOff x="0" y="3785672"/>
            <a:chExt cx="698925" cy="684657"/>
          </a:xfrm>
        </p:grpSpPr>
        <p:sp>
          <p:nvSpPr>
            <p:cNvPr id="101" name="Google Shape;101;g2ba8cf09307_0_174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ba8cf09307_0_174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ba8cf09307_0_174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ba8cf09307_0_17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ba8cf09307_0_164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ba8cf09307_0_164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ba8cf09307_0_16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ba8cf09307_0_1777"/>
          <p:cNvSpPr txBox="1"/>
          <p:nvPr>
            <p:ph idx="1" type="subTitle"/>
          </p:nvPr>
        </p:nvSpPr>
        <p:spPr>
          <a:xfrm>
            <a:off x="4640200" y="854649"/>
            <a:ext cx="8009400" cy="6657900"/>
          </a:xfrm>
          <a:prstGeom prst="rect">
            <a:avLst/>
          </a:prstGeom>
          <a:noFill/>
          <a:ln>
            <a:noFill/>
          </a:ln>
        </p:spPr>
        <p:txBody>
          <a:bodyPr anchorCtr="0" anchor="t" bIns="45700" lIns="91425" spcFirstLastPara="1" rIns="91425" wrap="square" tIns="45700">
            <a:normAutofit/>
          </a:bodyPr>
          <a:lstStyle/>
          <a:p>
            <a:pPr indent="0" lvl="0" marL="609600" rtl="0" algn="l">
              <a:lnSpc>
                <a:spcPct val="90000"/>
              </a:lnSpc>
              <a:spcBef>
                <a:spcPts val="0"/>
              </a:spcBef>
              <a:spcAft>
                <a:spcPts val="0"/>
              </a:spcAft>
              <a:buNone/>
            </a:pPr>
            <a:r>
              <a:t/>
            </a:r>
            <a:endParaRPr sz="1800">
              <a:latin typeface="Arial"/>
              <a:ea typeface="Arial"/>
              <a:cs typeface="Arial"/>
              <a:sym typeface="Arial"/>
            </a:endParaRPr>
          </a:p>
          <a:p>
            <a:pPr indent="-158750" lvl="1" marL="742950" rtl="0" algn="l">
              <a:lnSpc>
                <a:spcPct val="90000"/>
              </a:lnSpc>
              <a:spcBef>
                <a:spcPts val="500"/>
              </a:spcBef>
              <a:spcAft>
                <a:spcPts val="0"/>
              </a:spcAft>
              <a:buClr>
                <a:schemeClr val="dk1"/>
              </a:buClr>
              <a:buSzPts val="2000"/>
              <a:buFont typeface="Courier New"/>
              <a:buNone/>
            </a:pPr>
            <a:r>
              <a:t/>
            </a:r>
            <a:endParaRPr b="1" sz="1800">
              <a:solidFill>
                <a:srgbClr val="111111"/>
              </a:solidFill>
              <a:latin typeface="Arial"/>
              <a:ea typeface="Arial"/>
              <a:cs typeface="Arial"/>
              <a:sym typeface="Arial"/>
            </a:endParaRPr>
          </a:p>
          <a:p>
            <a:pPr indent="0" lvl="0" marL="0" rtl="0" algn="l">
              <a:lnSpc>
                <a:spcPct val="90000"/>
              </a:lnSpc>
              <a:spcBef>
                <a:spcPts val="0"/>
              </a:spcBef>
              <a:spcAft>
                <a:spcPts val="0"/>
              </a:spcAft>
              <a:buClr>
                <a:schemeClr val="dk1"/>
              </a:buClr>
              <a:buSzPts val="1200"/>
              <a:buFont typeface="Quattrocento Sans"/>
              <a:buNone/>
            </a:pPr>
            <a:r>
              <a:rPr b="1" lang="en-US" sz="1800">
                <a:latin typeface="Arial"/>
                <a:ea typeface="Arial"/>
                <a:cs typeface="Arial"/>
                <a:sym typeface="Arial"/>
              </a:rPr>
              <a:t>BIS 403 – Applied Systems Design</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Quattrocento Sans"/>
              <a:buNone/>
            </a:pPr>
            <a:r>
              <a:rPr b="1" lang="en-US" sz="1800">
                <a:latin typeface="Arial"/>
                <a:ea typeface="Arial"/>
                <a:cs typeface="Arial"/>
                <a:sym typeface="Arial"/>
              </a:rPr>
              <a:t>Week 6 – Chapter 10 Case Study</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Quattrocento Sans"/>
              <a:buNone/>
            </a:pPr>
            <a:r>
              <a:rPr b="1" lang="en-US" sz="1800">
                <a:latin typeface="Arial"/>
                <a:ea typeface="Arial"/>
                <a:cs typeface="Arial"/>
                <a:sym typeface="Arial"/>
              </a:rPr>
              <a:t>Peirce College</a:t>
            </a:r>
            <a:br>
              <a:rPr b="1" lang="en-US" sz="1800">
                <a:latin typeface="Arial"/>
                <a:ea typeface="Arial"/>
                <a:cs typeface="Arial"/>
                <a:sym typeface="Arial"/>
              </a:rPr>
            </a:br>
            <a:r>
              <a:rPr b="1" lang="en-US" sz="1800">
                <a:latin typeface="Arial"/>
                <a:ea typeface="Arial"/>
                <a:cs typeface="Arial"/>
                <a:sym typeface="Arial"/>
              </a:rPr>
              <a:t>Professor: Robert Heubner</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Quattrocento Sans"/>
              <a:buNone/>
            </a:pPr>
            <a:r>
              <a:rPr b="1" lang="en-US" sz="1800">
                <a:latin typeface="Arial"/>
                <a:ea typeface="Arial"/>
                <a:cs typeface="Arial"/>
                <a:sym typeface="Arial"/>
              </a:rPr>
              <a:t>Case Study: Personal Trainer</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2400"/>
              <a:buNone/>
            </a:pPr>
            <a:r>
              <a:rPr b="1" lang="en-US" sz="1800">
                <a:latin typeface="Arial"/>
                <a:ea typeface="Arial"/>
                <a:cs typeface="Arial"/>
                <a:sym typeface="Arial"/>
              </a:rPr>
              <a:t>Teammates: J. Sherif and M. Morrison</a:t>
            </a:r>
            <a:endParaRPr b="1" sz="18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Quattrocento Sans"/>
              <a:buNone/>
            </a:pPr>
            <a:r>
              <a:rPr b="1" lang="en-US" sz="1800">
                <a:latin typeface="Arial"/>
                <a:ea typeface="Arial"/>
                <a:cs typeface="Arial"/>
                <a:sym typeface="Arial"/>
              </a:rPr>
              <a:t>Date: 2/19/2024</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rPr b="1" lang="en-US" sz="1800">
                <a:latin typeface="Arial"/>
                <a:ea typeface="Arial"/>
                <a:cs typeface="Arial"/>
                <a:sym typeface="Arial"/>
              </a:rPr>
              <a:t>Tasks: 1 &amp; 2 are completed by J. Sherif</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2400"/>
              <a:buFont typeface="Arial"/>
              <a:buNone/>
            </a:pPr>
            <a:r>
              <a:rPr b="1" lang="en-US" sz="1800">
                <a:latin typeface="Arial"/>
                <a:ea typeface="Arial"/>
                <a:cs typeface="Arial"/>
                <a:sym typeface="Arial"/>
              </a:rPr>
              <a:t>Tasks: 3 &amp; 4 are completed by M. Morrison</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1800"/>
              <a:t>Advantages of Internet-based Architecture</a:t>
            </a:r>
            <a:endParaRPr sz="1800"/>
          </a:p>
        </p:txBody>
      </p:sp>
      <p:sp>
        <p:nvSpPr>
          <p:cNvPr id="146" name="Google Shape;14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46050" lvl="0" marL="228600" rtl="0" algn="l">
              <a:lnSpc>
                <a:spcPct val="90000"/>
              </a:lnSpc>
              <a:spcBef>
                <a:spcPts val="0"/>
              </a:spcBef>
              <a:spcAft>
                <a:spcPts val="0"/>
              </a:spcAft>
              <a:buClr>
                <a:schemeClr val="lt1"/>
              </a:buClr>
              <a:buSzPts val="1500"/>
              <a:buFont typeface="Arial"/>
              <a:buChar char="●"/>
            </a:pPr>
            <a:r>
              <a:rPr b="1" lang="en-US" sz="1500">
                <a:latin typeface="Arial"/>
                <a:ea typeface="Arial"/>
                <a:cs typeface="Arial"/>
                <a:sym typeface="Arial"/>
              </a:rPr>
              <a:t>Decentralization</a:t>
            </a:r>
            <a:endParaRPr sz="15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Fault tolerance advantage</a:t>
            </a:r>
            <a:endParaRPr>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Server distribution</a:t>
            </a:r>
            <a:endParaRPr>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Scalability (Extensibility or downsizing)</a:t>
            </a:r>
            <a:endParaRPr>
              <a:latin typeface="Arial"/>
              <a:ea typeface="Arial"/>
              <a:cs typeface="Arial"/>
              <a:sym typeface="Arial"/>
            </a:endParaRPr>
          </a:p>
          <a:p>
            <a:pPr indent="-146050" lvl="0" marL="228600" rtl="0" algn="l">
              <a:lnSpc>
                <a:spcPct val="90000"/>
              </a:lnSpc>
              <a:spcBef>
                <a:spcPts val="1000"/>
              </a:spcBef>
              <a:spcAft>
                <a:spcPts val="0"/>
              </a:spcAft>
              <a:buClr>
                <a:schemeClr val="lt1"/>
              </a:buClr>
              <a:buSzPts val="1500"/>
              <a:buFont typeface="Arial"/>
              <a:buChar char="●"/>
            </a:pPr>
            <a:r>
              <a:rPr b="1" lang="en-US" sz="1500">
                <a:latin typeface="Arial"/>
                <a:ea typeface="Arial"/>
                <a:cs typeface="Arial"/>
                <a:sym typeface="Arial"/>
              </a:rPr>
              <a:t>Protocols</a:t>
            </a:r>
            <a:endParaRPr sz="15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HTTP protocol</a:t>
            </a:r>
            <a:endParaRPr>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TCP/IP protocol</a:t>
            </a:r>
            <a:endParaRPr>
              <a:latin typeface="Arial"/>
              <a:ea typeface="Arial"/>
              <a:cs typeface="Arial"/>
              <a:sym typeface="Arial"/>
            </a:endParaRPr>
          </a:p>
          <a:p>
            <a:pPr indent="-146050" lvl="0" marL="228600" rtl="0" algn="l">
              <a:lnSpc>
                <a:spcPct val="90000"/>
              </a:lnSpc>
              <a:spcBef>
                <a:spcPts val="1000"/>
              </a:spcBef>
              <a:spcAft>
                <a:spcPts val="0"/>
              </a:spcAft>
              <a:buClr>
                <a:schemeClr val="lt1"/>
              </a:buClr>
              <a:buSzPts val="1500"/>
              <a:buFont typeface="Arial"/>
              <a:buChar char="●"/>
            </a:pPr>
            <a:r>
              <a:rPr b="1" lang="en-US" sz="1500">
                <a:latin typeface="Arial"/>
                <a:ea typeface="Arial"/>
                <a:cs typeface="Arial"/>
                <a:sym typeface="Arial"/>
              </a:rPr>
              <a:t>Client-Server Model</a:t>
            </a:r>
            <a:endParaRPr sz="15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Web servers</a:t>
            </a:r>
            <a:endParaRPr>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Fat (thick) client option</a:t>
            </a:r>
            <a:endParaRPr>
              <a:latin typeface="Arial"/>
              <a:ea typeface="Arial"/>
              <a:cs typeface="Arial"/>
              <a:sym typeface="Arial"/>
            </a:endParaRPr>
          </a:p>
          <a:p>
            <a:pPr indent="-171450" lvl="1" marL="685800" rtl="0" algn="l">
              <a:lnSpc>
                <a:spcPct val="90000"/>
              </a:lnSpc>
              <a:spcBef>
                <a:spcPts val="500"/>
              </a:spcBef>
              <a:spcAft>
                <a:spcPts val="1600"/>
              </a:spcAft>
              <a:buClr>
                <a:schemeClr val="lt1"/>
              </a:buClr>
              <a:buSzPts val="1500"/>
              <a:buFont typeface="Arial"/>
              <a:buChar char="o"/>
            </a:pPr>
            <a:r>
              <a:rPr b="1" lang="en-US">
                <a:latin typeface="Arial"/>
                <a:ea typeface="Arial"/>
                <a:cs typeface="Arial"/>
                <a:sym typeface="Arial"/>
              </a:rPr>
              <a:t>Thin client option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ba8cf09307_0_17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Play"/>
              <a:buNone/>
            </a:pPr>
            <a:br>
              <a:rPr lang="en-US" sz="1800">
                <a:latin typeface="Arial"/>
                <a:ea typeface="Arial"/>
                <a:cs typeface="Arial"/>
                <a:sym typeface="Arial"/>
              </a:rPr>
            </a:br>
            <a:br>
              <a:rPr lang="en-US" sz="1800">
                <a:latin typeface="Arial"/>
                <a:ea typeface="Arial"/>
                <a:cs typeface="Arial"/>
                <a:sym typeface="Arial"/>
              </a:rPr>
            </a:br>
            <a:r>
              <a:rPr lang="en-US" sz="1800">
                <a:latin typeface="Arial"/>
                <a:ea typeface="Arial"/>
                <a:cs typeface="Arial"/>
                <a:sym typeface="Arial"/>
              </a:rPr>
              <a:t>Advantages of Internet-based Architecture</a:t>
            </a:r>
            <a:endParaRPr b="1" sz="1800">
              <a:solidFill>
                <a:srgbClr val="808080"/>
              </a:solidFill>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Play"/>
              <a:buNone/>
            </a:pPr>
            <a:r>
              <a:t/>
            </a:r>
            <a:endParaRPr/>
          </a:p>
        </p:txBody>
      </p:sp>
      <p:sp>
        <p:nvSpPr>
          <p:cNvPr id="152" name="Google Shape;152;g2ba8cf09307_0_17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09550" lvl="0" marL="228600" rtl="0" algn="l">
              <a:spcBef>
                <a:spcPts val="0"/>
              </a:spcBef>
              <a:spcAft>
                <a:spcPts val="0"/>
              </a:spcAft>
              <a:buClr>
                <a:schemeClr val="lt1"/>
              </a:buClr>
              <a:buSzPts val="1500"/>
              <a:buFont typeface="Arial"/>
              <a:buChar char="●"/>
            </a:pPr>
            <a:r>
              <a:rPr b="1" lang="en-US" sz="1500">
                <a:latin typeface="Arial"/>
                <a:ea typeface="Arial"/>
                <a:cs typeface="Arial"/>
                <a:sym typeface="Arial"/>
              </a:rPr>
              <a:t>RESTful APIs</a:t>
            </a:r>
            <a:endParaRPr sz="1500">
              <a:latin typeface="Arial"/>
              <a:ea typeface="Arial"/>
              <a:cs typeface="Arial"/>
              <a:sym typeface="Arial"/>
            </a:endParaRPr>
          </a:p>
          <a:p>
            <a:pPr indent="-209550" lvl="1" marL="685800" rtl="0" algn="l">
              <a:spcBef>
                <a:spcPts val="500"/>
              </a:spcBef>
              <a:spcAft>
                <a:spcPts val="0"/>
              </a:spcAft>
              <a:buClr>
                <a:schemeClr val="lt1"/>
              </a:buClr>
              <a:buSzPts val="1500"/>
              <a:buFont typeface="Courier New"/>
              <a:buChar char="○"/>
            </a:pPr>
            <a:r>
              <a:rPr b="1" lang="en-US"/>
              <a:t>Interaction between services over the Internet</a:t>
            </a:r>
            <a:endParaRPr/>
          </a:p>
          <a:p>
            <a:pPr indent="-209550" lvl="0" marL="228600" rtl="0" algn="l">
              <a:spcBef>
                <a:spcPts val="1000"/>
              </a:spcBef>
              <a:spcAft>
                <a:spcPts val="0"/>
              </a:spcAft>
              <a:buClr>
                <a:schemeClr val="lt1"/>
              </a:buClr>
              <a:buSzPts val="1500"/>
              <a:buFont typeface="Arial"/>
              <a:buChar char="●"/>
            </a:pPr>
            <a:r>
              <a:rPr b="1" lang="en-US" sz="1500">
                <a:latin typeface="Arial"/>
                <a:ea typeface="Arial"/>
                <a:cs typeface="Arial"/>
                <a:sym typeface="Arial"/>
              </a:rPr>
              <a:t>Security Considerations</a:t>
            </a:r>
            <a:endParaRPr sz="1500">
              <a:latin typeface="Arial"/>
              <a:ea typeface="Arial"/>
              <a:cs typeface="Arial"/>
              <a:sym typeface="Arial"/>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Authentication</a:t>
            </a:r>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Data privacy</a:t>
            </a:r>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Vulnerability</a:t>
            </a:r>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Patches</a:t>
            </a:r>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Incident response</a:t>
            </a:r>
            <a:endParaRPr/>
          </a:p>
          <a:p>
            <a:pPr indent="-209550" lvl="1" marL="685800" rtl="0" algn="l">
              <a:spcBef>
                <a:spcPts val="500"/>
              </a:spcBef>
              <a:spcAft>
                <a:spcPts val="0"/>
              </a:spcAft>
              <a:buClr>
                <a:schemeClr val="lt1"/>
              </a:buClr>
              <a:buSzPts val="1500"/>
              <a:buFont typeface="Courier New"/>
              <a:buChar char="○"/>
            </a:pPr>
            <a:r>
              <a:rPr b="1" lang="en-US">
                <a:latin typeface="Arial"/>
                <a:ea typeface="Arial"/>
                <a:cs typeface="Arial"/>
                <a:sym typeface="Arial"/>
              </a:rPr>
              <a:t>Periodic testing</a:t>
            </a:r>
            <a:endParaRPr/>
          </a:p>
          <a:p>
            <a:pPr indent="-209550" lvl="2" marL="1143000" rtl="0" algn="l">
              <a:spcBef>
                <a:spcPts val="500"/>
              </a:spcBef>
              <a:spcAft>
                <a:spcPts val="0"/>
              </a:spcAft>
              <a:buClr>
                <a:schemeClr val="lt1"/>
              </a:buClr>
              <a:buSzPts val="1500"/>
              <a:buFont typeface="Noto Sans Symbols"/>
              <a:buChar char="■"/>
            </a:pPr>
            <a:r>
              <a:rPr b="1" lang="en-US">
                <a:latin typeface="Arial"/>
                <a:ea typeface="Arial"/>
                <a:cs typeface="Arial"/>
                <a:sym typeface="Arial"/>
              </a:rPr>
              <a:t>White hat hacking</a:t>
            </a:r>
            <a:endParaRPr/>
          </a:p>
          <a:p>
            <a:pPr indent="-209550" lvl="2" marL="1143000" rtl="0" algn="l">
              <a:spcBef>
                <a:spcPts val="500"/>
              </a:spcBef>
              <a:spcAft>
                <a:spcPts val="0"/>
              </a:spcAft>
              <a:buClr>
                <a:schemeClr val="lt1"/>
              </a:buClr>
              <a:buSzPts val="1500"/>
              <a:buFont typeface="Noto Sans Symbols"/>
              <a:buChar char="■"/>
            </a:pPr>
            <a:r>
              <a:rPr b="1" lang="en-US">
                <a:latin typeface="Arial"/>
                <a:ea typeface="Arial"/>
                <a:cs typeface="Arial"/>
                <a:sym typeface="Arial"/>
              </a:rPr>
              <a:t>Gray hat hacking</a:t>
            </a:r>
            <a:endParaRPr/>
          </a:p>
          <a:p>
            <a:pPr indent="-209550" lvl="2" marL="1143000" rtl="0" algn="l">
              <a:spcBef>
                <a:spcPts val="500"/>
              </a:spcBef>
              <a:spcAft>
                <a:spcPts val="0"/>
              </a:spcAft>
              <a:buClr>
                <a:schemeClr val="lt1"/>
              </a:buClr>
              <a:buSzPts val="1500"/>
              <a:buFont typeface="Noto Sans Symbols"/>
              <a:buChar char="■"/>
            </a:pPr>
            <a:r>
              <a:rPr b="1" lang="en-US">
                <a:latin typeface="Arial"/>
                <a:ea typeface="Arial"/>
                <a:cs typeface="Arial"/>
                <a:sym typeface="Arial"/>
              </a:rPr>
              <a:t>Black hat hacking</a:t>
            </a:r>
            <a:endParaRPr/>
          </a:p>
          <a:p>
            <a:pPr indent="-146050" lvl="0" marL="228600" rtl="0" algn="l">
              <a:lnSpc>
                <a:spcPct val="90000"/>
              </a:lnSpc>
              <a:spcBef>
                <a:spcPts val="0"/>
              </a:spcBef>
              <a:spcAft>
                <a:spcPts val="0"/>
              </a:spcAft>
              <a:buSzPts val="1500"/>
              <a:buChar char="●"/>
            </a:pPr>
            <a:r>
              <a:t/>
            </a:r>
            <a:endParaRPr b="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br>
              <a:rPr lang="en-US" sz="1800">
                <a:latin typeface="Arial"/>
                <a:ea typeface="Arial"/>
                <a:cs typeface="Arial"/>
                <a:sym typeface="Arial"/>
              </a:rPr>
            </a:br>
            <a:r>
              <a:rPr lang="en-US" sz="1800">
                <a:latin typeface="Arial"/>
                <a:ea typeface="Arial"/>
                <a:cs typeface="Arial"/>
                <a:sym typeface="Arial"/>
              </a:rPr>
              <a:t>Advantages of Internet-based Architecture </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Play"/>
              <a:buNone/>
            </a:pPr>
            <a:r>
              <a:t/>
            </a:r>
            <a:endParaRPr/>
          </a:p>
        </p:txBody>
      </p:sp>
      <p:sp>
        <p:nvSpPr>
          <p:cNvPr id="158" name="Google Shape;15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46050" lvl="0" marL="228600" rtl="0" algn="l">
              <a:lnSpc>
                <a:spcPct val="90000"/>
              </a:lnSpc>
              <a:spcBef>
                <a:spcPts val="0"/>
              </a:spcBef>
              <a:spcAft>
                <a:spcPts val="0"/>
              </a:spcAft>
              <a:buClr>
                <a:schemeClr val="lt1"/>
              </a:buClr>
              <a:buSzPts val="1500"/>
              <a:buFont typeface="Arial"/>
              <a:buChar char="●"/>
            </a:pPr>
            <a:r>
              <a:rPr lang="en-US" sz="1500">
                <a:latin typeface="Arial"/>
                <a:ea typeface="Arial"/>
                <a:cs typeface="Arial"/>
                <a:sym typeface="Arial"/>
              </a:rPr>
              <a:t>Lower hardware cost and complexity</a:t>
            </a:r>
            <a:endParaRPr sz="1500">
              <a:latin typeface="Arial"/>
              <a:ea typeface="Arial"/>
              <a:cs typeface="Arial"/>
              <a:sym typeface="Arial"/>
            </a:endParaRPr>
          </a:p>
          <a:p>
            <a:pPr indent="-146050" lvl="0" marL="228600" rtl="0" algn="l">
              <a:lnSpc>
                <a:spcPct val="90000"/>
              </a:lnSpc>
              <a:spcBef>
                <a:spcPts val="1000"/>
              </a:spcBef>
              <a:spcAft>
                <a:spcPts val="0"/>
              </a:spcAft>
              <a:buClr>
                <a:schemeClr val="lt1"/>
              </a:buClr>
              <a:buSzPts val="1500"/>
              <a:buFont typeface="Arial"/>
              <a:buChar char="●"/>
            </a:pPr>
            <a:r>
              <a:rPr lang="en-US" sz="1500">
                <a:latin typeface="Arial"/>
                <a:ea typeface="Arial"/>
                <a:cs typeface="Arial"/>
                <a:sym typeface="Arial"/>
              </a:rPr>
              <a:t>Web server provision of entire user interface</a:t>
            </a:r>
            <a:endParaRPr sz="1500">
              <a:latin typeface="Arial"/>
              <a:ea typeface="Arial"/>
              <a:cs typeface="Arial"/>
              <a:sym typeface="Arial"/>
            </a:endParaRPr>
          </a:p>
          <a:p>
            <a:pPr indent="-146050" lvl="0" marL="228600" rtl="0" algn="l">
              <a:lnSpc>
                <a:spcPct val="90000"/>
              </a:lnSpc>
              <a:spcBef>
                <a:spcPts val="1000"/>
              </a:spcBef>
              <a:spcAft>
                <a:spcPts val="0"/>
              </a:spcAft>
              <a:buClr>
                <a:schemeClr val="lt1"/>
              </a:buClr>
              <a:buSzPts val="1500"/>
              <a:buFont typeface="Arial"/>
              <a:buChar char="●"/>
            </a:pPr>
            <a:r>
              <a:rPr lang="en-US" sz="1500">
                <a:latin typeface="Arial"/>
                <a:ea typeface="Arial"/>
                <a:cs typeface="Arial"/>
                <a:sym typeface="Arial"/>
              </a:rPr>
              <a:t>Cloud computing with convenience </a:t>
            </a:r>
            <a:endParaRPr sz="1500">
              <a:latin typeface="Arial"/>
              <a:ea typeface="Arial"/>
              <a:cs typeface="Arial"/>
              <a:sym typeface="Arial"/>
            </a:endParaRPr>
          </a:p>
          <a:p>
            <a:pPr indent="-146050" lvl="0" marL="228600" rtl="0" algn="l">
              <a:lnSpc>
                <a:spcPct val="90000"/>
              </a:lnSpc>
              <a:spcBef>
                <a:spcPts val="1000"/>
              </a:spcBef>
              <a:spcAft>
                <a:spcPts val="0"/>
              </a:spcAft>
              <a:buClr>
                <a:schemeClr val="lt1"/>
              </a:buClr>
              <a:buSzPts val="1500"/>
              <a:buFont typeface="Arial"/>
              <a:buChar char="●"/>
            </a:pPr>
            <a:r>
              <a:rPr lang="en-US" sz="1500">
                <a:latin typeface="Arial"/>
                <a:ea typeface="Arial"/>
                <a:cs typeface="Arial"/>
                <a:sym typeface="Arial"/>
              </a:rPr>
              <a:t>Less compatibility issues</a:t>
            </a:r>
            <a:endParaRPr sz="1500">
              <a:latin typeface="Arial"/>
              <a:ea typeface="Arial"/>
              <a:cs typeface="Arial"/>
              <a:sym typeface="Arial"/>
            </a:endParaRPr>
          </a:p>
          <a:p>
            <a:pPr indent="-146050" lvl="0" marL="228600" rtl="0" algn="l">
              <a:lnSpc>
                <a:spcPct val="90000"/>
              </a:lnSpc>
              <a:spcBef>
                <a:spcPts val="1000"/>
              </a:spcBef>
              <a:spcAft>
                <a:spcPts val="1600"/>
              </a:spcAft>
              <a:buClr>
                <a:schemeClr val="lt1"/>
              </a:buClr>
              <a:buSzPts val="1500"/>
              <a:buFont typeface="Arial"/>
              <a:buChar char="●"/>
            </a:pPr>
            <a:r>
              <a:rPr lang="en-US" sz="1500">
                <a:latin typeface="Arial"/>
                <a:ea typeface="Arial"/>
                <a:cs typeface="Arial"/>
                <a:sym typeface="Arial"/>
              </a:rPr>
              <a:t>Scaling on demand</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838200" y="306510"/>
            <a:ext cx="10515600" cy="14037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1800">
                <a:latin typeface="Arial"/>
                <a:ea typeface="Arial"/>
                <a:cs typeface="Arial"/>
                <a:sym typeface="Arial"/>
              </a:rPr>
              <a:t>To increase Internet marketing</a:t>
            </a:r>
            <a:br>
              <a:rPr lang="en-US" sz="1800">
                <a:latin typeface="Arial"/>
                <a:ea typeface="Arial"/>
                <a:cs typeface="Arial"/>
                <a:sym typeface="Arial"/>
              </a:rPr>
            </a:br>
            <a:endParaRPr sz="1800">
              <a:latin typeface="Arial"/>
              <a:ea typeface="Arial"/>
              <a:cs typeface="Arial"/>
              <a:sym typeface="Arial"/>
            </a:endParaRPr>
          </a:p>
        </p:txBody>
      </p:sp>
      <p:sp>
        <p:nvSpPr>
          <p:cNvPr id="164" name="Google Shape;16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6850" lvl="0" marL="228600" rtl="0" algn="l">
              <a:lnSpc>
                <a:spcPct val="90000"/>
              </a:lnSpc>
              <a:spcBef>
                <a:spcPts val="0"/>
              </a:spcBef>
              <a:spcAft>
                <a:spcPts val="0"/>
              </a:spcAft>
              <a:buClr>
                <a:schemeClr val="lt1"/>
              </a:buClr>
              <a:buSzPts val="1500"/>
              <a:buFont typeface="Arial"/>
              <a:buChar char="●"/>
            </a:pPr>
            <a:r>
              <a:rPr b="1" lang="en-US" sz="1500">
                <a:latin typeface="Arial"/>
                <a:ea typeface="Arial"/>
                <a:cs typeface="Arial"/>
                <a:sym typeface="Arial"/>
              </a:rPr>
              <a:t>Search Engine Optimization (SEO)</a:t>
            </a:r>
            <a:endParaRPr sz="1500">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Higher rank in search engine results</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Easy to remember key words</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Links</a:t>
            </a:r>
            <a:endParaRPr>
              <a:latin typeface="Arial"/>
              <a:ea typeface="Arial"/>
              <a:cs typeface="Arial"/>
              <a:sym typeface="Arial"/>
            </a:endParaRPr>
          </a:p>
          <a:p>
            <a:pPr indent="-196850" lvl="0" marL="228600" rtl="0" algn="l">
              <a:lnSpc>
                <a:spcPct val="90000"/>
              </a:lnSpc>
              <a:spcBef>
                <a:spcPts val="1000"/>
              </a:spcBef>
              <a:spcAft>
                <a:spcPts val="0"/>
              </a:spcAft>
              <a:buClr>
                <a:schemeClr val="lt1"/>
              </a:buClr>
              <a:buSzPts val="1500"/>
              <a:buFont typeface="Arial"/>
              <a:buChar char="●"/>
            </a:pPr>
            <a:r>
              <a:rPr b="1" lang="en-US" sz="1500">
                <a:latin typeface="Arial"/>
                <a:ea typeface="Arial"/>
                <a:cs typeface="Arial"/>
                <a:sym typeface="Arial"/>
              </a:rPr>
              <a:t>Content Marketing</a:t>
            </a:r>
            <a:endParaRPr sz="1500">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Engaging videos</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Valuable blogs</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Relevant infographics</a:t>
            </a:r>
            <a:endParaRPr>
              <a:latin typeface="Arial"/>
              <a:ea typeface="Arial"/>
              <a:cs typeface="Arial"/>
              <a:sym typeface="Arial"/>
            </a:endParaRPr>
          </a:p>
          <a:p>
            <a:pPr indent="-196850" lvl="0" marL="228600" rtl="0" algn="l">
              <a:lnSpc>
                <a:spcPct val="90000"/>
              </a:lnSpc>
              <a:spcBef>
                <a:spcPts val="1000"/>
              </a:spcBef>
              <a:spcAft>
                <a:spcPts val="0"/>
              </a:spcAft>
              <a:buClr>
                <a:schemeClr val="lt1"/>
              </a:buClr>
              <a:buSzPts val="1500"/>
              <a:buFont typeface="Arial"/>
              <a:buChar char="●"/>
            </a:pPr>
            <a:r>
              <a:rPr b="1" lang="en-US" sz="1500">
                <a:latin typeface="Arial"/>
                <a:ea typeface="Arial"/>
                <a:cs typeface="Arial"/>
                <a:sym typeface="Arial"/>
              </a:rPr>
              <a:t>Social Media Marketing</a:t>
            </a:r>
            <a:endParaRPr sz="1500">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Facebook, Twitter, Instagram, LinkedIn</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Content sharing</a:t>
            </a:r>
            <a:endParaRPr>
              <a:latin typeface="Arial"/>
              <a:ea typeface="Arial"/>
              <a:cs typeface="Arial"/>
              <a:sym typeface="Arial"/>
            </a:endParaRPr>
          </a:p>
          <a:p>
            <a:pPr indent="-222250" lvl="1" marL="685800" rtl="0" algn="l">
              <a:lnSpc>
                <a:spcPct val="90000"/>
              </a:lnSpc>
              <a:spcBef>
                <a:spcPts val="500"/>
              </a:spcBef>
              <a:spcAft>
                <a:spcPts val="0"/>
              </a:spcAft>
              <a:buClr>
                <a:schemeClr val="lt1"/>
              </a:buClr>
              <a:buSzPts val="1500"/>
              <a:buFont typeface="Arial"/>
              <a:buChar char="o"/>
            </a:pPr>
            <a:r>
              <a:rPr b="1" lang="en-US">
                <a:latin typeface="Arial"/>
                <a:ea typeface="Arial"/>
                <a:cs typeface="Arial"/>
                <a:sym typeface="Arial"/>
              </a:rPr>
              <a:t>Brand promotion</a:t>
            </a:r>
            <a:endParaRPr>
              <a:latin typeface="Arial"/>
              <a:ea typeface="Arial"/>
              <a:cs typeface="Arial"/>
              <a:sym typeface="Arial"/>
            </a:endParaRPr>
          </a:p>
          <a:p>
            <a:pPr indent="-101600" lvl="1" marL="685800" rtl="0" algn="l">
              <a:lnSpc>
                <a:spcPct val="90000"/>
              </a:lnSpc>
              <a:spcBef>
                <a:spcPts val="500"/>
              </a:spcBef>
              <a:spcAft>
                <a:spcPts val="0"/>
              </a:spcAft>
              <a:buClr>
                <a:schemeClr val="dk1"/>
              </a:buClr>
              <a:buSzPts val="2000"/>
              <a:buFont typeface="Courier New"/>
              <a:buNone/>
            </a:pPr>
            <a:r>
              <a:t/>
            </a:r>
            <a:endParaRPr b="1">
              <a:solidFill>
                <a:srgbClr val="111111"/>
              </a:solidFill>
              <a:latin typeface="Arial"/>
              <a:ea typeface="Arial"/>
              <a:cs typeface="Arial"/>
              <a:sym typeface="Arial"/>
            </a:endParaRPr>
          </a:p>
          <a:p>
            <a:pPr indent="-101600" lvl="0" marL="228600" rtl="0" algn="l">
              <a:lnSpc>
                <a:spcPct val="90000"/>
              </a:lnSpc>
              <a:spcBef>
                <a:spcPts val="1000"/>
              </a:spcBef>
              <a:spcAft>
                <a:spcPts val="1600"/>
              </a:spcAft>
              <a:buClr>
                <a:schemeClr val="dk1"/>
              </a:buClr>
              <a:buSzPts val="2000"/>
              <a:buNone/>
            </a:pPr>
            <a:r>
              <a:t/>
            </a:r>
            <a:endParaRPr b="1" sz="1500">
              <a:solidFill>
                <a:srgbClr val="11111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br>
              <a:rPr lang="en-US" sz="1800">
                <a:latin typeface="Arial"/>
                <a:ea typeface="Arial"/>
                <a:cs typeface="Arial"/>
                <a:sym typeface="Arial"/>
              </a:rPr>
            </a:br>
            <a:r>
              <a:rPr lang="en-US" sz="1800">
                <a:latin typeface="Arial"/>
                <a:ea typeface="Arial"/>
                <a:cs typeface="Arial"/>
                <a:sym typeface="Arial"/>
              </a:rPr>
              <a:t>To increase Internet marketing</a:t>
            </a:r>
            <a:br>
              <a:rPr lang="en-US" sz="1800">
                <a:latin typeface="Arial"/>
                <a:ea typeface="Arial"/>
                <a:cs typeface="Arial"/>
                <a:sym typeface="Arial"/>
              </a:rPr>
            </a:br>
            <a:endParaRPr sz="1800">
              <a:solidFill>
                <a:srgbClr val="808080"/>
              </a:solidFill>
              <a:latin typeface="Arial"/>
              <a:ea typeface="Arial"/>
              <a:cs typeface="Arial"/>
              <a:sym typeface="Arial"/>
            </a:endParaRPr>
          </a:p>
        </p:txBody>
      </p:sp>
      <p:sp>
        <p:nvSpPr>
          <p:cNvPr id="170" name="Google Shape;17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17500" lvl="0" marL="342900" rtl="0" algn="l">
              <a:lnSpc>
                <a:spcPct val="90000"/>
              </a:lnSpc>
              <a:spcBef>
                <a:spcPts val="0"/>
              </a:spcBef>
              <a:spcAft>
                <a:spcPts val="0"/>
              </a:spcAft>
              <a:buClr>
                <a:schemeClr val="lt1"/>
              </a:buClr>
              <a:buSzPts val="1500"/>
              <a:buFont typeface="Arial"/>
              <a:buChar char="●"/>
            </a:pPr>
            <a:r>
              <a:rPr lang="en-US" sz="1500">
                <a:latin typeface="Arial"/>
                <a:ea typeface="Arial"/>
                <a:cs typeface="Arial"/>
                <a:sym typeface="Arial"/>
              </a:rPr>
              <a:t>Email Marketing</a:t>
            </a:r>
            <a:endParaRPr sz="1500">
              <a:latin typeface="Arial"/>
              <a:ea typeface="Arial"/>
              <a:cs typeface="Arial"/>
              <a:sym typeface="Arial"/>
            </a:endParaRPr>
          </a:p>
          <a:p>
            <a:pPr indent="-33655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Email list preparation</a:t>
            </a:r>
            <a:endParaRPr>
              <a:latin typeface="Arial"/>
              <a:ea typeface="Arial"/>
              <a:cs typeface="Arial"/>
              <a:sym typeface="Arial"/>
            </a:endParaRPr>
          </a:p>
          <a:p>
            <a:pPr indent="-33655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Follower engagement</a:t>
            </a:r>
            <a:endParaRPr>
              <a:latin typeface="Arial"/>
              <a:ea typeface="Arial"/>
              <a:cs typeface="Arial"/>
              <a:sym typeface="Arial"/>
            </a:endParaRPr>
          </a:p>
          <a:p>
            <a:pPr indent="-33655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Targeted ad</a:t>
            </a:r>
            <a:endParaRPr>
              <a:latin typeface="Arial"/>
              <a:ea typeface="Arial"/>
              <a:cs typeface="Arial"/>
              <a:sym typeface="Arial"/>
            </a:endParaRPr>
          </a:p>
          <a:p>
            <a:pPr indent="-317500" lvl="0" marL="342900" rtl="0" algn="l">
              <a:lnSpc>
                <a:spcPct val="90000"/>
              </a:lnSpc>
              <a:spcBef>
                <a:spcPts val="1000"/>
              </a:spcBef>
              <a:spcAft>
                <a:spcPts val="0"/>
              </a:spcAft>
              <a:buClr>
                <a:schemeClr val="lt1"/>
              </a:buClr>
              <a:buSzPts val="1500"/>
              <a:buFont typeface="Arial"/>
              <a:buChar char="●"/>
            </a:pPr>
            <a:r>
              <a:rPr lang="en-US" sz="1500">
                <a:latin typeface="Arial"/>
                <a:ea typeface="Arial"/>
                <a:cs typeface="Arial"/>
                <a:sym typeface="Arial"/>
              </a:rPr>
              <a:t>Web Design</a:t>
            </a:r>
            <a:endParaRPr sz="1500">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User friendly with a look and feel</a:t>
            </a:r>
            <a:endParaRPr>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Visually appealing</a:t>
            </a:r>
            <a:endParaRPr>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Responsive to mobile devices</a:t>
            </a:r>
            <a:endParaRPr>
              <a:latin typeface="Arial"/>
              <a:ea typeface="Arial"/>
              <a:cs typeface="Arial"/>
              <a:sym typeface="Arial"/>
            </a:endParaRPr>
          </a:p>
          <a:p>
            <a:pPr indent="-317500" lvl="0" marL="342900" rtl="0" algn="l">
              <a:lnSpc>
                <a:spcPct val="90000"/>
              </a:lnSpc>
              <a:spcBef>
                <a:spcPts val="1000"/>
              </a:spcBef>
              <a:spcAft>
                <a:spcPts val="0"/>
              </a:spcAft>
              <a:buClr>
                <a:schemeClr val="lt1"/>
              </a:buClr>
              <a:buSzPts val="1500"/>
              <a:buFont typeface="Arial"/>
              <a:buChar char="●"/>
            </a:pPr>
            <a:r>
              <a:rPr lang="en-US" sz="1500">
                <a:latin typeface="Arial"/>
                <a:ea typeface="Arial"/>
                <a:cs typeface="Arial"/>
                <a:sym typeface="Arial"/>
              </a:rPr>
              <a:t>Reputation Management</a:t>
            </a:r>
            <a:endParaRPr sz="1500">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Responding to user feedback</a:t>
            </a:r>
            <a:endParaRPr>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Image building</a:t>
            </a:r>
            <a:endParaRPr>
              <a:latin typeface="Arial"/>
              <a:ea typeface="Arial"/>
              <a:cs typeface="Arial"/>
              <a:sym typeface="Arial"/>
            </a:endParaRPr>
          </a:p>
          <a:p>
            <a:pPr indent="-342900" lvl="1" marL="8001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Remaining competitive</a:t>
            </a:r>
            <a:endParaRPr>
              <a:latin typeface="Arial"/>
              <a:ea typeface="Arial"/>
              <a:cs typeface="Arial"/>
              <a:sym typeface="Arial"/>
            </a:endParaRPr>
          </a:p>
          <a:p>
            <a:pPr indent="-247650" lvl="1" marL="800100" rtl="0" algn="l">
              <a:lnSpc>
                <a:spcPct val="90000"/>
              </a:lnSpc>
              <a:spcBef>
                <a:spcPts val="500"/>
              </a:spcBef>
              <a:spcAft>
                <a:spcPts val="0"/>
              </a:spcAft>
              <a:buClr>
                <a:schemeClr val="dk1"/>
              </a:buClr>
              <a:buSzPts val="1500"/>
              <a:buFont typeface="Courier New"/>
              <a:buNone/>
            </a:pPr>
            <a:r>
              <a:t/>
            </a:r>
            <a:endParaRPr>
              <a:solidFill>
                <a:srgbClr val="111111"/>
              </a:solidFill>
              <a:latin typeface="Arial"/>
              <a:ea typeface="Arial"/>
              <a:cs typeface="Arial"/>
              <a:sym typeface="Arial"/>
            </a:endParaRPr>
          </a:p>
          <a:p>
            <a:pPr indent="-279400" lvl="0" marL="457200" rtl="0" algn="l">
              <a:lnSpc>
                <a:spcPct val="90000"/>
              </a:lnSpc>
              <a:spcBef>
                <a:spcPts val="1000"/>
              </a:spcBef>
              <a:spcAft>
                <a:spcPts val="1600"/>
              </a:spcAft>
              <a:buClr>
                <a:schemeClr val="dk1"/>
              </a:buClr>
              <a:buSzPts val="2800"/>
              <a:buNone/>
            </a:pPr>
            <a:r>
              <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838200" y="0"/>
            <a:ext cx="10515600" cy="355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220000"/>
              <a:buFont typeface="Play"/>
              <a:buNone/>
            </a:pPr>
            <a:r>
              <a:rPr lang="en-US" sz="2000">
                <a:latin typeface="Arial"/>
                <a:ea typeface="Arial"/>
                <a:cs typeface="Arial"/>
                <a:sym typeface="Arial"/>
              </a:rPr>
              <a:t>Software &amp; Hardware Infrastructure (POS)</a:t>
            </a:r>
            <a:endParaRPr sz="2000">
              <a:latin typeface="Arial"/>
              <a:ea typeface="Arial"/>
              <a:cs typeface="Arial"/>
              <a:sym typeface="Arial"/>
            </a:endParaRPr>
          </a:p>
        </p:txBody>
      </p:sp>
      <p:sp>
        <p:nvSpPr>
          <p:cNvPr id="176" name="Google Shape;176;p7"/>
          <p:cNvSpPr txBox="1"/>
          <p:nvPr>
            <p:ph idx="1" type="body"/>
          </p:nvPr>
        </p:nvSpPr>
        <p:spPr>
          <a:xfrm>
            <a:off x="68375" y="355500"/>
            <a:ext cx="12078600" cy="645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300"/>
              <a:buNone/>
            </a:pPr>
            <a:r>
              <a:rPr lang="en-US" sz="1100">
                <a:latin typeface="Arial"/>
                <a:ea typeface="Arial"/>
                <a:cs typeface="Arial"/>
                <a:sym typeface="Arial"/>
              </a:rPr>
              <a:t>DATE: 2/19/2024</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rPr lang="en-US" sz="1100">
                <a:latin typeface="Arial"/>
                <a:ea typeface="Arial"/>
                <a:cs typeface="Arial"/>
                <a:sym typeface="Arial"/>
              </a:rPr>
              <a:t>ITEM: Software &amp; Hardware Infrastructure Point Of Sale Requirements</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t/>
            </a:r>
            <a:endParaRPr sz="11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Font typeface="Arial"/>
              <a:buNone/>
            </a:pPr>
            <a:r>
              <a:rPr lang="en-US" sz="1100">
                <a:latin typeface="Arial"/>
                <a:ea typeface="Arial"/>
                <a:cs typeface="Arial"/>
                <a:sym typeface="Arial"/>
              </a:rPr>
              <a:t>Narrative: Proper set up and implementation of the infrastructure is paramount for the processing of all point of sale transactions at each Personal Trainer facility. Listed below is the infrastructure that will be implemented and installed to confirm POS accessibility.</a:t>
            </a:r>
            <a:endParaRPr sz="1100">
              <a:latin typeface="Arial"/>
              <a:ea typeface="Arial"/>
              <a:cs typeface="Arial"/>
              <a:sym typeface="Arial"/>
            </a:endParaRPr>
          </a:p>
          <a:p>
            <a:pPr indent="-298450" lvl="0" marL="457200" rtl="0" algn="l">
              <a:lnSpc>
                <a:spcPct val="100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Hardware Infrastructure:</a:t>
            </a:r>
            <a:endParaRPr b="1" sz="1100" u="sng">
              <a:latin typeface="Arial"/>
              <a:ea typeface="Arial"/>
              <a:cs typeface="Arial"/>
              <a:sym typeface="Arial"/>
            </a:endParaRPr>
          </a:p>
          <a:p>
            <a:pPr indent="0" lvl="0" marL="457200" rtl="0" algn="l">
              <a:lnSpc>
                <a:spcPct val="100000"/>
              </a:lnSpc>
              <a:spcBef>
                <a:spcPts val="1200"/>
              </a:spcBef>
              <a:spcAft>
                <a:spcPts val="0"/>
              </a:spcAft>
              <a:buNone/>
            </a:pPr>
            <a:r>
              <a:t/>
            </a:r>
            <a:endParaRPr b="1" sz="1100" u="sng">
              <a:latin typeface="Arial"/>
              <a:ea typeface="Arial"/>
              <a:cs typeface="Arial"/>
              <a:sym typeface="Arial"/>
            </a:endParaRPr>
          </a:p>
          <a:p>
            <a:pPr indent="-298450" lvl="0" marL="914400" rtl="0" algn="l">
              <a:lnSpc>
                <a:spcPct val="115000"/>
              </a:lnSpc>
              <a:spcBef>
                <a:spcPts val="1200"/>
              </a:spcBef>
              <a:spcAft>
                <a:spcPts val="0"/>
              </a:spcAft>
              <a:buClr>
                <a:schemeClr val="lt1"/>
              </a:buClr>
              <a:buSzPts val="1100"/>
              <a:buFont typeface="Arial"/>
              <a:buChar char="●"/>
            </a:pPr>
            <a:r>
              <a:rPr lang="en-US" sz="1100">
                <a:latin typeface="Arial"/>
                <a:ea typeface="Arial"/>
                <a:cs typeface="Arial"/>
                <a:sym typeface="Arial"/>
              </a:rPr>
              <a:t>Network: Implementation of Fortinet and Aruba network gear</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Fortigate (60F/61F) Firewalls</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Fortinet (9FS-548D-FPOE) Switches </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Aruba (FS-AP3000C) Access Points</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Cat 6 POE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298450" lvl="0" marL="914400" rtl="0" algn="l">
              <a:lnSpc>
                <a:spcPct val="115000"/>
              </a:lnSpc>
              <a:spcBef>
                <a:spcPts val="1200"/>
              </a:spcBef>
              <a:spcAft>
                <a:spcPts val="0"/>
              </a:spcAft>
              <a:buClr>
                <a:schemeClr val="lt1"/>
              </a:buClr>
              <a:buSzPts val="1100"/>
              <a:buFont typeface="Arial"/>
              <a:buChar char="●"/>
            </a:pPr>
            <a:r>
              <a:rPr lang="en-US" sz="1100">
                <a:latin typeface="Arial"/>
                <a:ea typeface="Arial"/>
                <a:cs typeface="Arial"/>
                <a:sym typeface="Arial"/>
              </a:rPr>
              <a:t>Computers: Implementation Of User equipment.</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HP (EliteBook 860 G10 Notebook)</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298450" lvl="0" marL="914400" rtl="0" algn="l">
              <a:lnSpc>
                <a:spcPct val="115000"/>
              </a:lnSpc>
              <a:spcBef>
                <a:spcPts val="1200"/>
              </a:spcBef>
              <a:spcAft>
                <a:spcPts val="0"/>
              </a:spcAft>
              <a:buClr>
                <a:schemeClr val="lt1"/>
              </a:buClr>
              <a:buSzPts val="1100"/>
              <a:buFont typeface="Arial"/>
              <a:buChar char="●"/>
            </a:pPr>
            <a:r>
              <a:rPr lang="en-US" sz="1100">
                <a:latin typeface="Arial"/>
                <a:ea typeface="Arial"/>
                <a:cs typeface="Arial"/>
                <a:sym typeface="Arial"/>
              </a:rPr>
              <a:t>Peripherals: Implementation of Peripherals</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HP Thunderbolt Docking Station (Secure Lock)</a:t>
            </a:r>
            <a:endParaRPr sz="1100">
              <a:latin typeface="Arial"/>
              <a:ea typeface="Arial"/>
              <a:cs typeface="Arial"/>
              <a:sym typeface="Arial"/>
            </a:endParaRPr>
          </a:p>
          <a:p>
            <a:pPr indent="-298450" lvl="0" marL="1371600" rtl="0" algn="l">
              <a:lnSpc>
                <a:spcPct val="115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POS Scanning Equipment</a:t>
            </a:r>
            <a:endParaRPr sz="1100">
              <a:latin typeface="Arial"/>
              <a:ea typeface="Arial"/>
              <a:cs typeface="Arial"/>
              <a:sym typeface="Arial"/>
            </a:endParaRPr>
          </a:p>
          <a:p>
            <a:pPr indent="-298450" lvl="0" marL="457200" rtl="0" algn="l">
              <a:lnSpc>
                <a:spcPct val="100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Software Infrastructure</a:t>
            </a:r>
            <a:endParaRPr b="1" sz="1100" u="sng">
              <a:latin typeface="Arial"/>
              <a:ea typeface="Arial"/>
              <a:cs typeface="Arial"/>
              <a:sym typeface="Arial"/>
            </a:endParaRPr>
          </a:p>
          <a:p>
            <a:pPr indent="0" lvl="0" marL="457200" rtl="0" algn="l">
              <a:lnSpc>
                <a:spcPct val="100000"/>
              </a:lnSpc>
              <a:spcBef>
                <a:spcPts val="1200"/>
              </a:spcBef>
              <a:spcAft>
                <a:spcPts val="0"/>
              </a:spcAft>
              <a:buNone/>
            </a:pPr>
            <a:r>
              <a:t/>
            </a:r>
            <a:endParaRPr b="1" sz="1100" u="sng">
              <a:latin typeface="Arial"/>
              <a:ea typeface="Arial"/>
              <a:cs typeface="Arial"/>
              <a:sym typeface="Arial"/>
            </a:endParaRPr>
          </a:p>
          <a:p>
            <a:pPr indent="-298450" lvl="0" marL="914400" rtl="0" algn="l">
              <a:lnSpc>
                <a:spcPct val="100000"/>
              </a:lnSpc>
              <a:spcBef>
                <a:spcPts val="1200"/>
              </a:spcBef>
              <a:spcAft>
                <a:spcPts val="0"/>
              </a:spcAft>
              <a:buClr>
                <a:schemeClr val="lt1"/>
              </a:buClr>
              <a:buSzPts val="1100"/>
              <a:buFont typeface="Arial"/>
              <a:buChar char="●"/>
            </a:pPr>
            <a:r>
              <a:rPr lang="en-US" sz="1100">
                <a:latin typeface="Arial"/>
                <a:ea typeface="Arial"/>
                <a:cs typeface="Arial"/>
                <a:sym typeface="Arial"/>
              </a:rPr>
              <a:t>Software Package: Acquisition &amp; Implementation of POS Software</a:t>
            </a:r>
            <a:endParaRPr sz="1100">
              <a:latin typeface="Arial"/>
              <a:ea typeface="Arial"/>
              <a:cs typeface="Arial"/>
              <a:sym typeface="Arial"/>
            </a:endParaRPr>
          </a:p>
          <a:p>
            <a:pPr indent="-298450" lvl="0" marL="1371600" rtl="0" algn="l">
              <a:lnSpc>
                <a:spcPct val="100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POS License &amp; Software Purchase</a:t>
            </a:r>
            <a:endParaRPr sz="1100">
              <a:latin typeface="Arial"/>
              <a:ea typeface="Arial"/>
              <a:cs typeface="Arial"/>
              <a:sym typeface="Arial"/>
            </a:endParaRPr>
          </a:p>
          <a:p>
            <a:pPr indent="-298450" lvl="0" marL="1371600" rtl="0" algn="l">
              <a:lnSpc>
                <a:spcPct val="100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Windows 11 License Purchase</a:t>
            </a:r>
            <a:endParaRPr sz="1100">
              <a:latin typeface="Arial"/>
              <a:ea typeface="Arial"/>
              <a:cs typeface="Arial"/>
              <a:sym typeface="Arial"/>
            </a:endParaRPr>
          </a:p>
          <a:p>
            <a:pPr indent="-298450" lvl="0" marL="1371600" rtl="0" algn="l">
              <a:lnSpc>
                <a:spcPct val="100000"/>
              </a:lnSpc>
              <a:spcBef>
                <a:spcPts val="0"/>
              </a:spcBef>
              <a:spcAft>
                <a:spcPts val="0"/>
              </a:spcAft>
              <a:buClr>
                <a:schemeClr val="lt1"/>
              </a:buClr>
              <a:buSzPts val="1100"/>
              <a:buFont typeface="Arial"/>
              <a:buAutoNum type="arabicPeriod"/>
            </a:pPr>
            <a:r>
              <a:rPr lang="en-US" sz="1100">
                <a:latin typeface="Arial"/>
                <a:ea typeface="Arial"/>
                <a:cs typeface="Arial"/>
                <a:sym typeface="Arial"/>
              </a:rPr>
              <a:t>POS Web Portal Access Per User Device </a:t>
            </a:r>
            <a:endParaRPr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838200" y="55575"/>
            <a:ext cx="10515600" cy="47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sz="2000">
                <a:latin typeface="Arial"/>
                <a:ea typeface="Arial"/>
                <a:cs typeface="Arial"/>
                <a:sym typeface="Arial"/>
              </a:rPr>
              <a:t>System Design Specification Outline</a:t>
            </a:r>
            <a:endParaRPr sz="2000">
              <a:latin typeface="Arial"/>
              <a:ea typeface="Arial"/>
              <a:cs typeface="Arial"/>
              <a:sym typeface="Arial"/>
            </a:endParaRPr>
          </a:p>
        </p:txBody>
      </p:sp>
      <p:sp>
        <p:nvSpPr>
          <p:cNvPr id="182" name="Google Shape;182;p8"/>
          <p:cNvSpPr txBox="1"/>
          <p:nvPr>
            <p:ph idx="1" type="body"/>
          </p:nvPr>
        </p:nvSpPr>
        <p:spPr>
          <a:xfrm>
            <a:off x="173550" y="539550"/>
            <a:ext cx="11844900" cy="631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300"/>
              <a:buNone/>
            </a:pPr>
            <a:r>
              <a:rPr lang="en-US" sz="1000">
                <a:latin typeface="Arial"/>
                <a:ea typeface="Arial"/>
                <a:cs typeface="Arial"/>
                <a:sym typeface="Arial"/>
              </a:rPr>
              <a:t>DATE: 2/19/2024</a:t>
            </a:r>
            <a:endParaRPr sz="1000">
              <a:latin typeface="Arial"/>
              <a:ea typeface="Arial"/>
              <a:cs typeface="Arial"/>
              <a:sym typeface="Arial"/>
            </a:endParaRPr>
          </a:p>
          <a:p>
            <a:pPr indent="-292100" lvl="0" marL="457200" rtl="0" algn="l">
              <a:lnSpc>
                <a:spcPct val="100000"/>
              </a:lnSpc>
              <a:spcBef>
                <a:spcPts val="1200"/>
              </a:spcBef>
              <a:spcAft>
                <a:spcPts val="0"/>
              </a:spcAft>
              <a:buClr>
                <a:schemeClr val="lt1"/>
              </a:buClr>
              <a:buSzPts val="1000"/>
              <a:buFont typeface="Arial"/>
              <a:buAutoNum type="arabicPeriod"/>
            </a:pPr>
            <a:r>
              <a:rPr b="1" lang="en-US" sz="1000" u="sng">
                <a:latin typeface="Arial"/>
                <a:ea typeface="Arial"/>
                <a:cs typeface="Arial"/>
                <a:sym typeface="Arial"/>
              </a:rPr>
              <a:t>Management Summary</a:t>
            </a:r>
            <a:r>
              <a:rPr b="1" lang="en-US" sz="1000">
                <a:latin typeface="Arial"/>
                <a:ea typeface="Arial"/>
                <a:cs typeface="Arial"/>
                <a:sym typeface="Arial"/>
              </a:rPr>
              <a:t> </a:t>
            </a:r>
            <a:r>
              <a:rPr lang="en-US" sz="1000">
                <a:latin typeface="Arial"/>
                <a:ea typeface="Arial"/>
                <a:cs typeface="Arial"/>
                <a:sym typeface="Arial"/>
              </a:rPr>
              <a:t>- Proposed new information system to effectively manage and maintain Personal Trainer’s rapidly growing customer base as well as being in position for future company </a:t>
            </a:r>
            <a:endParaRPr sz="1000">
              <a:latin typeface="Arial"/>
              <a:ea typeface="Arial"/>
              <a:cs typeface="Arial"/>
              <a:sym typeface="Arial"/>
            </a:endParaRPr>
          </a:p>
          <a:p>
            <a:pPr indent="0" lvl="0" marL="457200" rtl="0" algn="l">
              <a:lnSpc>
                <a:spcPct val="100000"/>
              </a:lnSpc>
              <a:spcBef>
                <a:spcPts val="1200"/>
              </a:spcBef>
              <a:spcAft>
                <a:spcPts val="0"/>
              </a:spcAft>
              <a:buNone/>
            </a:pPr>
            <a:r>
              <a:rPr lang="en-US" sz="1000">
                <a:latin typeface="Arial"/>
                <a:ea typeface="Arial"/>
                <a:cs typeface="Arial"/>
                <a:sym typeface="Arial"/>
              </a:rPr>
              <a:t>endeavors.</a:t>
            </a:r>
            <a:endParaRPr sz="1000">
              <a:latin typeface="Arial"/>
              <a:ea typeface="Arial"/>
              <a:cs typeface="Arial"/>
              <a:sym typeface="Arial"/>
            </a:endParaRPr>
          </a:p>
          <a:p>
            <a:pPr indent="-292100" lvl="0" marL="914400" rtl="0" algn="l">
              <a:lnSpc>
                <a:spcPct val="115000"/>
              </a:lnSpc>
              <a:spcBef>
                <a:spcPts val="1200"/>
              </a:spcBef>
              <a:spcAft>
                <a:spcPts val="0"/>
              </a:spcAft>
              <a:buClr>
                <a:schemeClr val="lt1"/>
              </a:buClr>
              <a:buSzPts val="1000"/>
              <a:buFont typeface="Arial"/>
              <a:buChar char="●"/>
            </a:pPr>
            <a:r>
              <a:rPr lang="en-US" sz="1000">
                <a:latin typeface="Arial"/>
                <a:ea typeface="Arial"/>
                <a:cs typeface="Arial"/>
                <a:sym typeface="Arial"/>
              </a:rPr>
              <a:t>Benefits: Able to encompass and process all areas of the business and able to provide future proofing features at a reduced cost of ownership post implementation.</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Schedule: 1/8/2024 - 6/13/2024.</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Development Efforts: Current and future business model has been ingested and documented to align with the new information technology system. Data processing, security and etc.</a:t>
            </a:r>
            <a:endParaRPr sz="1000">
              <a:latin typeface="Arial"/>
              <a:ea typeface="Arial"/>
              <a:cs typeface="Arial"/>
              <a:sym typeface="Arial"/>
            </a:endParaRPr>
          </a:p>
          <a:p>
            <a:pPr indent="-292100" lvl="0" marL="457200" rtl="0" algn="l">
              <a:lnSpc>
                <a:spcPct val="100000"/>
              </a:lnSpc>
              <a:spcBef>
                <a:spcPts val="1200"/>
              </a:spcBef>
              <a:spcAft>
                <a:spcPts val="0"/>
              </a:spcAft>
              <a:buClr>
                <a:schemeClr val="lt1"/>
              </a:buClr>
              <a:buSzPts val="1000"/>
              <a:buFont typeface="Arial"/>
              <a:buAutoNum type="arabicPeriod"/>
            </a:pPr>
            <a:r>
              <a:rPr b="1" lang="en-US" sz="1000" u="sng">
                <a:latin typeface="Arial"/>
                <a:ea typeface="Arial"/>
                <a:cs typeface="Arial"/>
                <a:sym typeface="Arial"/>
              </a:rPr>
              <a:t>System Components</a:t>
            </a:r>
            <a:r>
              <a:rPr lang="en-US" sz="1000">
                <a:latin typeface="Arial"/>
                <a:ea typeface="Arial"/>
                <a:cs typeface="Arial"/>
                <a:sym typeface="Arial"/>
              </a:rPr>
              <a:t> - All relevant system components of the new system.</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Databases - AWS Microsoft SQL Server to hold several databases (Accounting, Operations, Sales, Customers).</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User Interface - Video recording of the working UI/UX, completing various processes within the system to demonstrate easeasibility.</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Network - Star network topology will implemented and refreshed to confirm fast packet sending and receiving on various devices.</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Security - System access will be segregated based on real life job functions, access request will need to be submitted, reviewed and approved by the IT Department.</a:t>
            </a:r>
            <a:endParaRPr b="1" sz="1000" u="sng">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Font typeface="Arial"/>
              <a:buAutoNum type="arabicPeriod"/>
            </a:pPr>
            <a:r>
              <a:rPr b="1" lang="en-US" sz="1000" u="sng">
                <a:latin typeface="Arial"/>
                <a:ea typeface="Arial"/>
                <a:cs typeface="Arial"/>
                <a:sym typeface="Arial"/>
              </a:rPr>
              <a:t>System Environment</a:t>
            </a:r>
            <a:r>
              <a:rPr lang="en-US" sz="1000">
                <a:latin typeface="Arial"/>
                <a:ea typeface="Arial"/>
                <a:cs typeface="Arial"/>
                <a:sym typeface="Arial"/>
              </a:rPr>
              <a:t> - Operational environment of the system.</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Constraints  - Minimal constraints as tested, system is multithreaded, multiple functions can be executed at the same time as long as they are not dependant on each other.</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Hardware - Information system can be access via a desktop computer or laptop. Devices have to be on Personal Trainer’s VPN in order for the user to acquire access.</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Processing Schedules - Batch scheduling for all sales and transaction will be ran at 11:00PM and take on average 15 minutes, batch file will be automatically backed up, then updated across the database.</a:t>
            </a:r>
            <a:endParaRPr sz="1000">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Font typeface="Arial"/>
              <a:buAutoNum type="arabicPeriod"/>
            </a:pPr>
            <a:r>
              <a:rPr b="1" lang="en-US" sz="1000" u="sng">
                <a:latin typeface="Arial"/>
                <a:ea typeface="Arial"/>
                <a:cs typeface="Arial"/>
                <a:sym typeface="Arial"/>
              </a:rPr>
              <a:t>Implementation Requirement</a:t>
            </a:r>
            <a:r>
              <a:rPr lang="en-US" sz="1000">
                <a:latin typeface="Arial"/>
                <a:ea typeface="Arial"/>
                <a:cs typeface="Arial"/>
                <a:sym typeface="Arial"/>
              </a:rPr>
              <a:t> - Implementation Plan</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Environment &amp; Access Set Up - UAT and PROD environment will be set up for use. Relevant access will be granted to individuals in both environments.</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Managerial Communication - Roll out schedule is shared with facility managers.</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User Training - Training will be conducted in one week, during business hours, daily operation functions will be mimicked in UAT. System trainer will be on site for guidance.</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Roll Out - There will be a hard cutover during week 2, operations should be completed in the new system, the old system will be available as last resort for back up. Roll out will be facility by facility.</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Office Hours &amp; Support Communication - There will be a dedicated office hour time as well as email address to discuss any outstanding or urgent issues.</a:t>
            </a:r>
            <a:endParaRPr sz="1000">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Font typeface="Arial"/>
              <a:buAutoNum type="arabicPeriod"/>
            </a:pPr>
            <a:r>
              <a:rPr b="1" lang="en-US" sz="1000" u="sng">
                <a:latin typeface="Arial"/>
                <a:ea typeface="Arial"/>
                <a:cs typeface="Arial"/>
                <a:sym typeface="Arial"/>
              </a:rPr>
              <a:t>Time and Cost Estimates</a:t>
            </a:r>
            <a:r>
              <a:rPr lang="en-US" sz="1000">
                <a:latin typeface="Arial"/>
                <a:ea typeface="Arial"/>
                <a:cs typeface="Arial"/>
                <a:sym typeface="Arial"/>
              </a:rPr>
              <a:t> - Schedule &amp; Costs associated with the project.</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Schedule: 1/8/2024 - 6/13/2024, encompassess all facilities, toronto facility will be last.</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System Cost To Date: $5,000.</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Projected System Cost (Excluding Staffing): $25,000.</a:t>
            </a:r>
            <a:endParaRPr sz="1000">
              <a:latin typeface="Arial"/>
              <a:ea typeface="Arial"/>
              <a:cs typeface="Arial"/>
              <a:sym typeface="Arial"/>
            </a:endParaRPr>
          </a:p>
          <a:p>
            <a:pPr indent="-292100" lvl="0" marL="914400" rtl="0" algn="l">
              <a:lnSpc>
                <a:spcPct val="115000"/>
              </a:lnSpc>
              <a:spcBef>
                <a:spcPts val="0"/>
              </a:spcBef>
              <a:spcAft>
                <a:spcPts val="0"/>
              </a:spcAft>
              <a:buClr>
                <a:schemeClr val="lt1"/>
              </a:buClr>
              <a:buSzPts val="1000"/>
              <a:buFont typeface="Arial"/>
              <a:buChar char="●"/>
            </a:pPr>
            <a:r>
              <a:rPr lang="en-US" sz="1000">
                <a:latin typeface="Arial"/>
                <a:ea typeface="Arial"/>
                <a:cs typeface="Arial"/>
                <a:sym typeface="Arial"/>
              </a:rPr>
              <a:t>Staffing Requirements: New IT Team, one IT Manager ($85K / Yearly), two System Programmers ($75K / Yearly), &amp; one Support Specialist ($65K / Yearly). Two Contract Trainers at ($35 Per Hours) for the duration of the initial roll out.</a:t>
            </a:r>
            <a:endParaRPr sz="1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2024-02-13T21:01:28Z</dcterms:created>
</cp:coreProperties>
</file>