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l8rlPNs3enVguY9LUkmC4WEwn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aacfeb3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baacfeb3c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aacfeb3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baacfeb3c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aacfeb3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baacfeb3c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aacfeb3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baacfeb3c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a94f7034c_0_135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ba94f7034c_0_135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2ba94f7034c_0_13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ba94f7034c_0_13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ba94f7034c_0_13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ba94f7034c_0_13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ba94f7034c_0_135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2ba94f7034c_0_135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2ba94f7034c_0_1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ba94f7034c_0_23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2ba94f7034c_0_23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ba94f7034c_0_23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ba94f7034c_0_23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2ba94f7034c_0_2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ba94f7034c_0_23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ba94f7034c_0_23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ba94f7034c_0_23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ba94f7034c_0_23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2ba94f7034c_0_23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2ba94f7034c_0_23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ba94f7034c_0_2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ba94f7034c_0_23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2ba94f7034c_0_23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ba94f7034c_0_23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2ba94f7034c_0_23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2ba94f7034c_0_23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2ba94f7034c_0_23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2ba94f7034c_0_23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2ba94f7034c_0_23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2ba94f7034c_0_23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2ba94f7034c_0_2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a94f7034c_0_2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a94f7034c_0_2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2ba94f7034c_0_2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2ba94f7034c_0_2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ba94f7034c_0_2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ba94f7034c_0_2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ba94f7034c_0_145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2ba94f7034c_0_14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ba94f7034c_0_14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ba94f7034c_0_14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ba94f7034c_0_14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ba94f7034c_0_14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2ba94f7034c_0_14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ba94f7034c_0_14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2ba94f7034c_0_14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2ba94f7034c_0_14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2ba94f7034c_0_14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ba94f7034c_0_14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ba94f7034c_0_14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ba94f7034c_0_14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ba94f7034c_0_14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ba94f7034c_0_14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2ba94f7034c_0_14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2ba94f7034c_0_14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2ba94f7034c_0_1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2ba94f7034c_0_145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2ba94f7034c_0_1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2ba94f7034c_0_16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2ba94f7034c_0_16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ba94f7034c_0_16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ba94f7034c_0_16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2ba94f7034c_0_16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2ba94f7034c_0_16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2ba94f7034c_0_17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2ba94f7034c_0_17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ba94f7034c_0_17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ba94f7034c_0_17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2ba94f7034c_0_174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2ba94f7034c_0_174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2ba94f7034c_0_1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2ba94f7034c_0_18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2ba94f7034c_0_18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2ba94f7034c_0_18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2ba94f7034c_0_18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2ba94f7034c_0_1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2ba94f7034c_0_18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2ba94f7034c_0_1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ba94f7034c_0_18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ba94f7034c_0_188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2ba94f7034c_0_188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2ba94f7034c_0_1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ba94f7034c_0_195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2ba94f7034c_0_19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ba94f7034c_0_19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ba94f7034c_0_19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ba94f7034c_0_19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ba94f7034c_0_19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ba94f7034c_0_19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2ba94f7034c_0_19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2ba94f7034c_0_19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ba94f7034c_0_19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ba94f7034c_0_19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2ba94f7034c_0_19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ba94f7034c_0_19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2ba94f7034c_0_19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ba94f7034c_0_19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ba94f7034c_0_19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2ba94f7034c_0_19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ba94f7034c_0_19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ba94f7034c_0_19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2ba94f7034c_0_195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2ba94f7034c_0_1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ba94f7034c_0_21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2ba94f7034c_0_2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ba94f7034c_0_2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ba94f7034c_0_217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2ba94f7034c_0_217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2ba94f7034c_0_217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2ba94f7034c_0_2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ba94f7034c_0_225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2ba94f7034c_0_22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ba94f7034c_0_22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ba94f7034c_0_225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2ba94f7034c_0_2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a94f7034c_0_1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2ba94f7034c_0_1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ba94f7034c_0_1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4716200" y="1923324"/>
            <a:ext cx="66900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br>
              <a:rPr b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BIS 403 – Applied Systems Design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Week 6 – Chapter 9 Case Study </a:t>
            </a:r>
            <a:br>
              <a:rPr b="1"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Peirce College</a:t>
            </a:r>
            <a:br>
              <a:rPr b="1"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Professor: Robert Heubner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Case Study: Personal Trainer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Teammates: J. Sherif and M. Morrison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Date: 02/19/2024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Tasks: 1 &amp; 2 are completed by J. Sherif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Tasks: 3 &amp; 4 are completed by M. Morrison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Normalization in Data Design Context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Creating table designs by assigning specific fields or attributes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Involves identification of a primary key in a table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 process for avoiding problems in data design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714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Normalization stages: </a:t>
            </a:r>
            <a:br>
              <a:rPr b="1" lang="en-US" sz="1500"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• Unnormalized design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714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Aka raw data or non-first normal 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14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 table with repeating groups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Normalization in Data Design Context (ctd)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  • First Normal Form (1NF)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54000" lvl="2" marL="1428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§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Elimination of repeating group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2" marL="14287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§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Inclusion of primary key of the repeating group</a:t>
            </a:r>
            <a:endParaRPr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   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• Second Normal Form (2NF)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1968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§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Functional dependency of all fields after 1NF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• Third Normal Form (3NF)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68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§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Redundancy avoidance after 2NF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902913" y="376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Personal Trainer - ERD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838200" y="1444625"/>
            <a:ext cx="10515600" cy="4732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51435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5001850" y="5607550"/>
            <a:ext cx="1240800" cy="615300"/>
          </a:xfrm>
          <a:prstGeom prst="rect">
            <a:avLst/>
          </a:prstGeom>
          <a:solidFill>
            <a:srgbClr val="A3C5ED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Merchandise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5558691" y="1611922"/>
            <a:ext cx="957384" cy="615461"/>
          </a:xfrm>
          <a:prstGeom prst="rect">
            <a:avLst/>
          </a:prstGeom>
          <a:solidFill>
            <a:srgbClr val="A3C5ED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6672383" y="5558690"/>
            <a:ext cx="957384" cy="615461"/>
          </a:xfrm>
          <a:prstGeom prst="rect">
            <a:avLst/>
          </a:prstGeom>
          <a:solidFill>
            <a:srgbClr val="A3C5ED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5812690" y="3829537"/>
            <a:ext cx="957384" cy="615461"/>
          </a:xfrm>
          <a:prstGeom prst="rect">
            <a:avLst/>
          </a:prstGeom>
          <a:solidFill>
            <a:srgbClr val="A3C5ED"/>
          </a:solidFill>
          <a:ln cap="flat" cmpd="sng" w="1905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TRAINEE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6877538" y="1533768"/>
            <a:ext cx="928075" cy="361461"/>
          </a:xfrm>
          <a:prstGeom prst="ellipse">
            <a:avLst/>
          </a:prstGeom>
          <a:solidFill>
            <a:srgbClr val="F2A98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7199923" y="1992921"/>
            <a:ext cx="1240689" cy="410307"/>
          </a:xfrm>
          <a:prstGeom prst="ellipse">
            <a:avLst/>
          </a:prstGeom>
          <a:solidFill>
            <a:srgbClr val="F2A98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7014307" y="3174999"/>
            <a:ext cx="888998" cy="488460"/>
          </a:xfrm>
          <a:prstGeom prst="ellipse">
            <a:avLst/>
          </a:prstGeom>
          <a:solidFill>
            <a:srgbClr val="F2A98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>
            <a:off x="7698154" y="3663460"/>
            <a:ext cx="869461" cy="410307"/>
          </a:xfrm>
          <a:prstGeom prst="ellipse">
            <a:avLst/>
          </a:prstGeom>
          <a:solidFill>
            <a:srgbClr val="F2A98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7834926" y="4269150"/>
            <a:ext cx="1240800" cy="351600"/>
          </a:xfrm>
          <a:prstGeom prst="ellipse">
            <a:avLst/>
          </a:prstGeom>
          <a:solidFill>
            <a:srgbClr val="F2A98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 rot="2700000">
            <a:off x="5811436" y="2638133"/>
            <a:ext cx="615460" cy="586154"/>
          </a:xfrm>
          <a:prstGeom prst="rect">
            <a:avLst/>
          </a:prstGeom>
          <a:solidFill>
            <a:srgbClr val="D8F2C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Trains</a:t>
            </a:r>
            <a:endParaRPr/>
          </a:p>
        </p:txBody>
      </p:sp>
      <p:sp>
        <p:nvSpPr>
          <p:cNvPr id="169" name="Google Shape;169;p4"/>
          <p:cNvSpPr/>
          <p:nvPr/>
        </p:nvSpPr>
        <p:spPr>
          <a:xfrm rot="2700000">
            <a:off x="5679697" y="4764472"/>
            <a:ext cx="498229" cy="449385"/>
          </a:xfrm>
          <a:prstGeom prst="rect">
            <a:avLst/>
          </a:prstGeom>
          <a:solidFill>
            <a:srgbClr val="D8F2C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</a:t>
            </a:r>
            <a:endParaRPr/>
          </a:p>
        </p:txBody>
      </p:sp>
      <p:sp>
        <p:nvSpPr>
          <p:cNvPr id="170" name="Google Shape;170;p4"/>
          <p:cNvSpPr/>
          <p:nvPr/>
        </p:nvSpPr>
        <p:spPr>
          <a:xfrm rot="2700000">
            <a:off x="6501843" y="4821758"/>
            <a:ext cx="566614" cy="459154"/>
          </a:xfrm>
          <a:prstGeom prst="rect">
            <a:avLst/>
          </a:prstGeom>
          <a:solidFill>
            <a:srgbClr val="D8F2C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</a:t>
            </a:r>
            <a:endParaRPr/>
          </a:p>
        </p:txBody>
      </p:sp>
      <p:cxnSp>
        <p:nvCxnSpPr>
          <p:cNvPr id="171" name="Google Shape;171;p4"/>
          <p:cNvCxnSpPr/>
          <p:nvPr/>
        </p:nvCxnSpPr>
        <p:spPr>
          <a:xfrm flipH="1">
            <a:off x="6768123" y="3450492"/>
            <a:ext cx="287214" cy="455246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4"/>
          <p:cNvCxnSpPr/>
          <p:nvPr/>
        </p:nvCxnSpPr>
        <p:spPr>
          <a:xfrm>
            <a:off x="6143136" y="3300291"/>
            <a:ext cx="35170" cy="57247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4"/>
          <p:cNvCxnSpPr/>
          <p:nvPr/>
        </p:nvCxnSpPr>
        <p:spPr>
          <a:xfrm flipH="1">
            <a:off x="6125796" y="2231781"/>
            <a:ext cx="13676" cy="34778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4"/>
          <p:cNvCxnSpPr/>
          <p:nvPr/>
        </p:nvCxnSpPr>
        <p:spPr>
          <a:xfrm>
            <a:off x="6703646" y="4427415"/>
            <a:ext cx="25400" cy="38686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4"/>
          <p:cNvCxnSpPr/>
          <p:nvPr/>
        </p:nvCxnSpPr>
        <p:spPr>
          <a:xfrm>
            <a:off x="5912338" y="5248029"/>
            <a:ext cx="25400" cy="38686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4"/>
          <p:cNvCxnSpPr/>
          <p:nvPr/>
        </p:nvCxnSpPr>
        <p:spPr>
          <a:xfrm flipH="1">
            <a:off x="6826739" y="5326183"/>
            <a:ext cx="3907" cy="30870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4"/>
          <p:cNvCxnSpPr/>
          <p:nvPr/>
        </p:nvCxnSpPr>
        <p:spPr>
          <a:xfrm>
            <a:off x="5931876" y="4427414"/>
            <a:ext cx="5862" cy="25986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4"/>
          <p:cNvCxnSpPr/>
          <p:nvPr/>
        </p:nvCxnSpPr>
        <p:spPr>
          <a:xfrm flipH="1">
            <a:off x="6738816" y="3870570"/>
            <a:ext cx="990599" cy="34778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4"/>
          <p:cNvCxnSpPr/>
          <p:nvPr/>
        </p:nvCxnSpPr>
        <p:spPr>
          <a:xfrm rot="10800000">
            <a:off x="6787662" y="4306277"/>
            <a:ext cx="1039445" cy="10159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4"/>
          <p:cNvCxnSpPr/>
          <p:nvPr/>
        </p:nvCxnSpPr>
        <p:spPr>
          <a:xfrm>
            <a:off x="6557108" y="2082799"/>
            <a:ext cx="631092" cy="13286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4"/>
          <p:cNvCxnSpPr/>
          <p:nvPr/>
        </p:nvCxnSpPr>
        <p:spPr>
          <a:xfrm flipH="1">
            <a:off x="6504355" y="1701799"/>
            <a:ext cx="414214" cy="14263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acfeb3c7_0_36"/>
          <p:cNvSpPr txBox="1"/>
          <p:nvPr>
            <p:ph type="title"/>
          </p:nvPr>
        </p:nvSpPr>
        <p:spPr>
          <a:xfrm>
            <a:off x="838200" y="57450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Personal Trainer Database Design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baacfeb3c7_0_36"/>
          <p:cNvSpPr txBox="1"/>
          <p:nvPr>
            <p:ph idx="1" type="body"/>
          </p:nvPr>
        </p:nvSpPr>
        <p:spPr>
          <a:xfrm>
            <a:off x="128050" y="561750"/>
            <a:ext cx="11949300" cy="6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The Following Four Slides give a brief visual representation of the various tables that will be utilized to store company data &amp; information.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Primary &amp; Foreign Keys will be utilized to promote 3NF as well as provide links to other tables via Join queries.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Microsoft</a:t>
            </a:r>
            <a:r>
              <a:rPr lang="en-US"/>
              <a:t> SQL Server will be hosted within AWS, relevant </a:t>
            </a:r>
            <a:r>
              <a:rPr lang="en-US"/>
              <a:t>databases</a:t>
            </a:r>
            <a:r>
              <a:rPr lang="en-US"/>
              <a:t> will be created with relevant tables to promote organization and ease of use.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/>
              <a:t>Example data will be presented for three of the tables.</a:t>
            </a:r>
            <a:endParaRPr/>
          </a:p>
        </p:txBody>
      </p:sp>
      <p:sp>
        <p:nvSpPr>
          <p:cNvPr id="188" name="Google Shape;188;g2baacfeb3c7_0_36"/>
          <p:cNvSpPr txBox="1"/>
          <p:nvPr/>
        </p:nvSpPr>
        <p:spPr>
          <a:xfrm>
            <a:off x="2422769" y="1309076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baacfeb3c7_0_36"/>
          <p:cNvSpPr txBox="1"/>
          <p:nvPr/>
        </p:nvSpPr>
        <p:spPr>
          <a:xfrm>
            <a:off x="2080846" y="2041769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baacfeb3c7_0_36"/>
          <p:cNvSpPr txBox="1"/>
          <p:nvPr/>
        </p:nvSpPr>
        <p:spPr>
          <a:xfrm>
            <a:off x="1182076" y="2051538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838200" y="57450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Personal Trainer 3NF Database Design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128050" y="561750"/>
            <a:ext cx="11949300" cy="6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 txBox="1"/>
          <p:nvPr/>
        </p:nvSpPr>
        <p:spPr>
          <a:xfrm>
            <a:off x="2422769" y="1309076"/>
            <a:ext cx="27431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2080846" y="2041769"/>
            <a:ext cx="27431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1182076" y="2051538"/>
            <a:ext cx="27431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75" y="561750"/>
            <a:ext cx="11833876" cy="61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aacfeb3c7_0_1"/>
          <p:cNvSpPr txBox="1"/>
          <p:nvPr>
            <p:ph type="title"/>
          </p:nvPr>
        </p:nvSpPr>
        <p:spPr>
          <a:xfrm>
            <a:off x="838200" y="57450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Personal Trainer 3NF Database Design (Employee Table SQL Screenshot)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baacfeb3c7_0_1"/>
          <p:cNvSpPr txBox="1"/>
          <p:nvPr>
            <p:ph idx="1" type="body"/>
          </p:nvPr>
        </p:nvSpPr>
        <p:spPr>
          <a:xfrm>
            <a:off x="128050" y="561750"/>
            <a:ext cx="11949300" cy="6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7" name="Google Shape;207;g2baacfeb3c7_0_1"/>
          <p:cNvSpPr txBox="1"/>
          <p:nvPr/>
        </p:nvSpPr>
        <p:spPr>
          <a:xfrm>
            <a:off x="2422769" y="1309076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baacfeb3c7_0_1"/>
          <p:cNvSpPr txBox="1"/>
          <p:nvPr/>
        </p:nvSpPr>
        <p:spPr>
          <a:xfrm>
            <a:off x="2080846" y="2041769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baacfeb3c7_0_1"/>
          <p:cNvSpPr txBox="1"/>
          <p:nvPr/>
        </p:nvSpPr>
        <p:spPr>
          <a:xfrm>
            <a:off x="1182076" y="2051538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2baacfeb3c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625" y="561750"/>
            <a:ext cx="7926751" cy="61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aacfeb3c7_0_11"/>
          <p:cNvSpPr txBox="1"/>
          <p:nvPr>
            <p:ph type="title"/>
          </p:nvPr>
        </p:nvSpPr>
        <p:spPr>
          <a:xfrm>
            <a:off x="838200" y="57450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Personal Trainer 3NF Database Design (Facility Table SQL Screenshot)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aacfeb3c7_0_11"/>
          <p:cNvSpPr txBox="1"/>
          <p:nvPr>
            <p:ph idx="1" type="body"/>
          </p:nvPr>
        </p:nvSpPr>
        <p:spPr>
          <a:xfrm>
            <a:off x="128050" y="561750"/>
            <a:ext cx="11949300" cy="6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7" name="Google Shape;217;g2baacfeb3c7_0_11"/>
          <p:cNvSpPr txBox="1"/>
          <p:nvPr/>
        </p:nvSpPr>
        <p:spPr>
          <a:xfrm>
            <a:off x="2422769" y="1309076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baacfeb3c7_0_11"/>
          <p:cNvSpPr txBox="1"/>
          <p:nvPr/>
        </p:nvSpPr>
        <p:spPr>
          <a:xfrm>
            <a:off x="2080846" y="2041769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baacfeb3c7_0_11"/>
          <p:cNvSpPr txBox="1"/>
          <p:nvPr/>
        </p:nvSpPr>
        <p:spPr>
          <a:xfrm>
            <a:off x="1182076" y="2051538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2baacfeb3c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850" y="634350"/>
            <a:ext cx="7933451" cy="60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aacfeb3c7_0_21"/>
          <p:cNvSpPr txBox="1"/>
          <p:nvPr>
            <p:ph type="title"/>
          </p:nvPr>
        </p:nvSpPr>
        <p:spPr>
          <a:xfrm>
            <a:off x="838200" y="57450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Personal Trainer 3NF Database Design (Membership Type Table SQL Screenshot)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baacfeb3c7_0_21"/>
          <p:cNvSpPr txBox="1"/>
          <p:nvPr>
            <p:ph idx="1" type="body"/>
          </p:nvPr>
        </p:nvSpPr>
        <p:spPr>
          <a:xfrm>
            <a:off x="128050" y="561750"/>
            <a:ext cx="11949300" cy="6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7" name="Google Shape;227;g2baacfeb3c7_0_21"/>
          <p:cNvSpPr txBox="1"/>
          <p:nvPr/>
        </p:nvSpPr>
        <p:spPr>
          <a:xfrm>
            <a:off x="2422769" y="1309076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baacfeb3c7_0_21"/>
          <p:cNvSpPr txBox="1"/>
          <p:nvPr/>
        </p:nvSpPr>
        <p:spPr>
          <a:xfrm>
            <a:off x="2080846" y="2041769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baacfeb3c7_0_21"/>
          <p:cNvSpPr txBox="1"/>
          <p:nvPr/>
        </p:nvSpPr>
        <p:spPr>
          <a:xfrm>
            <a:off x="1182076" y="2051538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2baacfeb3c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625" y="634350"/>
            <a:ext cx="7096125" cy="61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2024-02-13T20:49:01Z</dcterms:created>
</cp:coreProperties>
</file>