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N7NiJ3pvBF6rXFOe2NXWkGeCR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bc56a470ed_0_4"/>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bc56a470ed_0_4"/>
          <p:cNvGrpSpPr/>
          <p:nvPr/>
        </p:nvGrpSpPr>
        <p:grpSpPr>
          <a:xfrm>
            <a:off x="0" y="654"/>
            <a:ext cx="6871435" cy="6845694"/>
            <a:chOff x="0" y="75"/>
            <a:chExt cx="5153705" cy="5152950"/>
          </a:xfrm>
        </p:grpSpPr>
        <p:sp>
          <p:nvSpPr>
            <p:cNvPr id="12" name="Google Shape;12;g2bc56a470ed_0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bc56a470ed_0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2bc56a470ed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bc56a470ed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2bc56a470ed_0_4"/>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2bc56a470ed_0_4"/>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2bc56a470ed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bc56a470ed_0_100"/>
          <p:cNvGrpSpPr/>
          <p:nvPr/>
        </p:nvGrpSpPr>
        <p:grpSpPr>
          <a:xfrm>
            <a:off x="5875053" y="0"/>
            <a:ext cx="6316642" cy="6857248"/>
            <a:chOff x="4406400" y="0"/>
            <a:chExt cx="4737600" cy="5143065"/>
          </a:xfrm>
        </p:grpSpPr>
        <p:sp>
          <p:nvSpPr>
            <p:cNvPr id="107" name="Google Shape;107;g2bc56a470ed_0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bc56a470ed_0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bc56a470ed_0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bc56a470ed_0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bc56a470ed_0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bc56a470ed_0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bc56a470ed_0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bc56a470ed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2bc56a470ed_0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bc56a470ed_0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bc56a470ed_0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bc56a470ed_0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2bc56a470ed_0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bc56a470ed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bc56a470ed_0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bc56a470ed_0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2bc56a470ed_0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bc56a470ed_0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2bc56a470ed_0_100"/>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bc56a470ed_0_100"/>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2bc56a470ed_0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bc56a470ed_0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2bc56a470ed_0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2" name="Google Shape;132;g2bc56a470ed_0_1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33" name="Google Shape;133;g2bc56a470ed_0_1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2bc56a470ed_0_1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2bc56a470ed_0_1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bc56a470ed_0_14"/>
          <p:cNvGrpSpPr/>
          <p:nvPr/>
        </p:nvGrpSpPr>
        <p:grpSpPr>
          <a:xfrm>
            <a:off x="5875053" y="0"/>
            <a:ext cx="6316642" cy="6857248"/>
            <a:chOff x="4406400" y="0"/>
            <a:chExt cx="4737600" cy="5143065"/>
          </a:xfrm>
        </p:grpSpPr>
        <p:sp>
          <p:nvSpPr>
            <p:cNvPr id="21" name="Google Shape;21;g2bc56a470ed_0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bc56a470ed_0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bc56a470ed_0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bc56a470ed_0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bc56a470ed_0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bc56a470ed_0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bc56a470ed_0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bc56a470ed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bc56a470ed_0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2bc56a470ed_0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bc56a470ed_0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bc56a470ed_0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bc56a470ed_0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bc56a470ed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bc56a470ed_0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bc56a470ed_0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bc56a470ed_0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bc56a470ed_0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2bc56a470ed_0_14"/>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2bc56a470ed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bc56a470ed_0_36"/>
          <p:cNvGrpSpPr/>
          <p:nvPr/>
        </p:nvGrpSpPr>
        <p:grpSpPr>
          <a:xfrm>
            <a:off x="0" y="507989"/>
            <a:ext cx="1383765" cy="1355016"/>
            <a:chOff x="0" y="381001"/>
            <a:chExt cx="1037850" cy="1016287"/>
          </a:xfrm>
        </p:grpSpPr>
        <p:sp>
          <p:nvSpPr>
            <p:cNvPr id="43" name="Google Shape;43;g2bc56a470ed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bc56a470ed_0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bc56a470ed_0_3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2bc56a470ed_0_36"/>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2bc56a470ed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bc56a470ed_0_43"/>
          <p:cNvGrpSpPr/>
          <p:nvPr/>
        </p:nvGrpSpPr>
        <p:grpSpPr>
          <a:xfrm>
            <a:off x="0" y="507989"/>
            <a:ext cx="1383765" cy="1355016"/>
            <a:chOff x="0" y="381001"/>
            <a:chExt cx="1037850" cy="1016287"/>
          </a:xfrm>
        </p:grpSpPr>
        <p:sp>
          <p:nvSpPr>
            <p:cNvPr id="50" name="Google Shape;50;g2bc56a470ed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bc56a470ed_0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bc56a470ed_0_4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2bc56a470ed_0_43"/>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bc56a470ed_0_43"/>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bc56a470ed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bc56a470ed_0_51"/>
          <p:cNvGrpSpPr/>
          <p:nvPr/>
        </p:nvGrpSpPr>
        <p:grpSpPr>
          <a:xfrm>
            <a:off x="0" y="507989"/>
            <a:ext cx="1383765" cy="1355016"/>
            <a:chOff x="0" y="381001"/>
            <a:chExt cx="1037850" cy="1016287"/>
          </a:xfrm>
        </p:grpSpPr>
        <p:sp>
          <p:nvSpPr>
            <p:cNvPr id="58" name="Google Shape;58;g2bc56a470ed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bc56a470ed_0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2bc56a470ed_0_5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2bc56a470ed_0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bc56a470ed_0_57"/>
          <p:cNvGrpSpPr/>
          <p:nvPr/>
        </p:nvGrpSpPr>
        <p:grpSpPr>
          <a:xfrm>
            <a:off x="0" y="507989"/>
            <a:ext cx="1383765" cy="1355016"/>
            <a:chOff x="0" y="381001"/>
            <a:chExt cx="1037850" cy="1016287"/>
          </a:xfrm>
        </p:grpSpPr>
        <p:sp>
          <p:nvSpPr>
            <p:cNvPr id="64" name="Google Shape;64;g2bc56a470ed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bc56a470ed_0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bc56a470ed_0_5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2bc56a470ed_0_5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2bc56a470ed_0_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bc56a470ed_0_64"/>
          <p:cNvGrpSpPr/>
          <p:nvPr/>
        </p:nvGrpSpPr>
        <p:grpSpPr>
          <a:xfrm>
            <a:off x="5875053" y="0"/>
            <a:ext cx="6316642" cy="6857829"/>
            <a:chOff x="4406400" y="0"/>
            <a:chExt cx="4737600" cy="5143500"/>
          </a:xfrm>
        </p:grpSpPr>
        <p:sp>
          <p:nvSpPr>
            <p:cNvPr id="71" name="Google Shape;71;g2bc56a470ed_0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bc56a470ed_0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bc56a470ed_0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bc56a470ed_0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bc56a470ed_0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bc56a470ed_0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bc56a470ed_0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bc56a470ed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bc56a470ed_0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bc56a470ed_0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bc56a470ed_0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bc56a470ed_0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bc56a470ed_0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2bc56a470ed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2bc56a470ed_0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bc56a470ed_0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bc56a470ed_0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bc56a470ed_0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2bc56a470ed_0_64"/>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2bc56a470ed_0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bc56a470ed_0_86"/>
          <p:cNvGrpSpPr/>
          <p:nvPr/>
        </p:nvGrpSpPr>
        <p:grpSpPr>
          <a:xfrm>
            <a:off x="0" y="507989"/>
            <a:ext cx="1383765" cy="1355016"/>
            <a:chOff x="0" y="381001"/>
            <a:chExt cx="1037850" cy="1016287"/>
          </a:xfrm>
        </p:grpSpPr>
        <p:sp>
          <p:nvSpPr>
            <p:cNvPr id="93" name="Google Shape;93;g2bc56a470ed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bc56a470ed_0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bc56a470ed_0_86"/>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2bc56a470ed_0_86"/>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2bc56a470ed_0_86"/>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bc56a470ed_0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bc56a470ed_0_94"/>
          <p:cNvGrpSpPr/>
          <p:nvPr/>
        </p:nvGrpSpPr>
        <p:grpSpPr>
          <a:xfrm>
            <a:off x="0" y="5504636"/>
            <a:ext cx="931877" cy="912853"/>
            <a:chOff x="0" y="3785672"/>
            <a:chExt cx="698925" cy="684657"/>
          </a:xfrm>
        </p:grpSpPr>
        <p:sp>
          <p:nvSpPr>
            <p:cNvPr id="101" name="Google Shape;101;g2bc56a470ed_0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bc56a470ed_0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bc56a470ed_0_94"/>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2bc56a470ed_0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bc56a470ed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2bc56a470ed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2bc56a470ed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323175" y="776675"/>
            <a:ext cx="9144000" cy="3023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Play"/>
              <a:buNone/>
            </a:pPr>
            <a:r>
              <a:rPr lang="en-US" sz="2500">
                <a:latin typeface="Arial"/>
                <a:ea typeface="Arial"/>
                <a:cs typeface="Arial"/>
                <a:sym typeface="Arial"/>
              </a:rPr>
              <a:t>BIS 403 – Applied Systems Design</a:t>
            </a:r>
            <a:br>
              <a:rPr lang="en-US" sz="2500">
                <a:latin typeface="Arial"/>
                <a:ea typeface="Arial"/>
                <a:cs typeface="Arial"/>
                <a:sym typeface="Arial"/>
              </a:rPr>
            </a:br>
            <a:r>
              <a:rPr lang="en-US" sz="2500">
                <a:latin typeface="Arial"/>
                <a:ea typeface="Arial"/>
                <a:cs typeface="Arial"/>
                <a:sym typeface="Arial"/>
              </a:rPr>
              <a:t>Peirce College</a:t>
            </a:r>
            <a:br>
              <a:rPr lang="en-US" sz="2500">
                <a:latin typeface="Arial"/>
                <a:ea typeface="Arial"/>
                <a:cs typeface="Arial"/>
                <a:sym typeface="Arial"/>
              </a:rPr>
            </a:br>
            <a:r>
              <a:rPr lang="en-US" sz="2500">
                <a:latin typeface="Arial"/>
                <a:ea typeface="Arial"/>
                <a:cs typeface="Arial"/>
                <a:sym typeface="Arial"/>
              </a:rPr>
              <a:t>Professor: Rober Heubner</a:t>
            </a:r>
            <a:br>
              <a:rPr lang="en-US" sz="2500">
                <a:latin typeface="Arial"/>
                <a:ea typeface="Arial"/>
                <a:cs typeface="Arial"/>
                <a:sym typeface="Arial"/>
              </a:rPr>
            </a:br>
            <a:r>
              <a:rPr lang="en-US" sz="2500">
                <a:latin typeface="Arial"/>
                <a:ea typeface="Arial"/>
                <a:cs typeface="Arial"/>
                <a:sym typeface="Arial"/>
              </a:rPr>
              <a:t>Team Members: J. Sherif &amp; M. Morrison</a:t>
            </a:r>
            <a:br>
              <a:rPr lang="en-US" sz="2500">
                <a:latin typeface="Arial"/>
                <a:ea typeface="Arial"/>
                <a:cs typeface="Arial"/>
                <a:sym typeface="Arial"/>
              </a:rPr>
            </a:br>
            <a:r>
              <a:rPr lang="en-US" sz="2500">
                <a:latin typeface="Arial"/>
                <a:ea typeface="Arial"/>
                <a:cs typeface="Arial"/>
                <a:sym typeface="Arial"/>
              </a:rPr>
              <a:t>Case Study: Personal Trainer </a:t>
            </a:r>
            <a:endParaRPr sz="2500">
              <a:latin typeface="Arial"/>
              <a:ea typeface="Arial"/>
              <a:cs typeface="Arial"/>
              <a:sym typeface="Arial"/>
            </a:endParaRPr>
          </a:p>
          <a:p>
            <a:pPr indent="0" lvl="0" marL="0" rtl="0" algn="l">
              <a:lnSpc>
                <a:spcPct val="90000"/>
              </a:lnSpc>
              <a:spcBef>
                <a:spcPts val="0"/>
              </a:spcBef>
              <a:spcAft>
                <a:spcPts val="0"/>
              </a:spcAft>
              <a:buClr>
                <a:schemeClr val="dk1"/>
              </a:buClr>
              <a:buSzPts val="3200"/>
              <a:buFont typeface="Play"/>
              <a:buNone/>
            </a:pPr>
            <a:r>
              <a:rPr lang="en-US" sz="2500">
                <a:latin typeface="Arial"/>
                <a:ea typeface="Arial"/>
                <a:cs typeface="Arial"/>
                <a:sym typeface="Arial"/>
              </a:rPr>
              <a:t>Date: 2/24/2024</a:t>
            </a:r>
            <a:endParaRPr sz="3200"/>
          </a:p>
          <a:p>
            <a:pPr indent="0" lvl="0" marL="0" rtl="0" algn="ctr">
              <a:lnSpc>
                <a:spcPct val="90000"/>
              </a:lnSpc>
              <a:spcBef>
                <a:spcPts val="0"/>
              </a:spcBef>
              <a:spcAft>
                <a:spcPts val="0"/>
              </a:spcAft>
              <a:buClr>
                <a:schemeClr val="dk1"/>
              </a:buClr>
              <a:buSzPts val="6000"/>
              <a:buFont typeface="Play"/>
              <a:buNone/>
            </a:pPr>
            <a:r>
              <a:t/>
            </a:r>
            <a:endParaRPr/>
          </a:p>
        </p:txBody>
      </p:sp>
      <p:sp>
        <p:nvSpPr>
          <p:cNvPr id="141" name="Google Shape;141;p1"/>
          <p:cNvSpPr txBox="1"/>
          <p:nvPr>
            <p:ph idx="1" type="subTitle"/>
          </p:nvPr>
        </p:nvSpPr>
        <p:spPr>
          <a:xfrm>
            <a:off x="6778600" y="4654043"/>
            <a:ext cx="4627500" cy="1254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Arial"/>
              <a:buNone/>
            </a:pPr>
            <a:r>
              <a:rPr b="1" lang="en-US" sz="2000">
                <a:latin typeface="Arial"/>
                <a:ea typeface="Arial"/>
                <a:cs typeface="Arial"/>
                <a:sym typeface="Arial"/>
              </a:rPr>
              <a:t>Week 7 – Chapter 12 - Case Study</a:t>
            </a:r>
            <a:endParaRPr sz="20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sz="2000">
                <a:latin typeface="Arial"/>
                <a:ea typeface="Arial"/>
                <a:cs typeface="Arial"/>
                <a:sym typeface="Arial"/>
              </a:rPr>
              <a:t>Tasks 1 &amp; 2 completed by J. Sherif</a:t>
            </a:r>
            <a:endParaRPr sz="20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US" sz="2000">
                <a:latin typeface="Arial"/>
                <a:ea typeface="Arial"/>
                <a:cs typeface="Arial"/>
                <a:sym typeface="Arial"/>
              </a:rPr>
              <a:t>Tasks 3 &amp; 4 completed by M. Morrison</a:t>
            </a:r>
            <a:endParaRPr sz="20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t/>
            </a:r>
            <a:endParaRPr sz="2000">
              <a:solidFill>
                <a:srgbClr val="808080"/>
              </a:solidFill>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82925"/>
            <a:ext cx="10515600" cy="409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Play"/>
              <a:buNone/>
            </a:pPr>
            <a:br>
              <a:rPr lang="en-US" sz="2500">
                <a:latin typeface="Arial"/>
                <a:ea typeface="Arial"/>
                <a:cs typeface="Arial"/>
                <a:sym typeface="Arial"/>
              </a:rPr>
            </a:br>
            <a:r>
              <a:rPr lang="en-US" sz="2500">
                <a:latin typeface="Arial"/>
                <a:ea typeface="Arial"/>
                <a:cs typeface="Arial"/>
                <a:sym typeface="Arial"/>
              </a:rPr>
              <a:t>System Slowness Causes</a:t>
            </a:r>
            <a:endParaRPr sz="2500">
              <a:latin typeface="Arial"/>
              <a:ea typeface="Arial"/>
              <a:cs typeface="Arial"/>
              <a:sym typeface="Arial"/>
            </a:endParaRPr>
          </a:p>
        </p:txBody>
      </p:sp>
      <p:sp>
        <p:nvSpPr>
          <p:cNvPr id="147" name="Google Shape;147;p2"/>
          <p:cNvSpPr txBox="1"/>
          <p:nvPr>
            <p:ph idx="1" type="body"/>
          </p:nvPr>
        </p:nvSpPr>
        <p:spPr>
          <a:xfrm>
            <a:off x="413625" y="777750"/>
            <a:ext cx="11594400" cy="5890200"/>
          </a:xfrm>
          <a:prstGeom prst="rect">
            <a:avLst/>
          </a:prstGeom>
          <a:noFill/>
          <a:ln>
            <a:noFill/>
          </a:ln>
        </p:spPr>
        <p:txBody>
          <a:bodyPr anchorCtr="0" anchor="t" bIns="45700" lIns="91425" spcFirstLastPara="1" rIns="91425" wrap="square" tIns="45700">
            <a:noAutofit/>
          </a:bodyPr>
          <a:lstStyle/>
          <a:p>
            <a:pPr indent="-201930" lvl="0" marL="228600" rtl="0" algn="l">
              <a:lnSpc>
                <a:spcPct val="90000"/>
              </a:lnSpc>
              <a:spcBef>
                <a:spcPts val="0"/>
              </a:spcBef>
              <a:spcAft>
                <a:spcPts val="0"/>
              </a:spcAft>
              <a:buClr>
                <a:schemeClr val="lt1"/>
              </a:buClr>
              <a:buSzPts val="1800"/>
              <a:buFont typeface="Arial"/>
              <a:buChar char="-"/>
            </a:pPr>
            <a:r>
              <a:rPr b="1" lang="en-US" sz="1800">
                <a:latin typeface="Arial"/>
                <a:ea typeface="Arial"/>
                <a:cs typeface="Arial"/>
                <a:sym typeface="Arial"/>
              </a:rPr>
              <a:t>Network Traffic</a:t>
            </a:r>
            <a:endParaRPr b="1" sz="1800">
              <a:latin typeface="Arial"/>
              <a:ea typeface="Arial"/>
              <a:cs typeface="Arial"/>
              <a:sym typeface="Arial"/>
            </a:endParaRPr>
          </a:p>
          <a:p>
            <a:pPr indent="-206375"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When all users happen to be online simultaneously.</a:t>
            </a:r>
            <a:endParaRPr>
              <a:latin typeface="Arial"/>
              <a:ea typeface="Arial"/>
              <a:cs typeface="Arial"/>
              <a:sym typeface="Arial"/>
            </a:endParaRPr>
          </a:p>
          <a:p>
            <a:pPr indent="0" lvl="0" marL="685800" rtl="0" algn="l">
              <a:lnSpc>
                <a:spcPct val="90000"/>
              </a:lnSpc>
              <a:spcBef>
                <a:spcPts val="500"/>
              </a:spcBef>
              <a:spcAft>
                <a:spcPts val="0"/>
              </a:spcAft>
              <a:buNone/>
            </a:pPr>
            <a:r>
              <a:t/>
            </a:r>
            <a:endParaRPr b="1" sz="2000">
              <a:latin typeface="Times New Roman"/>
              <a:ea typeface="Times New Roman"/>
              <a:cs typeface="Times New Roman"/>
              <a:sym typeface="Times New Roman"/>
            </a:endParaRPr>
          </a:p>
          <a:p>
            <a:pPr indent="-201930" lvl="0" marL="228600" rtl="0" algn="l">
              <a:lnSpc>
                <a:spcPct val="90000"/>
              </a:lnSpc>
              <a:spcBef>
                <a:spcPts val="1000"/>
              </a:spcBef>
              <a:spcAft>
                <a:spcPts val="0"/>
              </a:spcAft>
              <a:buClr>
                <a:schemeClr val="lt1"/>
              </a:buClr>
              <a:buSzPts val="1800"/>
              <a:buFont typeface="Arial"/>
              <a:buChar char="-"/>
            </a:pPr>
            <a:r>
              <a:rPr b="1" lang="en-US" sz="1800">
                <a:latin typeface="Arial"/>
                <a:ea typeface="Arial"/>
                <a:cs typeface="Arial"/>
                <a:sym typeface="Arial"/>
              </a:rPr>
              <a:t>Software Bugs</a:t>
            </a:r>
            <a:endParaRPr b="1" sz="1800">
              <a:latin typeface="Times New Roman"/>
              <a:ea typeface="Times New Roman"/>
              <a:cs typeface="Times New Roman"/>
              <a:sym typeface="Times New Roman"/>
            </a:endParaRPr>
          </a:p>
          <a:p>
            <a:pPr indent="-209550" lvl="1" marL="685800" rtl="0" algn="l">
              <a:spcBef>
                <a:spcPts val="0"/>
              </a:spcBef>
              <a:spcAft>
                <a:spcPts val="0"/>
              </a:spcAft>
              <a:buClr>
                <a:schemeClr val="lt1"/>
              </a:buClr>
              <a:buSzPts val="1500"/>
              <a:buFont typeface="Arial"/>
              <a:buChar char="o"/>
            </a:pPr>
            <a:r>
              <a:rPr lang="en-US">
                <a:latin typeface="Arial"/>
                <a:ea typeface="Arial"/>
                <a:cs typeface="Arial"/>
                <a:sym typeface="Arial"/>
              </a:rPr>
              <a:t>Undetected software issues that need to be fixed.</a:t>
            </a:r>
            <a:endParaRPr>
              <a:latin typeface="Arial"/>
              <a:ea typeface="Arial"/>
              <a:cs typeface="Arial"/>
              <a:sym typeface="Arial"/>
            </a:endParaRPr>
          </a:p>
          <a:p>
            <a:pPr indent="0" lvl="0" marL="685800" rtl="0" algn="l">
              <a:spcBef>
                <a:spcPts val="1000"/>
              </a:spcBef>
              <a:spcAft>
                <a:spcPts val="0"/>
              </a:spcAft>
              <a:buNone/>
            </a:pPr>
            <a:r>
              <a:t/>
            </a:r>
            <a:endParaRPr b="1" sz="2000">
              <a:latin typeface="Times New Roman"/>
              <a:ea typeface="Times New Roman"/>
              <a:cs typeface="Times New Roman"/>
              <a:sym typeface="Times New Roman"/>
            </a:endParaRPr>
          </a:p>
          <a:p>
            <a:pPr indent="-201930" lvl="0" marL="228600" rtl="0" algn="l">
              <a:lnSpc>
                <a:spcPct val="90000"/>
              </a:lnSpc>
              <a:spcBef>
                <a:spcPts val="1000"/>
              </a:spcBef>
              <a:spcAft>
                <a:spcPts val="0"/>
              </a:spcAft>
              <a:buClr>
                <a:schemeClr val="lt1"/>
              </a:buClr>
              <a:buSzPts val="1800"/>
              <a:buFont typeface="Arial"/>
              <a:buChar char="-"/>
            </a:pPr>
            <a:r>
              <a:rPr b="1" lang="en-US" sz="1800">
                <a:latin typeface="Arial"/>
                <a:ea typeface="Arial"/>
                <a:cs typeface="Arial"/>
                <a:sym typeface="Arial"/>
              </a:rPr>
              <a:t> Server Overload</a:t>
            </a:r>
            <a:endParaRPr sz="1800">
              <a:latin typeface="Arial"/>
              <a:ea typeface="Arial"/>
              <a:cs typeface="Arial"/>
              <a:sym typeface="Arial"/>
            </a:endParaRPr>
          </a:p>
          <a:p>
            <a:pPr indent="-206375"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When too many requests overwhelm the server.</a:t>
            </a:r>
            <a:endParaRPr>
              <a:latin typeface="Arial"/>
              <a:ea typeface="Arial"/>
              <a:cs typeface="Arial"/>
              <a:sym typeface="Arial"/>
            </a:endParaRPr>
          </a:p>
          <a:p>
            <a:pPr indent="0" lvl="0" marL="685800" rtl="0" algn="l">
              <a:lnSpc>
                <a:spcPct val="90000"/>
              </a:lnSpc>
              <a:spcBef>
                <a:spcPts val="500"/>
              </a:spcBef>
              <a:spcAft>
                <a:spcPts val="0"/>
              </a:spcAft>
              <a:buNone/>
            </a:pPr>
            <a:r>
              <a:t/>
            </a:r>
            <a:endParaRPr b="1" sz="2000">
              <a:latin typeface="Times New Roman"/>
              <a:ea typeface="Times New Roman"/>
              <a:cs typeface="Times New Roman"/>
              <a:sym typeface="Times New Roman"/>
            </a:endParaRPr>
          </a:p>
          <a:p>
            <a:pPr indent="-201930" lvl="0" marL="228600" rtl="0" algn="l">
              <a:lnSpc>
                <a:spcPct val="90000"/>
              </a:lnSpc>
              <a:spcBef>
                <a:spcPts val="1000"/>
              </a:spcBef>
              <a:spcAft>
                <a:spcPts val="0"/>
              </a:spcAft>
              <a:buClr>
                <a:schemeClr val="lt1"/>
              </a:buClr>
              <a:buSzPts val="1800"/>
              <a:buFont typeface="Arial"/>
              <a:buChar char="-"/>
            </a:pPr>
            <a:r>
              <a:rPr b="1" lang="en-US" sz="1800">
                <a:latin typeface="Arial"/>
                <a:ea typeface="Arial"/>
                <a:cs typeface="Arial"/>
                <a:sym typeface="Arial"/>
              </a:rPr>
              <a:t> Hardware Issues</a:t>
            </a:r>
            <a:endParaRPr sz="1800">
              <a:latin typeface="Arial"/>
              <a:ea typeface="Arial"/>
              <a:cs typeface="Arial"/>
              <a:sym typeface="Arial"/>
            </a:endParaRPr>
          </a:p>
          <a:p>
            <a:pPr indent="-206375"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Broken or legacy equipment.</a:t>
            </a:r>
            <a:endParaRPr>
              <a:latin typeface="Arial"/>
              <a:ea typeface="Arial"/>
              <a:cs typeface="Arial"/>
              <a:sym typeface="Arial"/>
            </a:endParaRPr>
          </a:p>
          <a:p>
            <a:pPr indent="0" lvl="0" marL="685800" rtl="0" algn="l">
              <a:lnSpc>
                <a:spcPct val="90000"/>
              </a:lnSpc>
              <a:spcBef>
                <a:spcPts val="500"/>
              </a:spcBef>
              <a:spcAft>
                <a:spcPts val="0"/>
              </a:spcAft>
              <a:buNone/>
            </a:pPr>
            <a:r>
              <a:t/>
            </a:r>
            <a:endParaRPr>
              <a:latin typeface="Arial"/>
              <a:ea typeface="Arial"/>
              <a:cs typeface="Arial"/>
              <a:sym typeface="Arial"/>
            </a:endParaRPr>
          </a:p>
          <a:p>
            <a:pPr indent="-201930" lvl="0" marL="228600" rtl="0" algn="l">
              <a:lnSpc>
                <a:spcPct val="90000"/>
              </a:lnSpc>
              <a:spcBef>
                <a:spcPts val="1000"/>
              </a:spcBef>
              <a:spcAft>
                <a:spcPts val="0"/>
              </a:spcAft>
              <a:buClr>
                <a:schemeClr val="lt1"/>
              </a:buClr>
              <a:buSzPts val="1800"/>
              <a:buFont typeface="Calibri"/>
              <a:buChar char="-"/>
            </a:pPr>
            <a:r>
              <a:rPr b="1" lang="en-US" sz="1800">
                <a:latin typeface="Arial"/>
                <a:ea typeface="Arial"/>
                <a:cs typeface="Arial"/>
                <a:sym typeface="Arial"/>
              </a:rPr>
              <a:t> Malware</a:t>
            </a:r>
            <a:endParaRPr b="1" sz="1800">
              <a:latin typeface="Arial"/>
              <a:ea typeface="Arial"/>
              <a:cs typeface="Arial"/>
              <a:sym typeface="Arial"/>
            </a:endParaRPr>
          </a:p>
          <a:p>
            <a:pPr indent="-206375"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Bad actors embed viruses, worms.</a:t>
            </a:r>
            <a:endParaRPr>
              <a:latin typeface="Arial"/>
              <a:ea typeface="Arial"/>
              <a:cs typeface="Arial"/>
              <a:sym typeface="Arial"/>
            </a:endParaRPr>
          </a:p>
          <a:p>
            <a:pPr indent="0" lvl="0" marL="685800" rtl="0" algn="l">
              <a:lnSpc>
                <a:spcPct val="90000"/>
              </a:lnSpc>
              <a:spcBef>
                <a:spcPts val="500"/>
              </a:spcBef>
              <a:spcAft>
                <a:spcPts val="0"/>
              </a:spcAft>
              <a:buNone/>
            </a:pPr>
            <a:r>
              <a:t/>
            </a:r>
            <a:endParaRPr>
              <a:latin typeface="Arial"/>
              <a:ea typeface="Arial"/>
              <a:cs typeface="Arial"/>
              <a:sym typeface="Arial"/>
            </a:endParaRPr>
          </a:p>
          <a:p>
            <a:pPr indent="-201930" lvl="0" marL="228600" rtl="0" algn="l">
              <a:lnSpc>
                <a:spcPct val="90000"/>
              </a:lnSpc>
              <a:spcBef>
                <a:spcPts val="1000"/>
              </a:spcBef>
              <a:spcAft>
                <a:spcPts val="0"/>
              </a:spcAft>
              <a:buClr>
                <a:schemeClr val="lt1"/>
              </a:buClr>
              <a:buSzPts val="1800"/>
              <a:buFont typeface="Arial"/>
              <a:buChar char="-"/>
            </a:pPr>
            <a:r>
              <a:rPr b="1" lang="en-US" sz="1800">
                <a:latin typeface="Arial"/>
                <a:ea typeface="Arial"/>
                <a:cs typeface="Arial"/>
                <a:sym typeface="Arial"/>
              </a:rPr>
              <a:t> Server Specification</a:t>
            </a:r>
            <a:endParaRPr sz="1800">
              <a:latin typeface="Arial"/>
              <a:ea typeface="Arial"/>
              <a:cs typeface="Arial"/>
              <a:sym typeface="Arial"/>
            </a:endParaRPr>
          </a:p>
          <a:p>
            <a:pPr indent="-200533"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Incorrect or bad hosting/server.</a:t>
            </a:r>
            <a:endParaRPr>
              <a:latin typeface="Arial"/>
              <a:ea typeface="Arial"/>
              <a:cs typeface="Arial"/>
              <a:sym typeface="Arial"/>
            </a:endParaRPr>
          </a:p>
          <a:p>
            <a:pPr indent="-111125" lvl="1" marL="685800" rtl="0" algn="l">
              <a:lnSpc>
                <a:spcPct val="90000"/>
              </a:lnSpc>
              <a:spcBef>
                <a:spcPts val="500"/>
              </a:spcBef>
              <a:spcAft>
                <a:spcPts val="0"/>
              </a:spcAft>
              <a:buClr>
                <a:schemeClr val="dk1"/>
              </a:buClr>
              <a:buSzPts val="2000"/>
              <a:buFont typeface="Courier New"/>
              <a:buNone/>
            </a:pPr>
            <a:r>
              <a:t/>
            </a:r>
            <a:endParaRPr b="1" sz="20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b="1" sz="2400">
              <a:solidFill>
                <a:srgbClr val="707478"/>
              </a:solidFill>
              <a:latin typeface="Times New Roman"/>
              <a:ea typeface="Times New Roman"/>
              <a:cs typeface="Times New Roman"/>
              <a:sym typeface="Times New Roman"/>
            </a:endParaRPr>
          </a:p>
          <a:p>
            <a:pPr indent="-87629" lvl="0" marL="228600" rtl="0" algn="l">
              <a:lnSpc>
                <a:spcPct val="90000"/>
              </a:lnSpc>
              <a:spcBef>
                <a:spcPts val="1000"/>
              </a:spcBef>
              <a:spcAft>
                <a:spcPts val="1600"/>
              </a:spcAft>
              <a:buClr>
                <a:schemeClr val="dk1"/>
              </a:buClr>
              <a:buSzPts val="2400"/>
              <a:buFont typeface="Calibri"/>
              <a:buNone/>
            </a:pPr>
            <a:r>
              <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892625" y="82924"/>
            <a:ext cx="10515600" cy="45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Play"/>
              <a:buNone/>
            </a:pPr>
            <a:br>
              <a:rPr lang="en-US" sz="2500">
                <a:latin typeface="Arial"/>
                <a:ea typeface="Arial"/>
                <a:cs typeface="Arial"/>
                <a:sym typeface="Arial"/>
              </a:rPr>
            </a:br>
            <a:r>
              <a:rPr lang="en-US" sz="2500">
                <a:latin typeface="Arial"/>
                <a:ea typeface="Arial"/>
                <a:cs typeface="Arial"/>
                <a:sym typeface="Arial"/>
              </a:rPr>
              <a:t>System Slowness Causes</a:t>
            </a:r>
            <a:endParaRPr sz="2500">
              <a:latin typeface="Arial"/>
              <a:ea typeface="Arial"/>
              <a:cs typeface="Arial"/>
              <a:sym typeface="Arial"/>
            </a:endParaRPr>
          </a:p>
        </p:txBody>
      </p:sp>
      <p:sp>
        <p:nvSpPr>
          <p:cNvPr id="153" name="Google Shape;153;p3"/>
          <p:cNvSpPr txBox="1"/>
          <p:nvPr>
            <p:ph idx="1" type="body"/>
          </p:nvPr>
        </p:nvSpPr>
        <p:spPr>
          <a:xfrm>
            <a:off x="208925" y="741500"/>
            <a:ext cx="11836200" cy="59460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b="1" lang="en-US" sz="1800">
                <a:latin typeface="Arial"/>
                <a:ea typeface="Arial"/>
                <a:cs typeface="Arial"/>
                <a:sym typeface="Arial"/>
              </a:rPr>
              <a:t>- </a:t>
            </a:r>
            <a:r>
              <a:rPr b="1" lang="en-US" sz="1800">
                <a:latin typeface="Arial"/>
                <a:ea typeface="Arial"/>
                <a:cs typeface="Arial"/>
                <a:sym typeface="Arial"/>
              </a:rPr>
              <a:t>Network bandwidth and throughput</a:t>
            </a:r>
            <a:endParaRPr b="1"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Non fiber optic options may contribute for system slowness.</a:t>
            </a:r>
            <a:endParaRPr>
              <a:latin typeface="Arial"/>
              <a:ea typeface="Arial"/>
              <a:cs typeface="Arial"/>
              <a:sym typeface="Arial"/>
            </a:endParaRPr>
          </a:p>
          <a:p>
            <a:pPr indent="0" lvl="0" marL="685800" rtl="0" algn="l">
              <a:lnSpc>
                <a:spcPct val="90000"/>
              </a:lnSpc>
              <a:spcBef>
                <a:spcPts val="500"/>
              </a:spcBef>
              <a:spcAft>
                <a:spcPts val="0"/>
              </a:spcAft>
              <a:buNone/>
            </a:pPr>
            <a:r>
              <a:t/>
            </a:r>
            <a:endParaRPr b="1">
              <a:latin typeface="Arial"/>
              <a:ea typeface="Arial"/>
              <a:cs typeface="Arial"/>
              <a:sym typeface="Arial"/>
            </a:endParaRPr>
          </a:p>
          <a:p>
            <a:pPr indent="0" lvl="0" marL="228600" rtl="0" algn="l">
              <a:lnSpc>
                <a:spcPct val="90000"/>
              </a:lnSpc>
              <a:spcBef>
                <a:spcPts val="1000"/>
              </a:spcBef>
              <a:spcAft>
                <a:spcPts val="0"/>
              </a:spcAft>
              <a:buNone/>
            </a:pPr>
            <a:r>
              <a:rPr b="1" lang="en-US" sz="1800">
                <a:latin typeface="Arial"/>
                <a:ea typeface="Arial"/>
                <a:cs typeface="Arial"/>
                <a:sym typeface="Arial"/>
              </a:rPr>
              <a:t>- Website build quality</a:t>
            </a:r>
            <a:endParaRPr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Designing issues of the website.</a:t>
            </a:r>
            <a:endParaRPr>
              <a:latin typeface="Arial"/>
              <a:ea typeface="Arial"/>
              <a:cs typeface="Arial"/>
              <a:sym typeface="Arial"/>
            </a:endParaRPr>
          </a:p>
          <a:p>
            <a:pPr indent="0" lvl="0" marL="685800" rtl="0" algn="l">
              <a:lnSpc>
                <a:spcPct val="90000"/>
              </a:lnSpc>
              <a:spcBef>
                <a:spcPts val="500"/>
              </a:spcBef>
              <a:spcAft>
                <a:spcPts val="0"/>
              </a:spcAft>
              <a:buNone/>
            </a:pPr>
            <a:r>
              <a:t/>
            </a:r>
            <a:endParaRPr b="1">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rPr b="1" lang="en-US" sz="1800">
                <a:latin typeface="Arial"/>
                <a:ea typeface="Arial"/>
                <a:cs typeface="Arial"/>
                <a:sym typeface="Arial"/>
              </a:rPr>
              <a:t>- Database queries</a:t>
            </a:r>
            <a:endParaRPr>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Frequent than usual requests may cause slowness.</a:t>
            </a:r>
            <a:endParaRPr>
              <a:latin typeface="Arial"/>
              <a:ea typeface="Arial"/>
              <a:cs typeface="Arial"/>
              <a:sym typeface="Arial"/>
            </a:endParaRPr>
          </a:p>
          <a:p>
            <a:pPr indent="0" lvl="0" marL="685800" rtl="0" algn="l">
              <a:lnSpc>
                <a:spcPct val="90000"/>
              </a:lnSpc>
              <a:spcBef>
                <a:spcPts val="500"/>
              </a:spcBef>
              <a:spcAft>
                <a:spcPts val="0"/>
              </a:spcAft>
              <a:buNone/>
            </a:pPr>
            <a:r>
              <a:t/>
            </a:r>
            <a:endParaRPr b="1">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rPr b="1" lang="en-US" sz="1800">
                <a:latin typeface="Arial"/>
                <a:ea typeface="Arial"/>
                <a:cs typeface="Arial"/>
                <a:sym typeface="Arial"/>
              </a:rPr>
              <a:t>- Pages and data not being cached</a:t>
            </a:r>
            <a:endParaRPr b="1" sz="1800">
              <a:latin typeface="Arial"/>
              <a:ea typeface="Arial"/>
              <a:cs typeface="Arial"/>
              <a:sym typeface="Arial"/>
            </a:endParaRPr>
          </a:p>
          <a:p>
            <a:pPr indent="-171450" lvl="1" marL="685800" rtl="0" algn="l">
              <a:spcBef>
                <a:spcPts val="500"/>
              </a:spcBef>
              <a:spcAft>
                <a:spcPts val="0"/>
              </a:spcAft>
              <a:buClr>
                <a:schemeClr val="lt1"/>
              </a:buClr>
              <a:buSzPts val="1500"/>
              <a:buFont typeface="Arial"/>
              <a:buChar char="o"/>
            </a:pPr>
            <a:r>
              <a:rPr lang="en-US">
                <a:latin typeface="Arial"/>
                <a:ea typeface="Arial"/>
                <a:cs typeface="Arial"/>
                <a:sym typeface="Arial"/>
              </a:rPr>
              <a:t>Cache misses, or resources are not found in the cache.</a:t>
            </a:r>
            <a:endParaRPr>
              <a:latin typeface="Arial"/>
              <a:ea typeface="Arial"/>
              <a:cs typeface="Arial"/>
              <a:sym typeface="Arial"/>
            </a:endParaRPr>
          </a:p>
          <a:p>
            <a:pPr indent="0" lvl="0" marL="228600" rtl="0" algn="l">
              <a:lnSpc>
                <a:spcPct val="90000"/>
              </a:lnSpc>
              <a:spcBef>
                <a:spcPts val="1000"/>
              </a:spcBef>
              <a:spcAft>
                <a:spcPts val="0"/>
              </a:spcAft>
              <a:buNone/>
            </a:pPr>
            <a:r>
              <a:t/>
            </a:r>
            <a:endParaRPr b="1" sz="1800">
              <a:latin typeface="Arial"/>
              <a:ea typeface="Arial"/>
              <a:cs typeface="Arial"/>
              <a:sym typeface="Arial"/>
            </a:endParaRPr>
          </a:p>
          <a:p>
            <a:pPr indent="0" lvl="0" marL="228600" rtl="0" algn="l">
              <a:lnSpc>
                <a:spcPct val="90000"/>
              </a:lnSpc>
              <a:spcBef>
                <a:spcPts val="1000"/>
              </a:spcBef>
              <a:spcAft>
                <a:spcPts val="0"/>
              </a:spcAft>
              <a:buNone/>
            </a:pPr>
            <a:r>
              <a:t/>
            </a:r>
            <a:endParaRPr/>
          </a:p>
          <a:p>
            <a:pPr indent="-101600" lvl="1" marL="685800" rtl="0" algn="l">
              <a:lnSpc>
                <a:spcPct val="90000"/>
              </a:lnSpc>
              <a:spcBef>
                <a:spcPts val="500"/>
              </a:spcBef>
              <a:spcAft>
                <a:spcPts val="0"/>
              </a:spcAft>
              <a:buClr>
                <a:schemeClr val="dk1"/>
              </a:buClr>
              <a:buSzPts val="2000"/>
              <a:buFont typeface="Courier New"/>
              <a:buNone/>
            </a:pPr>
            <a:r>
              <a:t/>
            </a:r>
            <a:endParaRPr b="1" sz="2000">
              <a:latin typeface="Times New Roman"/>
              <a:ea typeface="Times New Roman"/>
              <a:cs typeface="Times New Roman"/>
              <a:sym typeface="Times New Roman"/>
            </a:endParaRPr>
          </a:p>
          <a:p>
            <a:pPr indent="-76200" lvl="0" marL="228600" rtl="0" algn="l">
              <a:lnSpc>
                <a:spcPct val="90000"/>
              </a:lnSpc>
              <a:spcBef>
                <a:spcPts val="1000"/>
              </a:spcBef>
              <a:spcAft>
                <a:spcPts val="1600"/>
              </a:spcAft>
              <a:buClr>
                <a:schemeClr val="dk1"/>
              </a:buClr>
              <a:buSzPts val="2400"/>
              <a:buNone/>
            </a:pPr>
            <a:r>
              <a:t/>
            </a:r>
            <a:endParaRPr b="1"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747475" y="82923"/>
            <a:ext cx="10515600" cy="567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Play"/>
              <a:buNone/>
            </a:pPr>
            <a:br>
              <a:rPr lang="en-US" sz="2500">
                <a:latin typeface="Arial"/>
                <a:ea typeface="Arial"/>
                <a:cs typeface="Arial"/>
                <a:sym typeface="Arial"/>
              </a:rPr>
            </a:br>
            <a:r>
              <a:rPr lang="en-US" sz="2500">
                <a:latin typeface="Arial"/>
                <a:ea typeface="Arial"/>
                <a:cs typeface="Arial"/>
                <a:sym typeface="Arial"/>
              </a:rPr>
              <a:t>Causes of Network Slowdown at Personal Trainer</a:t>
            </a:r>
            <a:endParaRPr sz="2500">
              <a:latin typeface="Arial"/>
              <a:ea typeface="Arial"/>
              <a:cs typeface="Arial"/>
              <a:sym typeface="Arial"/>
            </a:endParaRPr>
          </a:p>
        </p:txBody>
      </p:sp>
      <p:sp>
        <p:nvSpPr>
          <p:cNvPr id="159" name="Google Shape;159;p4"/>
          <p:cNvSpPr txBox="1"/>
          <p:nvPr>
            <p:ph idx="1" type="body"/>
          </p:nvPr>
        </p:nvSpPr>
        <p:spPr>
          <a:xfrm>
            <a:off x="218225" y="855275"/>
            <a:ext cx="11855100" cy="58344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Font typeface="Arial"/>
              <a:buChar char="-"/>
            </a:pPr>
            <a:r>
              <a:rPr b="1" lang="en-US" sz="1800">
                <a:latin typeface="Arial"/>
                <a:ea typeface="Arial"/>
                <a:cs typeface="Arial"/>
                <a:sym typeface="Arial"/>
              </a:rPr>
              <a:t>- High latency</a:t>
            </a:r>
            <a:endParaRPr b="1"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Close background running applications.</a:t>
            </a:r>
            <a:endParaRPr>
              <a:latin typeface="Arial"/>
              <a:ea typeface="Arial"/>
              <a:cs typeface="Arial"/>
              <a:sym typeface="Arial"/>
            </a:endParaRPr>
          </a:p>
          <a:p>
            <a:pPr indent="-342900" lvl="0" marL="457200" rtl="0" algn="l">
              <a:lnSpc>
                <a:spcPct val="90000"/>
              </a:lnSpc>
              <a:spcBef>
                <a:spcPts val="0"/>
              </a:spcBef>
              <a:spcAft>
                <a:spcPts val="0"/>
              </a:spcAft>
              <a:buSzPts val="1800"/>
              <a:buChar char="-"/>
            </a:pPr>
            <a:r>
              <a:t/>
            </a:r>
            <a:endParaRPr/>
          </a:p>
          <a:p>
            <a:pPr indent="-342900" lvl="0" marL="457200" rtl="0" algn="l">
              <a:lnSpc>
                <a:spcPct val="90000"/>
              </a:lnSpc>
              <a:spcBef>
                <a:spcPts val="0"/>
              </a:spcBef>
              <a:spcAft>
                <a:spcPts val="0"/>
              </a:spcAft>
              <a:buSzPts val="1800"/>
              <a:buFont typeface="Arial"/>
              <a:buChar char="-"/>
            </a:pPr>
            <a:r>
              <a:rPr b="1" lang="en-US" sz="1800">
                <a:latin typeface="Arial"/>
                <a:ea typeface="Arial"/>
                <a:cs typeface="Arial"/>
                <a:sym typeface="Arial"/>
              </a:rPr>
              <a:t>- Internet plan</a:t>
            </a:r>
            <a:endParaRPr b="1"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Possible data bandwidth cap at </a:t>
            </a:r>
            <a:r>
              <a:rPr lang="en-US">
                <a:latin typeface="Arial"/>
                <a:ea typeface="Arial"/>
                <a:cs typeface="Arial"/>
                <a:sym typeface="Arial"/>
              </a:rPr>
              <a:t>facility</a:t>
            </a:r>
            <a:r>
              <a:rPr lang="en-US">
                <a:latin typeface="Arial"/>
                <a:ea typeface="Arial"/>
                <a:cs typeface="Arial"/>
                <a:sym typeface="Arial"/>
              </a:rPr>
              <a:t> location.</a:t>
            </a:r>
            <a:endParaRPr>
              <a:latin typeface="Arial"/>
              <a:ea typeface="Arial"/>
              <a:cs typeface="Arial"/>
              <a:sym typeface="Arial"/>
            </a:endParaRPr>
          </a:p>
          <a:p>
            <a:pPr indent="0" lvl="0" marL="685800" rtl="0" algn="l">
              <a:lnSpc>
                <a:spcPct val="90000"/>
              </a:lnSpc>
              <a:spcBef>
                <a:spcPts val="500"/>
              </a:spcBef>
              <a:spcAft>
                <a:spcPts val="0"/>
              </a:spcAft>
              <a:buNone/>
            </a:pPr>
            <a:r>
              <a:t/>
            </a:r>
            <a:endParaRPr>
              <a:latin typeface="Arial"/>
              <a:ea typeface="Arial"/>
              <a:cs typeface="Arial"/>
              <a:sym typeface="Arial"/>
            </a:endParaRPr>
          </a:p>
          <a:p>
            <a:pPr indent="-342900" lvl="0" marL="457200" rtl="0" algn="l">
              <a:lnSpc>
                <a:spcPct val="90000"/>
              </a:lnSpc>
              <a:spcBef>
                <a:spcPts val="1000"/>
              </a:spcBef>
              <a:spcAft>
                <a:spcPts val="0"/>
              </a:spcAft>
              <a:buSzPts val="1800"/>
              <a:buFont typeface="Arial"/>
              <a:buChar char="-"/>
            </a:pPr>
            <a:r>
              <a:rPr b="1" lang="en-US" sz="1800">
                <a:latin typeface="Arial"/>
                <a:ea typeface="Arial"/>
                <a:cs typeface="Arial"/>
                <a:sym typeface="Arial"/>
              </a:rPr>
              <a:t>- </a:t>
            </a:r>
            <a:r>
              <a:rPr b="1" lang="en-US" sz="1800">
                <a:latin typeface="Arial"/>
                <a:ea typeface="Arial"/>
                <a:cs typeface="Arial"/>
                <a:sym typeface="Arial"/>
              </a:rPr>
              <a:t>Outdated devices</a:t>
            </a:r>
            <a:endParaRPr b="1"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Legacy hardware that may need to be fully upgraded.</a:t>
            </a:r>
            <a:endParaRPr>
              <a:latin typeface="Arial"/>
              <a:ea typeface="Arial"/>
              <a:cs typeface="Arial"/>
              <a:sym typeface="Arial"/>
            </a:endParaRPr>
          </a:p>
          <a:p>
            <a:pPr indent="0" lvl="0" marL="685800" rtl="0" algn="l">
              <a:lnSpc>
                <a:spcPct val="90000"/>
              </a:lnSpc>
              <a:spcBef>
                <a:spcPts val="500"/>
              </a:spcBef>
              <a:spcAft>
                <a:spcPts val="0"/>
              </a:spcAft>
              <a:buNone/>
            </a:pPr>
            <a:r>
              <a:t/>
            </a:r>
            <a:endParaRPr/>
          </a:p>
          <a:p>
            <a:pPr indent="-342900" lvl="0" marL="457200" rtl="0" algn="l">
              <a:lnSpc>
                <a:spcPct val="90000"/>
              </a:lnSpc>
              <a:spcBef>
                <a:spcPts val="1000"/>
              </a:spcBef>
              <a:spcAft>
                <a:spcPts val="0"/>
              </a:spcAft>
              <a:buSzPts val="1800"/>
              <a:buFont typeface="Arial"/>
              <a:buChar char="-"/>
            </a:pPr>
            <a:r>
              <a:rPr b="1" lang="en-US" sz="1800">
                <a:latin typeface="Arial"/>
                <a:ea typeface="Arial"/>
                <a:cs typeface="Arial"/>
                <a:sym typeface="Arial"/>
              </a:rPr>
              <a:t>- Provider network congestion</a:t>
            </a:r>
            <a:endParaRPr b="1" sz="1800">
              <a:latin typeface="Arial"/>
              <a:ea typeface="Arial"/>
              <a:cs typeface="Arial"/>
              <a:sym typeface="Arial"/>
            </a:endParaRPr>
          </a:p>
          <a:p>
            <a:pPr indent="-171450" lvl="1" marL="685800" rtl="0" algn="l">
              <a:lnSpc>
                <a:spcPct val="90000"/>
              </a:lnSpc>
              <a:spcBef>
                <a:spcPts val="500"/>
              </a:spcBef>
              <a:spcAft>
                <a:spcPts val="1600"/>
              </a:spcAft>
              <a:buClr>
                <a:schemeClr val="lt1"/>
              </a:buClr>
              <a:buSzPts val="1500"/>
              <a:buFont typeface="Arial"/>
              <a:buChar char="o"/>
            </a:pPr>
            <a:r>
              <a:rPr lang="en-US">
                <a:latin typeface="Arial"/>
                <a:ea typeface="Arial"/>
                <a:cs typeface="Arial"/>
                <a:sym typeface="Arial"/>
              </a:rPr>
              <a:t>Issues at Personal Trainer's ISP (Internet Service Provider)</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838200" y="129450"/>
            <a:ext cx="10515600" cy="430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Play"/>
              <a:buNone/>
            </a:pPr>
            <a:br>
              <a:rPr lang="en-US" sz="2500"/>
            </a:br>
            <a:br>
              <a:rPr lang="en-US" sz="2500">
                <a:latin typeface="Arial"/>
                <a:ea typeface="Arial"/>
                <a:cs typeface="Arial"/>
                <a:sym typeface="Arial"/>
              </a:rPr>
            </a:br>
            <a:r>
              <a:rPr lang="en-US" sz="2500">
                <a:latin typeface="Arial"/>
                <a:ea typeface="Arial"/>
                <a:cs typeface="Arial"/>
                <a:sym typeface="Arial"/>
              </a:rPr>
              <a:t>Causes of Network Slowdown at Personal Trainer</a:t>
            </a:r>
            <a:endParaRPr sz="2500">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Play"/>
              <a:buNone/>
            </a:pPr>
            <a:r>
              <a:t/>
            </a:r>
            <a:endParaRPr sz="3600"/>
          </a:p>
        </p:txBody>
      </p:sp>
      <p:sp>
        <p:nvSpPr>
          <p:cNvPr id="165" name="Google Shape;165;p5"/>
          <p:cNvSpPr txBox="1"/>
          <p:nvPr>
            <p:ph idx="1" type="body"/>
          </p:nvPr>
        </p:nvSpPr>
        <p:spPr>
          <a:xfrm>
            <a:off x="125175" y="976225"/>
            <a:ext cx="12003900" cy="57507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0"/>
              </a:spcBef>
              <a:spcAft>
                <a:spcPts val="0"/>
              </a:spcAft>
              <a:buClr>
                <a:schemeClr val="lt1"/>
              </a:buClr>
              <a:buSzPts val="1800"/>
              <a:buFont typeface="Arial"/>
              <a:buChar char="●"/>
            </a:pPr>
            <a:r>
              <a:rPr b="1" lang="en-US" sz="1800">
                <a:latin typeface="Arial"/>
                <a:ea typeface="Arial"/>
                <a:cs typeface="Arial"/>
                <a:sym typeface="Arial"/>
              </a:rPr>
              <a:t>Wireless Signal Interference and Noise</a:t>
            </a:r>
            <a:endParaRPr b="1" sz="1800">
              <a:latin typeface="Arial"/>
              <a:ea typeface="Arial"/>
              <a:cs typeface="Arial"/>
              <a:sym typeface="Arial"/>
            </a:endParaRPr>
          </a:p>
          <a:p>
            <a:pPr indent="-1460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Wi-Fi access points </a:t>
            </a:r>
            <a:r>
              <a:rPr lang="en-US">
                <a:latin typeface="Arial"/>
                <a:ea typeface="Arial"/>
                <a:cs typeface="Arial"/>
                <a:sym typeface="Arial"/>
              </a:rPr>
              <a:t>interference</a:t>
            </a:r>
            <a:r>
              <a:rPr lang="en-US">
                <a:latin typeface="Arial"/>
                <a:ea typeface="Arial"/>
                <a:cs typeface="Arial"/>
                <a:sym typeface="Arial"/>
              </a:rPr>
              <a:t> with different access point frequencies.</a:t>
            </a:r>
            <a:endParaRPr>
              <a:latin typeface="Arial"/>
              <a:ea typeface="Arial"/>
              <a:cs typeface="Arial"/>
              <a:sym typeface="Arial"/>
            </a:endParaRPr>
          </a:p>
          <a:p>
            <a:pPr indent="0" lvl="0" marL="685800" rtl="0" algn="l">
              <a:lnSpc>
                <a:spcPct val="90000"/>
              </a:lnSpc>
              <a:spcBef>
                <a:spcPts val="500"/>
              </a:spcBef>
              <a:spcAft>
                <a:spcPts val="0"/>
              </a:spcAft>
              <a:buNone/>
            </a:pPr>
            <a:r>
              <a:t/>
            </a:r>
            <a:endParaRPr>
              <a:latin typeface="Arial"/>
              <a:ea typeface="Arial"/>
              <a:cs typeface="Arial"/>
              <a:sym typeface="Arial"/>
            </a:endParaRPr>
          </a:p>
          <a:p>
            <a:pPr indent="-165100" lvl="0" marL="228600" rtl="0" algn="l">
              <a:lnSpc>
                <a:spcPct val="90000"/>
              </a:lnSpc>
              <a:spcBef>
                <a:spcPts val="1000"/>
              </a:spcBef>
              <a:spcAft>
                <a:spcPts val="0"/>
              </a:spcAft>
              <a:buClr>
                <a:schemeClr val="lt1"/>
              </a:buClr>
              <a:buSzPts val="1800"/>
              <a:buFont typeface="Arial"/>
              <a:buChar char="●"/>
            </a:pPr>
            <a:r>
              <a:rPr b="1" lang="en-US" sz="1800">
                <a:latin typeface="Arial"/>
                <a:ea typeface="Arial"/>
                <a:cs typeface="Arial"/>
                <a:sym typeface="Arial"/>
              </a:rPr>
              <a:t>Network device configuration</a:t>
            </a:r>
            <a:endParaRPr b="1"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Configuration mismatch or issues.</a:t>
            </a:r>
            <a:endParaRPr>
              <a:latin typeface="Arial"/>
              <a:ea typeface="Arial"/>
              <a:cs typeface="Arial"/>
              <a:sym typeface="Arial"/>
            </a:endParaRPr>
          </a:p>
          <a:p>
            <a:pPr indent="0" lvl="0" marL="0" rtl="0" algn="l">
              <a:lnSpc>
                <a:spcPct val="90000"/>
              </a:lnSpc>
              <a:spcBef>
                <a:spcPts val="500"/>
              </a:spcBef>
              <a:spcAft>
                <a:spcPts val="0"/>
              </a:spcAft>
              <a:buNone/>
            </a:pPr>
            <a:r>
              <a:t/>
            </a:r>
            <a:endParaRPr>
              <a:latin typeface="Arial"/>
              <a:ea typeface="Arial"/>
              <a:cs typeface="Arial"/>
              <a:sym typeface="Arial"/>
            </a:endParaRPr>
          </a:p>
          <a:p>
            <a:pPr indent="-165100" lvl="0" marL="228600" rtl="0" algn="l">
              <a:lnSpc>
                <a:spcPct val="90000"/>
              </a:lnSpc>
              <a:spcBef>
                <a:spcPts val="1000"/>
              </a:spcBef>
              <a:spcAft>
                <a:spcPts val="0"/>
              </a:spcAft>
              <a:buClr>
                <a:schemeClr val="lt1"/>
              </a:buClr>
              <a:buSzPts val="1800"/>
              <a:buFont typeface="Arial"/>
              <a:buChar char="●"/>
            </a:pPr>
            <a:r>
              <a:rPr b="1" lang="en-US" sz="1800">
                <a:latin typeface="Arial"/>
                <a:ea typeface="Arial"/>
                <a:cs typeface="Arial"/>
                <a:sym typeface="Arial"/>
              </a:rPr>
              <a:t>Unreliable Internet Service Provider</a:t>
            </a:r>
            <a:endParaRPr b="1"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 Physical infrastructure, or an upstream transmission line that may be damaged or </a:t>
            </a:r>
            <a:r>
              <a:rPr lang="en-US">
                <a:latin typeface="Arial"/>
                <a:ea typeface="Arial"/>
                <a:cs typeface="Arial"/>
                <a:sym typeface="Arial"/>
              </a:rPr>
              <a:t>disabled</a:t>
            </a:r>
            <a:r>
              <a:rPr lang="en-US">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500"/>
              </a:spcBef>
              <a:spcAft>
                <a:spcPts val="0"/>
              </a:spcAft>
              <a:buNone/>
            </a:pPr>
            <a:r>
              <a:t/>
            </a:r>
            <a:endParaRPr>
              <a:latin typeface="Arial"/>
              <a:ea typeface="Arial"/>
              <a:cs typeface="Arial"/>
              <a:sym typeface="Arial"/>
            </a:endParaRPr>
          </a:p>
          <a:p>
            <a:pPr indent="-165100" lvl="0" marL="228600" rtl="0" algn="l">
              <a:lnSpc>
                <a:spcPct val="90000"/>
              </a:lnSpc>
              <a:spcBef>
                <a:spcPts val="1000"/>
              </a:spcBef>
              <a:spcAft>
                <a:spcPts val="0"/>
              </a:spcAft>
              <a:buClr>
                <a:schemeClr val="lt1"/>
              </a:buClr>
              <a:buSzPts val="1800"/>
              <a:buFont typeface="Arial"/>
              <a:buChar char="●"/>
            </a:pPr>
            <a:r>
              <a:rPr b="1" lang="en-US" sz="1800">
                <a:latin typeface="Arial"/>
                <a:ea typeface="Arial"/>
                <a:cs typeface="Arial"/>
                <a:sym typeface="Arial"/>
              </a:rPr>
              <a:t>Insufficient Bandwidth</a:t>
            </a:r>
            <a:endParaRPr b="1" sz="1800">
              <a:latin typeface="Arial"/>
              <a:ea typeface="Arial"/>
              <a:cs typeface="Arial"/>
              <a:sym typeface="Arial"/>
            </a:endParaRPr>
          </a:p>
          <a:p>
            <a:pPr indent="-171450" lvl="1" marL="685800" rtl="0" algn="l">
              <a:lnSpc>
                <a:spcPct val="90000"/>
              </a:lnSpc>
              <a:spcBef>
                <a:spcPts val="500"/>
              </a:spcBef>
              <a:spcAft>
                <a:spcPts val="0"/>
              </a:spcAft>
              <a:buClr>
                <a:schemeClr val="lt1"/>
              </a:buClr>
              <a:buSzPts val="1500"/>
              <a:buFont typeface="Arial"/>
              <a:buChar char="o"/>
            </a:pPr>
            <a:r>
              <a:rPr lang="en-US">
                <a:latin typeface="Arial"/>
                <a:ea typeface="Arial"/>
                <a:cs typeface="Arial"/>
                <a:sym typeface="Arial"/>
              </a:rPr>
              <a:t>Initial incorrect estimate of users may result in insufficiency of bandwidth due to the amount of nodes using the network at the same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838200" y="154375"/>
            <a:ext cx="10515600" cy="346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Play"/>
              <a:buNone/>
            </a:pPr>
            <a:r>
              <a:rPr lang="en-US" sz="2500">
                <a:latin typeface="Arial"/>
                <a:ea typeface="Arial"/>
                <a:cs typeface="Arial"/>
                <a:sym typeface="Arial"/>
              </a:rPr>
              <a:t>Cost Benefits Future Costs and </a:t>
            </a:r>
            <a:r>
              <a:rPr lang="en-US" sz="2500">
                <a:latin typeface="Arial"/>
                <a:ea typeface="Arial"/>
                <a:cs typeface="Arial"/>
                <a:sym typeface="Arial"/>
              </a:rPr>
              <a:t>Benefits</a:t>
            </a:r>
            <a:endParaRPr sz="2500">
              <a:latin typeface="Arial"/>
              <a:ea typeface="Arial"/>
              <a:cs typeface="Arial"/>
              <a:sym typeface="Arial"/>
            </a:endParaRPr>
          </a:p>
        </p:txBody>
      </p:sp>
      <p:sp>
        <p:nvSpPr>
          <p:cNvPr id="171" name="Google Shape;171;p6"/>
          <p:cNvSpPr txBox="1"/>
          <p:nvPr>
            <p:ph idx="1" type="body"/>
          </p:nvPr>
        </p:nvSpPr>
        <p:spPr>
          <a:xfrm>
            <a:off x="78150" y="649200"/>
            <a:ext cx="12033600" cy="61257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chemeClr val="lt1"/>
              </a:buClr>
              <a:buSzPts val="1800"/>
              <a:buFont typeface="Arial"/>
              <a:buChar char="●"/>
            </a:pPr>
            <a:r>
              <a:rPr lang="en-US" sz="1800">
                <a:latin typeface="Arial"/>
                <a:ea typeface="Arial"/>
                <a:cs typeface="Arial"/>
                <a:sym typeface="Arial"/>
              </a:rPr>
              <a:t>Should system cost be monitored mow that the system is fully operational?</a:t>
            </a:r>
            <a:endParaRPr sz="1800">
              <a:latin typeface="Arial"/>
              <a:ea typeface="Arial"/>
              <a:cs typeface="Arial"/>
              <a:sym typeface="Arial"/>
            </a:endParaRPr>
          </a:p>
          <a:p>
            <a:pPr indent="0" lvl="0" marL="0" rtl="0" algn="l">
              <a:lnSpc>
                <a:spcPct val="90000"/>
              </a:lnSpc>
              <a:spcBef>
                <a:spcPts val="1600"/>
              </a:spcBef>
              <a:spcAft>
                <a:spcPts val="0"/>
              </a:spcAft>
              <a:buNone/>
            </a:pPr>
            <a:r>
              <a:t/>
            </a:r>
            <a:endParaRPr sz="1800">
              <a:latin typeface="Arial"/>
              <a:ea typeface="Arial"/>
              <a:cs typeface="Arial"/>
              <a:sym typeface="Arial"/>
            </a:endParaRPr>
          </a:p>
          <a:p>
            <a:pPr indent="0" lvl="0" marL="0" rtl="0" algn="l">
              <a:lnSpc>
                <a:spcPct val="90000"/>
              </a:lnSpc>
              <a:spcBef>
                <a:spcPts val="1600"/>
              </a:spcBef>
              <a:spcAft>
                <a:spcPts val="0"/>
              </a:spcAft>
              <a:buNone/>
            </a:pPr>
            <a:r>
              <a:t/>
            </a:r>
            <a:endParaRPr sz="1800">
              <a:latin typeface="Arial"/>
              <a:ea typeface="Arial"/>
              <a:cs typeface="Arial"/>
              <a:sym typeface="Arial"/>
            </a:endParaRPr>
          </a:p>
          <a:p>
            <a:pPr indent="-342900" lvl="0" marL="457200" rtl="0" algn="l">
              <a:lnSpc>
                <a:spcPct val="90000"/>
              </a:lnSpc>
              <a:spcBef>
                <a:spcPts val="1600"/>
              </a:spcBef>
              <a:spcAft>
                <a:spcPts val="0"/>
              </a:spcAft>
              <a:buClr>
                <a:schemeClr val="lt1"/>
              </a:buClr>
              <a:buSzPts val="1800"/>
              <a:buFont typeface="Arial"/>
              <a:buChar char="●"/>
            </a:pPr>
            <a:r>
              <a:rPr lang="en-US" sz="1800">
                <a:latin typeface="Arial"/>
                <a:ea typeface="Arial"/>
                <a:cs typeface="Arial"/>
                <a:sym typeface="Arial"/>
              </a:rPr>
              <a:t>System cost should still be monitored now that the system is fully operational.</a:t>
            </a:r>
            <a:endParaRPr sz="1800">
              <a:latin typeface="Arial"/>
              <a:ea typeface="Arial"/>
              <a:cs typeface="Arial"/>
              <a:sym typeface="Arial"/>
            </a:endParaRPr>
          </a:p>
          <a:p>
            <a:pPr indent="0" lvl="0" marL="0" rtl="0" algn="l">
              <a:lnSpc>
                <a:spcPct val="90000"/>
              </a:lnSpc>
              <a:spcBef>
                <a:spcPts val="1600"/>
              </a:spcBef>
              <a:spcAft>
                <a:spcPts val="0"/>
              </a:spcAft>
              <a:buNone/>
            </a:pPr>
            <a:r>
              <a:t/>
            </a:r>
            <a:endParaRPr sz="1800">
              <a:latin typeface="Arial"/>
              <a:ea typeface="Arial"/>
              <a:cs typeface="Arial"/>
              <a:sym typeface="Arial"/>
            </a:endParaRPr>
          </a:p>
          <a:p>
            <a:pPr indent="0" lvl="0" marL="0" rtl="0" algn="l">
              <a:lnSpc>
                <a:spcPct val="90000"/>
              </a:lnSpc>
              <a:spcBef>
                <a:spcPts val="1600"/>
              </a:spcBef>
              <a:spcAft>
                <a:spcPts val="0"/>
              </a:spcAft>
              <a:buNone/>
            </a:pPr>
            <a:r>
              <a:t/>
            </a:r>
            <a:endParaRPr sz="1800">
              <a:latin typeface="Arial"/>
              <a:ea typeface="Arial"/>
              <a:cs typeface="Arial"/>
              <a:sym typeface="Arial"/>
            </a:endParaRPr>
          </a:p>
          <a:p>
            <a:pPr indent="-342900" lvl="0" marL="457200" rtl="0" algn="l">
              <a:lnSpc>
                <a:spcPct val="150000"/>
              </a:lnSpc>
              <a:spcBef>
                <a:spcPts val="1600"/>
              </a:spcBef>
              <a:spcAft>
                <a:spcPts val="0"/>
              </a:spcAft>
              <a:buClr>
                <a:schemeClr val="lt1"/>
              </a:buClr>
              <a:buSzPts val="1800"/>
              <a:buFont typeface="Arial"/>
              <a:buChar char="●"/>
            </a:pPr>
            <a:r>
              <a:rPr lang="en-US" sz="1800">
                <a:latin typeface="Arial"/>
                <a:ea typeface="Arial"/>
                <a:cs typeface="Arial"/>
                <a:sym typeface="Arial"/>
              </a:rPr>
              <a:t>Future cost are relevant from the </a:t>
            </a:r>
            <a:r>
              <a:rPr lang="en-US" sz="1800">
                <a:latin typeface="Arial"/>
                <a:ea typeface="Arial"/>
                <a:cs typeface="Arial"/>
                <a:sym typeface="Arial"/>
              </a:rPr>
              <a:t>standpoint</a:t>
            </a:r>
            <a:r>
              <a:rPr lang="en-US" sz="1800">
                <a:latin typeface="Arial"/>
                <a:ea typeface="Arial"/>
                <a:cs typeface="Arial"/>
                <a:sym typeface="Arial"/>
              </a:rPr>
              <a:t> of forecasting what cost will be incurred. Tracking future cost will present a deeper financial analysis on the overall future cost for the system compared to the </a:t>
            </a:r>
            <a:r>
              <a:rPr lang="en-US" sz="1800">
                <a:latin typeface="Arial"/>
                <a:ea typeface="Arial"/>
                <a:cs typeface="Arial"/>
                <a:sym typeface="Arial"/>
              </a:rPr>
              <a:t>predetermined</a:t>
            </a:r>
            <a:r>
              <a:rPr lang="en-US" sz="1800">
                <a:latin typeface="Arial"/>
                <a:ea typeface="Arial"/>
                <a:cs typeface="Arial"/>
                <a:sym typeface="Arial"/>
              </a:rPr>
              <a:t> budget. </a:t>
            </a:r>
            <a:r>
              <a:rPr lang="en-US" sz="1800">
                <a:latin typeface="Arial"/>
                <a:ea typeface="Arial"/>
                <a:cs typeface="Arial"/>
                <a:sym typeface="Arial"/>
              </a:rPr>
              <a:t>Deciphering</a:t>
            </a:r>
            <a:r>
              <a:rPr lang="en-US" sz="1800">
                <a:latin typeface="Arial"/>
                <a:ea typeface="Arial"/>
                <a:cs typeface="Arial"/>
                <a:sym typeface="Arial"/>
              </a:rPr>
              <a:t> whether or not that future cost coincides with the </a:t>
            </a:r>
            <a:r>
              <a:rPr lang="en-US" sz="1800">
                <a:latin typeface="Arial"/>
                <a:ea typeface="Arial"/>
                <a:cs typeface="Arial"/>
                <a:sym typeface="Arial"/>
              </a:rPr>
              <a:t>initial</a:t>
            </a:r>
            <a:r>
              <a:rPr lang="en-US" sz="1800">
                <a:latin typeface="Arial"/>
                <a:ea typeface="Arial"/>
                <a:cs typeface="Arial"/>
                <a:sym typeface="Arial"/>
              </a:rPr>
              <a:t> pre determined estimate.</a:t>
            </a:r>
            <a:endParaRPr sz="1800">
              <a:latin typeface="Arial"/>
              <a:ea typeface="Arial"/>
              <a:cs typeface="Arial"/>
              <a:sym typeface="Arial"/>
            </a:endParaRPr>
          </a:p>
          <a:p>
            <a:pPr indent="0" lvl="0" marL="0" rtl="0" algn="l">
              <a:lnSpc>
                <a:spcPct val="150000"/>
              </a:lnSpc>
              <a:spcBef>
                <a:spcPts val="1600"/>
              </a:spcBef>
              <a:spcAft>
                <a:spcPts val="0"/>
              </a:spcAft>
              <a:buNone/>
            </a:pPr>
            <a:r>
              <a:t/>
            </a:r>
            <a:endParaRPr sz="1800">
              <a:latin typeface="Arial"/>
              <a:ea typeface="Arial"/>
              <a:cs typeface="Arial"/>
              <a:sym typeface="Arial"/>
            </a:endParaRPr>
          </a:p>
          <a:p>
            <a:pPr indent="-342900" lvl="0" marL="457200" rtl="0" algn="l">
              <a:lnSpc>
                <a:spcPct val="150000"/>
              </a:lnSpc>
              <a:spcBef>
                <a:spcPts val="1600"/>
              </a:spcBef>
              <a:spcAft>
                <a:spcPts val="0"/>
              </a:spcAft>
              <a:buClr>
                <a:schemeClr val="lt1"/>
              </a:buClr>
              <a:buSzPts val="1800"/>
              <a:buFont typeface="Arial"/>
              <a:buChar char="●"/>
            </a:pPr>
            <a:r>
              <a:rPr lang="en-US" sz="1800">
                <a:latin typeface="Arial"/>
                <a:ea typeface="Arial"/>
                <a:cs typeface="Arial"/>
                <a:sym typeface="Arial"/>
              </a:rPr>
              <a:t>Benefits should also be </a:t>
            </a:r>
            <a:r>
              <a:rPr lang="en-US" sz="1800">
                <a:latin typeface="Arial"/>
                <a:ea typeface="Arial"/>
                <a:cs typeface="Arial"/>
                <a:sym typeface="Arial"/>
              </a:rPr>
              <a:t>considered</a:t>
            </a:r>
            <a:r>
              <a:rPr lang="en-US" sz="1800">
                <a:latin typeface="Arial"/>
                <a:ea typeface="Arial"/>
                <a:cs typeface="Arial"/>
                <a:sym typeface="Arial"/>
              </a:rPr>
              <a:t> and track in order to accurately judge the overall </a:t>
            </a:r>
            <a:r>
              <a:rPr lang="en-US" sz="1800">
                <a:latin typeface="Arial"/>
                <a:ea typeface="Arial"/>
                <a:cs typeface="Arial"/>
                <a:sym typeface="Arial"/>
              </a:rPr>
              <a:t>effectiveness</a:t>
            </a:r>
            <a:r>
              <a:rPr lang="en-US" sz="1800">
                <a:latin typeface="Arial"/>
                <a:ea typeface="Arial"/>
                <a:cs typeface="Arial"/>
                <a:sym typeface="Arial"/>
              </a:rPr>
              <a:t> of the new information technology system compared to the old one. Quantitative data that can be </a:t>
            </a:r>
            <a:r>
              <a:rPr lang="en-US" sz="1800">
                <a:latin typeface="Arial"/>
                <a:ea typeface="Arial"/>
                <a:cs typeface="Arial"/>
                <a:sym typeface="Arial"/>
              </a:rPr>
              <a:t>compared</a:t>
            </a:r>
            <a:r>
              <a:rPr lang="en-US" sz="1800">
                <a:latin typeface="Arial"/>
                <a:ea typeface="Arial"/>
                <a:cs typeface="Arial"/>
                <a:sym typeface="Arial"/>
              </a:rPr>
              <a:t> </a:t>
            </a:r>
            <a:r>
              <a:rPr lang="en-US" sz="1800">
                <a:latin typeface="Arial"/>
                <a:ea typeface="Arial"/>
                <a:cs typeface="Arial"/>
                <a:sym typeface="Arial"/>
              </a:rPr>
              <a:t>against</a:t>
            </a:r>
            <a:r>
              <a:rPr lang="en-US" sz="1800">
                <a:latin typeface="Arial"/>
                <a:ea typeface="Arial"/>
                <a:cs typeface="Arial"/>
                <a:sym typeface="Arial"/>
              </a:rPr>
              <a:t> the old system will enable us to accurately judge on a scale how effective the new system is compared to the old one.</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838200" y="104900"/>
            <a:ext cx="10515600" cy="297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Play"/>
              <a:buNone/>
            </a:pPr>
            <a:r>
              <a:rPr lang="en-US" sz="2500">
                <a:latin typeface="Arial"/>
                <a:ea typeface="Arial"/>
                <a:cs typeface="Arial"/>
                <a:sym typeface="Arial"/>
              </a:rPr>
              <a:t>Personal Trainer </a:t>
            </a:r>
            <a:r>
              <a:rPr lang="en-US" sz="2500">
                <a:latin typeface="Arial"/>
                <a:ea typeface="Arial"/>
                <a:cs typeface="Arial"/>
                <a:sym typeface="Arial"/>
              </a:rPr>
              <a:t>Checklist</a:t>
            </a:r>
            <a:endParaRPr sz="2500">
              <a:latin typeface="Arial"/>
              <a:ea typeface="Arial"/>
              <a:cs typeface="Arial"/>
              <a:sym typeface="Arial"/>
            </a:endParaRPr>
          </a:p>
        </p:txBody>
      </p:sp>
      <p:sp>
        <p:nvSpPr>
          <p:cNvPr id="177" name="Google Shape;177;p7"/>
          <p:cNvSpPr txBox="1"/>
          <p:nvPr>
            <p:ph idx="1" type="body"/>
          </p:nvPr>
        </p:nvSpPr>
        <p:spPr>
          <a:xfrm>
            <a:off x="107825" y="451275"/>
            <a:ext cx="12033600" cy="6333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300"/>
              <a:buFont typeface="Arial"/>
              <a:buNone/>
            </a:pPr>
            <a:r>
              <a:rPr lang="en-US" sz="1100">
                <a:latin typeface="Arial"/>
                <a:ea typeface="Arial"/>
                <a:cs typeface="Arial"/>
                <a:sym typeface="Arial"/>
              </a:rPr>
              <a:t>DATE: 2/25/2024</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Arial"/>
              <a:buNone/>
            </a:pPr>
            <a:r>
              <a:rPr lang="en-US" sz="1100">
                <a:latin typeface="Arial"/>
                <a:ea typeface="Arial"/>
                <a:cs typeface="Arial"/>
                <a:sym typeface="Arial"/>
              </a:rPr>
              <a:t>ITEM: Personal Trainer Checklist</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Arial"/>
              <a:buNone/>
            </a:pPr>
            <a:r>
              <a:t/>
            </a:r>
            <a:endParaRPr sz="1100">
              <a:latin typeface="Arial"/>
              <a:ea typeface="Arial"/>
              <a:cs typeface="Arial"/>
              <a:sym typeface="Arial"/>
            </a:endParaRPr>
          </a:p>
          <a:p>
            <a:pPr indent="0" lvl="0" marL="457200" rtl="0" algn="l">
              <a:lnSpc>
                <a:spcPct val="100000"/>
              </a:lnSpc>
              <a:spcBef>
                <a:spcPts val="0"/>
              </a:spcBef>
              <a:spcAft>
                <a:spcPts val="0"/>
              </a:spcAft>
              <a:buClr>
                <a:srgbClr val="000000"/>
              </a:buClr>
              <a:buSzPts val="1300"/>
              <a:buNone/>
            </a:pPr>
            <a:r>
              <a:rPr lang="en-US" sz="1100">
                <a:latin typeface="Arial"/>
                <a:ea typeface="Arial"/>
                <a:cs typeface="Arial"/>
                <a:sym typeface="Arial"/>
              </a:rPr>
              <a:t>Narrative: The following security checklist should be completed as soon as possible and on a daily </a:t>
            </a:r>
            <a:r>
              <a:rPr lang="en-US" sz="1100">
                <a:latin typeface="Arial"/>
                <a:ea typeface="Arial"/>
                <a:cs typeface="Arial"/>
                <a:sym typeface="Arial"/>
              </a:rPr>
              <a:t>occurrence</a:t>
            </a:r>
            <a:r>
              <a:rPr lang="en-US" sz="1100">
                <a:latin typeface="Arial"/>
                <a:ea typeface="Arial"/>
                <a:cs typeface="Arial"/>
                <a:sym typeface="Arial"/>
              </a:rPr>
              <a:t> in order to ensure overall </a:t>
            </a:r>
            <a:r>
              <a:rPr lang="en-US" sz="1100">
                <a:latin typeface="Arial"/>
                <a:ea typeface="Arial"/>
                <a:cs typeface="Arial"/>
                <a:sym typeface="Arial"/>
              </a:rPr>
              <a:t>security</a:t>
            </a:r>
            <a:r>
              <a:rPr lang="en-US" sz="1100">
                <a:latin typeface="Arial"/>
                <a:ea typeface="Arial"/>
                <a:cs typeface="Arial"/>
                <a:sym typeface="Arial"/>
              </a:rPr>
              <a:t> stability and compliance. This checklist contains six different sections where security measures are implemented and emphasized with the implementation of the new system.</a:t>
            </a:r>
            <a:endParaRPr sz="1100">
              <a:latin typeface="Arial"/>
              <a:ea typeface="Arial"/>
              <a:cs typeface="Arial"/>
              <a:sym typeface="Arial"/>
            </a:endParaRPr>
          </a:p>
          <a:p>
            <a:pPr indent="0" lvl="0" marL="457200" rtl="0" algn="l">
              <a:lnSpc>
                <a:spcPct val="100000"/>
              </a:lnSpc>
              <a:spcBef>
                <a:spcPts val="0"/>
              </a:spcBef>
              <a:spcAft>
                <a:spcPts val="0"/>
              </a:spcAft>
              <a:buClr>
                <a:srgbClr val="000000"/>
              </a:buClr>
              <a:buSzPts val="1300"/>
              <a:buNone/>
            </a:pPr>
            <a:r>
              <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Physical</a:t>
            </a:r>
            <a:r>
              <a:rPr b="1" lang="en-US" sz="1100">
                <a:latin typeface="Arial"/>
                <a:ea typeface="Arial"/>
                <a:cs typeface="Arial"/>
                <a:sym typeface="Arial"/>
              </a:rPr>
              <a:t>:</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Security Locks - </a:t>
            </a:r>
            <a:r>
              <a:rPr lang="en-US" sz="1100">
                <a:latin typeface="Arial"/>
                <a:ea typeface="Arial"/>
                <a:cs typeface="Arial"/>
                <a:sym typeface="Arial"/>
              </a:rPr>
              <a:t>Kensington</a:t>
            </a:r>
            <a:r>
              <a:rPr lang="en-US" sz="1100">
                <a:latin typeface="Arial"/>
                <a:ea typeface="Arial"/>
                <a:cs typeface="Arial"/>
                <a:sym typeface="Arial"/>
              </a:rPr>
              <a:t> security locks will be in place on all </a:t>
            </a:r>
            <a:r>
              <a:rPr lang="en-US" sz="1100">
                <a:latin typeface="Arial"/>
                <a:ea typeface="Arial"/>
                <a:cs typeface="Arial"/>
                <a:sym typeface="Arial"/>
              </a:rPr>
              <a:t>employees</a:t>
            </a:r>
            <a:r>
              <a:rPr lang="en-US" sz="1100">
                <a:latin typeface="Arial"/>
                <a:ea typeface="Arial"/>
                <a:cs typeface="Arial"/>
                <a:sym typeface="Arial"/>
              </a:rPr>
              <a:t> </a:t>
            </a:r>
            <a:r>
              <a:rPr lang="en-US" sz="1100">
                <a:latin typeface="Arial"/>
                <a:ea typeface="Arial"/>
                <a:cs typeface="Arial"/>
                <a:sym typeface="Arial"/>
              </a:rPr>
              <a:t>computers</a:t>
            </a:r>
            <a:r>
              <a:rPr lang="en-US" sz="1100">
                <a:latin typeface="Arial"/>
                <a:ea typeface="Arial"/>
                <a:cs typeface="Arial"/>
                <a:sym typeface="Arial"/>
              </a:rPr>
              <a:t> and tablets that are on the floor of the facility.</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USB Exception - All USB ports will be locked on all user’s computers to prevent threat actors from transferring </a:t>
            </a:r>
            <a:r>
              <a:rPr lang="en-US" sz="1100">
                <a:latin typeface="Arial"/>
                <a:ea typeface="Arial"/>
                <a:cs typeface="Arial"/>
                <a:sym typeface="Arial"/>
              </a:rPr>
              <a:t>viruses</a:t>
            </a:r>
            <a:r>
              <a:rPr lang="en-US" sz="1100">
                <a:latin typeface="Arial"/>
                <a:ea typeface="Arial"/>
                <a:cs typeface="Arial"/>
                <a:sym typeface="Arial"/>
              </a:rPr>
              <a:t> or malware via a flash drive.</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Network </a:t>
            </a:r>
            <a:r>
              <a:rPr b="1" lang="en-US" sz="1100" u="sng">
                <a:latin typeface="Arial"/>
                <a:ea typeface="Arial"/>
                <a:cs typeface="Arial"/>
                <a:sym typeface="Arial"/>
              </a:rPr>
              <a:t>Security</a:t>
            </a:r>
            <a:r>
              <a:rPr b="1" lang="en-US" sz="1100">
                <a:latin typeface="Arial"/>
                <a:ea typeface="Arial"/>
                <a:cs typeface="Arial"/>
                <a:sym typeface="Arial"/>
              </a:rPr>
              <a:t> </a:t>
            </a:r>
            <a:r>
              <a:rPr lang="en-US" sz="1100">
                <a:latin typeface="Arial"/>
                <a:ea typeface="Arial"/>
                <a:cs typeface="Arial"/>
                <a:sym typeface="Arial"/>
              </a:rPr>
              <a:t>- </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Private &amp; Guest Network - The network will be </a:t>
            </a:r>
            <a:r>
              <a:rPr lang="en-US" sz="1100">
                <a:latin typeface="Arial"/>
                <a:ea typeface="Arial"/>
                <a:cs typeface="Arial"/>
                <a:sym typeface="Arial"/>
              </a:rPr>
              <a:t>segregated</a:t>
            </a:r>
            <a:r>
              <a:rPr lang="en-US" sz="1100">
                <a:latin typeface="Arial"/>
                <a:ea typeface="Arial"/>
                <a:cs typeface="Arial"/>
                <a:sym typeface="Arial"/>
              </a:rPr>
              <a:t> into a private network &amp; a guest network. Employee devices will only connect to the private network. That network will also be hidden. Gym goers will be able to access the guest network via a captive portal that will require gym goers information.</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Firewalls - Firewalls will be installed and configured at each facility to </a:t>
            </a:r>
            <a:r>
              <a:rPr lang="en-US" sz="1100">
                <a:latin typeface="Arial"/>
                <a:ea typeface="Arial"/>
                <a:cs typeface="Arial"/>
                <a:sym typeface="Arial"/>
              </a:rPr>
              <a:t>prevent</a:t>
            </a:r>
            <a:r>
              <a:rPr lang="en-US" sz="1100">
                <a:latin typeface="Arial"/>
                <a:ea typeface="Arial"/>
                <a:cs typeface="Arial"/>
                <a:sym typeface="Arial"/>
              </a:rPr>
              <a:t> </a:t>
            </a:r>
            <a:r>
              <a:rPr lang="en-US" sz="1100">
                <a:latin typeface="Arial"/>
                <a:ea typeface="Arial"/>
                <a:cs typeface="Arial"/>
                <a:sym typeface="Arial"/>
              </a:rPr>
              <a:t>unauthorized</a:t>
            </a:r>
            <a:r>
              <a:rPr lang="en-US" sz="1100">
                <a:latin typeface="Arial"/>
                <a:ea typeface="Arial"/>
                <a:cs typeface="Arial"/>
                <a:sym typeface="Arial"/>
              </a:rPr>
              <a:t> access to the private network.</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Application Security</a:t>
            </a:r>
            <a:r>
              <a:rPr b="1" lang="en-US" sz="1100">
                <a:latin typeface="Arial"/>
                <a:ea typeface="Arial"/>
                <a:cs typeface="Arial"/>
                <a:sym typeface="Arial"/>
              </a:rPr>
              <a:t> </a:t>
            </a:r>
            <a:r>
              <a:rPr lang="en-US" sz="1100">
                <a:latin typeface="Arial"/>
                <a:ea typeface="Arial"/>
                <a:cs typeface="Arial"/>
                <a:sym typeface="Arial"/>
              </a:rPr>
              <a:t>- </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Application Permissions - Access to the application will be permissioned based, request will be completed via ticket to the IT department where it will be </a:t>
            </a:r>
            <a:r>
              <a:rPr lang="en-US" sz="1100">
                <a:latin typeface="Arial"/>
                <a:ea typeface="Arial"/>
                <a:cs typeface="Arial"/>
                <a:sym typeface="Arial"/>
              </a:rPr>
              <a:t>reviewed</a:t>
            </a:r>
            <a:r>
              <a:rPr lang="en-US" sz="1100">
                <a:latin typeface="Arial"/>
                <a:ea typeface="Arial"/>
                <a:cs typeface="Arial"/>
                <a:sym typeface="Arial"/>
              </a:rPr>
              <a:t>.</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Software Logs - Text logs will be configured to track the day to day operations of the application, tracking any abnormalities and errors.</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File Security</a:t>
            </a:r>
            <a:r>
              <a:rPr b="1" lang="en-US" sz="1100">
                <a:latin typeface="Arial"/>
                <a:ea typeface="Arial"/>
                <a:cs typeface="Arial"/>
                <a:sym typeface="Arial"/>
              </a:rPr>
              <a:t> </a:t>
            </a:r>
            <a:r>
              <a:rPr lang="en-US" sz="1100">
                <a:latin typeface="Arial"/>
                <a:ea typeface="Arial"/>
                <a:cs typeface="Arial"/>
                <a:sym typeface="Arial"/>
              </a:rPr>
              <a:t>- </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Permissions - Depending on the file or folder on the share drive, users will either have read or read and write permissions. Modify and execute permissions are only granted to the IT department.</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User Groups - All users will have an AD account that </a:t>
            </a:r>
            <a:r>
              <a:rPr lang="en-US" sz="1100">
                <a:latin typeface="Arial"/>
                <a:ea typeface="Arial"/>
                <a:cs typeface="Arial"/>
                <a:sym typeface="Arial"/>
              </a:rPr>
              <a:t>holds</a:t>
            </a:r>
            <a:r>
              <a:rPr lang="en-US" sz="1100">
                <a:latin typeface="Arial"/>
                <a:ea typeface="Arial"/>
                <a:cs typeface="Arial"/>
                <a:sym typeface="Arial"/>
              </a:rPr>
              <a:t> all of their permissions. Their </a:t>
            </a:r>
            <a:r>
              <a:rPr lang="en-US" sz="1100">
                <a:latin typeface="Arial"/>
                <a:ea typeface="Arial"/>
                <a:cs typeface="Arial"/>
                <a:sym typeface="Arial"/>
              </a:rPr>
              <a:t>security</a:t>
            </a:r>
            <a:r>
              <a:rPr lang="en-US" sz="1100">
                <a:latin typeface="Arial"/>
                <a:ea typeface="Arial"/>
                <a:cs typeface="Arial"/>
                <a:sym typeface="Arial"/>
              </a:rPr>
              <a:t> groups will relate to what files and folders they can access on the file share drive.</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User Security</a:t>
            </a:r>
            <a:endParaRPr b="1" sz="1100" u="sng">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Identity Management - All users will have an AD account that they will use to access company applications. Their usernames will not change.</a:t>
            </a:r>
            <a:endParaRPr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lang="en-US" sz="1100">
                <a:latin typeface="Arial"/>
                <a:ea typeface="Arial"/>
                <a:cs typeface="Arial"/>
                <a:sym typeface="Arial"/>
              </a:rPr>
              <a:t>Passwords - Passwords will expire every 60 days, in addition, OKTA MFA will be enabled for every user to promote multi authentication in regards to </a:t>
            </a:r>
            <a:r>
              <a:rPr lang="en-US" sz="1100">
                <a:latin typeface="Arial"/>
                <a:ea typeface="Arial"/>
                <a:cs typeface="Arial"/>
                <a:sym typeface="Arial"/>
              </a:rPr>
              <a:t>signing</a:t>
            </a:r>
            <a:r>
              <a:rPr lang="en-US" sz="1100">
                <a:latin typeface="Arial"/>
                <a:ea typeface="Arial"/>
                <a:cs typeface="Arial"/>
                <a:sym typeface="Arial"/>
              </a:rPr>
              <a:t> in.</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AutoNum type="arabicPeriod"/>
            </a:pPr>
            <a:r>
              <a:rPr b="1" lang="en-US" sz="1100" u="sng">
                <a:latin typeface="Arial"/>
                <a:ea typeface="Arial"/>
                <a:cs typeface="Arial"/>
                <a:sym typeface="Arial"/>
              </a:rPr>
              <a:t>Procedural Security</a:t>
            </a:r>
            <a:r>
              <a:rPr b="1" lang="en-US" sz="1100">
                <a:latin typeface="Arial"/>
                <a:ea typeface="Arial"/>
                <a:cs typeface="Arial"/>
                <a:sym typeface="Arial"/>
              </a:rPr>
              <a:t> -</a:t>
            </a:r>
            <a:endParaRPr b="1" sz="1100">
              <a:latin typeface="Arial"/>
              <a:ea typeface="Arial"/>
              <a:cs typeface="Arial"/>
              <a:sym typeface="Arial"/>
            </a:endParaRPr>
          </a:p>
          <a:p>
            <a:pPr indent="-298450" lvl="0" marL="914400" rtl="0" algn="l">
              <a:lnSpc>
                <a:spcPct val="115000"/>
              </a:lnSpc>
              <a:spcBef>
                <a:spcPts val="0"/>
              </a:spcBef>
              <a:spcAft>
                <a:spcPts val="0"/>
              </a:spcAft>
              <a:buClr>
                <a:schemeClr val="lt1"/>
              </a:buClr>
              <a:buSzPts val="1100"/>
              <a:buFont typeface="Arial"/>
              <a:buChar char="●"/>
            </a:pPr>
            <a:r>
              <a:rPr b="1" lang="en-US" sz="1100">
                <a:latin typeface="Arial"/>
                <a:ea typeface="Arial"/>
                <a:cs typeface="Arial"/>
                <a:sym typeface="Arial"/>
              </a:rPr>
              <a:t>IT Policy - All users will receive a new IT policy that corresponds with the use of the new system. What they are allowed to do and what they are not allowed to do. After </a:t>
            </a:r>
            <a:r>
              <a:rPr b="1" lang="en-US" sz="1100">
                <a:latin typeface="Arial"/>
                <a:ea typeface="Arial"/>
                <a:cs typeface="Arial"/>
                <a:sym typeface="Arial"/>
              </a:rPr>
              <a:t>reviews</a:t>
            </a:r>
            <a:r>
              <a:rPr b="1" lang="en-US" sz="1100">
                <a:latin typeface="Arial"/>
                <a:ea typeface="Arial"/>
                <a:cs typeface="Arial"/>
                <a:sym typeface="Arial"/>
              </a:rPr>
              <a:t>, each user will sign this document stating that they agree to the terms and </a:t>
            </a:r>
            <a:r>
              <a:rPr b="1" lang="en-US" sz="1100">
                <a:latin typeface="Arial"/>
                <a:ea typeface="Arial"/>
                <a:cs typeface="Arial"/>
                <a:sym typeface="Arial"/>
              </a:rPr>
              <a:t>conditions. This document will be referenced if the user breaks any of the policies listed.</a:t>
            </a:r>
            <a:endParaRPr b="1"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2024-02-22T00:27:34Z</dcterms:created>
</cp:coreProperties>
</file>