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0" r:id="rId3"/>
    <p:sldId id="322" r:id="rId4"/>
    <p:sldId id="321" r:id="rId5"/>
    <p:sldId id="289" r:id="rId6"/>
    <p:sldId id="285" r:id="rId7"/>
    <p:sldId id="293" r:id="rId8"/>
    <p:sldId id="258" r:id="rId9"/>
    <p:sldId id="259" r:id="rId10"/>
    <p:sldId id="260" r:id="rId11"/>
    <p:sldId id="294" r:id="rId12"/>
    <p:sldId id="295" r:id="rId13"/>
    <p:sldId id="261" r:id="rId14"/>
    <p:sldId id="278" r:id="rId15"/>
    <p:sldId id="298" r:id="rId16"/>
    <p:sldId id="279" r:id="rId17"/>
    <p:sldId id="281" r:id="rId18"/>
    <p:sldId id="282" r:id="rId19"/>
    <p:sldId id="283" r:id="rId20"/>
    <p:sldId id="280" r:id="rId21"/>
    <p:sldId id="266" r:id="rId22"/>
    <p:sldId id="307" r:id="rId23"/>
    <p:sldId id="304" r:id="rId24"/>
    <p:sldId id="299" r:id="rId25"/>
    <p:sldId id="300" r:id="rId26"/>
    <p:sldId id="270" r:id="rId27"/>
    <p:sldId id="271" r:id="rId28"/>
    <p:sldId id="301" r:id="rId29"/>
    <p:sldId id="323" r:id="rId30"/>
    <p:sldId id="324" r:id="rId31"/>
    <p:sldId id="325" r:id="rId32"/>
    <p:sldId id="326" r:id="rId33"/>
    <p:sldId id="297" r:id="rId34"/>
    <p:sldId id="327" r:id="rId35"/>
    <p:sldId id="328" r:id="rId36"/>
    <p:sldId id="329" r:id="rId37"/>
    <p:sldId id="331" r:id="rId38"/>
    <p:sldId id="330" r:id="rId39"/>
    <p:sldId id="332" r:id="rId40"/>
    <p:sldId id="33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0"/>
    <p:restoredTop sz="94656"/>
  </p:normalViewPr>
  <p:slideViewPr>
    <p:cSldViewPr snapToObjects="1">
      <p:cViewPr>
        <p:scale>
          <a:sx n="130" d="100"/>
          <a:sy n="130" d="100"/>
        </p:scale>
        <p:origin x="912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990E0-CA9C-944D-B761-EE28E97851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53C21-8A5C-9949-9346-AEE31EB7C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9002-E852-5C4E-93B7-6BB805EDB43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A59F-7418-8142-BE2B-C4EF90DB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285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B188-CA13-A440-A03F-8A2F56CA2C3F}" type="datetimeFigureOut">
              <a:rPr lang="en-US" smtClean="0"/>
              <a:pPr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B7D08-2C7E-0E4A-93DE-2FF8B19BE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://proquestcombo.safaribooksonline.com.libdb.dccc.edu/book/programming/php/9781484206355/using-sessions-to-restrict-access/sec8_html_4?uicode=dccc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3766200" cy="373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time used it will attempt to send a cookie with:</a:t>
            </a:r>
          </a:p>
          <a:p>
            <a:pPr lvl="1"/>
            <a:r>
              <a:rPr lang="en-US" dirty="0" smtClean="0"/>
              <a:t>PHPSESSID – the cookie name </a:t>
            </a:r>
          </a:p>
          <a:p>
            <a:pPr lvl="1"/>
            <a:r>
              <a:rPr lang="en-US" dirty="0" smtClean="0"/>
              <a:t>32 hex letters – the cookie value</a:t>
            </a:r>
          </a:p>
          <a:p>
            <a:r>
              <a:rPr lang="en-US" dirty="0" smtClean="0"/>
              <a:t>Once the session is started values can be registered to the session using array syntax: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SESSION[‘key</a:t>
            </a:r>
            <a:r>
              <a:rPr lang="en-US" dirty="0" smtClean="0"/>
              <a:t>’] = value;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SESSION[‘name</a:t>
            </a:r>
            <a:r>
              <a:rPr lang="en-US" dirty="0" smtClean="0"/>
              <a:t>’] = $username;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and Death of 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when the </a:t>
            </a:r>
            <a:r>
              <a:rPr lang="en-US" b="1" dirty="0" err="1" smtClean="0"/>
              <a:t>session_start</a:t>
            </a:r>
            <a:r>
              <a:rPr lang="en-US" b="1" dirty="0" smtClean="0"/>
              <a:t>() </a:t>
            </a:r>
            <a:r>
              <a:rPr lang="en-US" dirty="0" smtClean="0"/>
              <a:t>function is called.</a:t>
            </a:r>
          </a:p>
          <a:p>
            <a:pPr lvl="1"/>
            <a:r>
              <a:rPr lang="en-US" dirty="0" smtClean="0"/>
              <a:t>Creates a unique session identifier.</a:t>
            </a:r>
          </a:p>
          <a:p>
            <a:r>
              <a:rPr lang="en-US" dirty="0" smtClean="0"/>
              <a:t>Ends </a:t>
            </a:r>
          </a:p>
          <a:p>
            <a:pPr lvl="1"/>
            <a:r>
              <a:rPr lang="en-US" b="1" dirty="0" err="1" smtClean="0"/>
              <a:t>session_destroy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browser closes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 browser allows cookies, a session may set a cookie that temporarily stores the session ID.</a:t>
            </a:r>
          </a:p>
          <a:p>
            <a:r>
              <a:rPr lang="en-US" dirty="0"/>
              <a:t>Sessions are not entirely dependent on cookies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ookies </a:t>
            </a:r>
            <a:r>
              <a:rPr lang="en-US" dirty="0"/>
              <a:t>serve as an </a:t>
            </a:r>
            <a:r>
              <a:rPr lang="en-US" b="1" dirty="0"/>
              <a:t>optimization </a:t>
            </a:r>
            <a:r>
              <a:rPr lang="en-US" dirty="0"/>
              <a:t>for preserving the session ID across multiple </a:t>
            </a:r>
            <a:r>
              <a:rPr lang="en-US" dirty="0" smtClean="0"/>
              <a:t>scripts. </a:t>
            </a:r>
          </a:p>
          <a:p>
            <a:r>
              <a:rPr lang="en-US" dirty="0" smtClean="0"/>
              <a:t>If </a:t>
            </a:r>
            <a:r>
              <a:rPr lang="en-US" dirty="0"/>
              <a:t>cookies are disabled, the session ID gets passed from script to script through a URL, similar to how you’ve seen data passed in a GET request.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specifics of how </a:t>
            </a:r>
            <a:r>
              <a:rPr lang="en-US" dirty="0" smtClean="0"/>
              <a:t>sessions react </a:t>
            </a:r>
            <a:r>
              <a:rPr lang="en-US" dirty="0"/>
              <a:t>in response to cookies being disabled are controlled in the </a:t>
            </a:r>
            <a:r>
              <a:rPr lang="en-US" dirty="0" err="1"/>
              <a:t>php.ini</a:t>
            </a:r>
            <a:r>
              <a:rPr lang="en-US" dirty="0"/>
              <a:t> configuration</a:t>
            </a:r>
            <a:br>
              <a:rPr lang="en-US" dirty="0"/>
            </a:br>
            <a:r>
              <a:rPr lang="en-US" dirty="0"/>
              <a:t>file on the web server via the session. </a:t>
            </a:r>
            <a:endParaRPr lang="en-US" dirty="0" smtClean="0"/>
          </a:p>
          <a:p>
            <a:pPr lvl="1"/>
            <a:r>
              <a:rPr lang="en-US" dirty="0" err="1" smtClean="0"/>
              <a:t>use_cookies</a:t>
            </a:r>
            <a:r>
              <a:rPr lang="en-US" dirty="0"/>
              <a:t>, </a:t>
            </a:r>
            <a:r>
              <a:rPr lang="en-US" dirty="0" err="1"/>
              <a:t>session.use</a:t>
            </a:r>
            <a:r>
              <a:rPr lang="en-US" dirty="0"/>
              <a:t>_ </a:t>
            </a:r>
            <a:r>
              <a:rPr lang="en-US" dirty="0" err="1"/>
              <a:t>only_cookies</a:t>
            </a:r>
            <a:r>
              <a:rPr lang="en-US" dirty="0"/>
              <a:t>, and session. </a:t>
            </a:r>
            <a:r>
              <a:rPr lang="en-US" dirty="0" err="1"/>
              <a:t>use_trans_sid</a:t>
            </a:r>
            <a:r>
              <a:rPr lang="en-US" dirty="0"/>
              <a:t> </a:t>
            </a:r>
            <a:r>
              <a:rPr lang="en-US" dirty="0" smtClean="0"/>
              <a:t>settings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6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532926" cy="678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Session </a:t>
            </a:r>
            <a:r>
              <a:rPr lang="en-US" dirty="0" err="1" smtClean="0"/>
              <a:t>Example.pdf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4779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172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(login to </a:t>
            </a:r>
            <a:r>
              <a:rPr lang="en-US" sz="1100" dirty="0" err="1" smtClean="0"/>
              <a:t>delagate</a:t>
            </a:r>
            <a:r>
              <a:rPr lang="en-US" sz="1100" dirty="0" smtClean="0"/>
              <a:t> first)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proquestcombo.safaribooksonline.com.libdb.dccc.edu/book/programming/php/9781484206355/using-sessions-to-restrict-access/sec8_html_4?uicode=dccc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3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</a:t>
            </a:r>
            <a:r>
              <a:rPr lang="en-US" b="1" dirty="0" err="1" smtClean="0"/>
              <a:t>sessiondemo</a:t>
            </a:r>
            <a:r>
              <a:rPr lang="en-US" dirty="0" smtClean="0"/>
              <a:t> on your server then upload these files and test.</a:t>
            </a:r>
          </a:p>
          <a:p>
            <a:pPr lvl="1"/>
            <a:r>
              <a:rPr lang="en-US" dirty="0" smtClean="0"/>
              <a:t>session01.php</a:t>
            </a:r>
          </a:p>
          <a:p>
            <a:pPr lvl="1"/>
            <a:r>
              <a:rPr lang="en-US" dirty="0" smtClean="0"/>
              <a:t>session02.php</a:t>
            </a:r>
          </a:p>
          <a:p>
            <a:pPr lvl="1"/>
            <a:r>
              <a:rPr lang="en-US" dirty="0" smtClean="0"/>
              <a:t>session03.php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4800"/>
            <a:ext cx="6172200" cy="15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6113928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495800"/>
            <a:ext cx="611393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4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sesson01.php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98" y="762000"/>
            <a:ext cx="7269538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3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sesson02.php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4" y="685800"/>
            <a:ext cx="79152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sesson03.php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7315"/>
            <a:ext cx="6705600" cy="607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New to download from Canvas</a:t>
            </a:r>
          </a:p>
          <a:p>
            <a:pPr lvl="1"/>
            <a:r>
              <a:rPr lang="en-US" dirty="0" smtClean="0"/>
              <a:t>session01.php</a:t>
            </a:r>
          </a:p>
          <a:p>
            <a:pPr lvl="1"/>
            <a:r>
              <a:rPr lang="en-US" dirty="0" smtClean="0"/>
              <a:t>session02.php</a:t>
            </a:r>
            <a:endParaRPr lang="en-US" dirty="0"/>
          </a:p>
          <a:p>
            <a:pPr lvl="1"/>
            <a:r>
              <a:rPr lang="en-US" dirty="0" smtClean="0"/>
              <a:t>session03.php</a:t>
            </a:r>
          </a:p>
          <a:p>
            <a:r>
              <a:rPr lang="en-US" dirty="0" smtClean="0"/>
              <a:t>Existing in your contacts files</a:t>
            </a:r>
          </a:p>
          <a:p>
            <a:pPr lvl="1"/>
            <a:r>
              <a:rPr lang="en-US" dirty="0" smtClean="0"/>
              <a:t>make a copy of </a:t>
            </a:r>
            <a:r>
              <a:rPr lang="en-US" b="1" dirty="0" err="1" smtClean="0"/>
              <a:t>authcookies.php</a:t>
            </a:r>
            <a:r>
              <a:rPr lang="en-US" dirty="0"/>
              <a:t> and save it as </a:t>
            </a:r>
            <a:r>
              <a:rPr lang="en-US" b="1" dirty="0" err="1" smtClean="0"/>
              <a:t>authsessions.php</a:t>
            </a:r>
            <a:endParaRPr lang="en-US" b="1" dirty="0" smtClean="0"/>
          </a:p>
          <a:p>
            <a:pPr lvl="1"/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err="1" smtClean="0"/>
              <a:t>header.php</a:t>
            </a:r>
            <a:endParaRPr lang="en-US" dirty="0" smtClean="0"/>
          </a:p>
          <a:p>
            <a:pPr lvl="1"/>
            <a:r>
              <a:rPr lang="en-US" dirty="0" err="1" smtClean="0"/>
              <a:t>showcontacts.php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559502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warning?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r>
              <a:rPr lang="en-US" dirty="0" smtClean="0"/>
              <a:t>We saw this before in our first cookie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headers already sent…</a:t>
            </a:r>
            <a:r>
              <a:rPr lang="en-US" dirty="0"/>
              <a:t> error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Handful of functions that can only be called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nothing has been sent to the browser.</a:t>
            </a:r>
          </a:p>
          <a:p>
            <a:pPr lvl="1"/>
            <a:r>
              <a:rPr lang="en-US" dirty="0" smtClean="0"/>
              <a:t>header()</a:t>
            </a:r>
          </a:p>
          <a:p>
            <a:pPr lvl="1"/>
            <a:r>
              <a:rPr lang="en-US" dirty="0" err="1" smtClean="0"/>
              <a:t>setcookie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session_start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0160"/>
            <a:ext cx="85979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headers already sent…</a:t>
            </a:r>
            <a:r>
              <a:rPr lang="en-US" dirty="0"/>
              <a:t> error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must be sent from the server to the </a:t>
            </a:r>
            <a:r>
              <a:rPr lang="en-US" dirty="0"/>
              <a:t>client prior to </a:t>
            </a:r>
            <a:r>
              <a:rPr lang="en-US" i="1" dirty="0"/>
              <a:t>any other information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the server attempt to send a cookie after the browser has already received HTML—even an extraneous white space—an error message will result and the cookie will not be sent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9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8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setcookie</a:t>
            </a:r>
            <a:r>
              <a:rPr lang="en-US" dirty="0" smtClean="0"/>
              <a:t>() is the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68"/>
          <a:stretch/>
        </p:blipFill>
        <p:spPr>
          <a:xfrm>
            <a:off x="907752" y="1143000"/>
            <a:ext cx="7328496" cy="52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Put the </a:t>
            </a:r>
            <a:r>
              <a:rPr lang="en-US" dirty="0" err="1" smtClean="0"/>
              <a:t>setcookie</a:t>
            </a:r>
            <a:r>
              <a:rPr lang="en-US" dirty="0" smtClean="0"/>
              <a:t>() call in the PHP block before the DOCTYPE declaration.</a:t>
            </a:r>
          </a:p>
          <a:p>
            <a:pPr lvl="1"/>
            <a:r>
              <a:rPr lang="en-US" dirty="0" smtClean="0"/>
              <a:t>Then you need to assign the value of $_SESSION[‘name’] to an ordinary variable because it ceases to exist after the session is destroyed.</a:t>
            </a:r>
          </a:p>
          <a:p>
            <a:r>
              <a:rPr lang="en-US" dirty="0" smtClean="0"/>
              <a:t>Delete the html code.  But that’s not good form.</a:t>
            </a:r>
          </a:p>
          <a:p>
            <a:r>
              <a:rPr lang="en-US" dirty="0" smtClean="0"/>
              <a:t>And, what if you couldn’t move </a:t>
            </a:r>
            <a:r>
              <a:rPr lang="en-US" dirty="0" err="1" smtClean="0"/>
              <a:t>setcookie</a:t>
            </a:r>
            <a:r>
              <a:rPr lang="en-US" dirty="0" smtClean="0"/>
              <a:t>() for some reason?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Buffering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output control</a:t>
            </a:r>
          </a:p>
          <a:p>
            <a:r>
              <a:rPr lang="en-US" dirty="0" smtClean="0"/>
              <a:t>In normal PHP scripts any HTML outside of the PHP tags is immediately sent to the browser.</a:t>
            </a:r>
          </a:p>
          <a:p>
            <a:r>
              <a:rPr lang="en-US" dirty="0" smtClean="0"/>
              <a:t>Also true of print statements.</a:t>
            </a:r>
          </a:p>
          <a:p>
            <a:r>
              <a:rPr lang="en-US" dirty="0" smtClean="0"/>
              <a:t>Output buffering holds the HTML and printed data it put in a buffer and sent to the browser when you decide.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Courier New"/>
                <a:ea typeface="+mn-ea"/>
                <a:cs typeface="Courier New"/>
              </a:rPr>
              <a:t>ob_start</a:t>
            </a:r>
            <a:r>
              <a:rPr lang="en-US" sz="3200" b="1" dirty="0" smtClean="0">
                <a:latin typeface="Courier New"/>
                <a:ea typeface="+mn-ea"/>
                <a:cs typeface="Courier New"/>
              </a:rPr>
              <a:t>() and </a:t>
            </a:r>
            <a:r>
              <a:rPr lang="en-US" sz="3200" b="1" dirty="0" err="1" smtClean="0">
                <a:latin typeface="Courier New"/>
                <a:ea typeface="+mn-ea"/>
                <a:cs typeface="Courier New"/>
              </a:rPr>
              <a:t>ob_end_flush</a:t>
            </a:r>
            <a:r>
              <a:rPr lang="en-US" sz="3200" b="1" dirty="0" smtClean="0">
                <a:latin typeface="Courier New"/>
                <a:ea typeface="+mn-ea"/>
                <a:cs typeface="Courier New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b="1" dirty="0" err="1">
                <a:latin typeface="Courier New"/>
                <a:cs typeface="Courier New"/>
              </a:rPr>
              <a:t>ob_start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 smtClean="0"/>
              <a:t> at the top of your script.</a:t>
            </a:r>
          </a:p>
          <a:p>
            <a:r>
              <a:rPr lang="en-US" dirty="0" smtClean="0"/>
              <a:t>Prevents output from being sent to the browser until the end of the script or you use </a:t>
            </a:r>
            <a:r>
              <a:rPr lang="en-US" b="1" dirty="0" err="1">
                <a:latin typeface="Courier New"/>
                <a:cs typeface="Courier New"/>
              </a:rPr>
              <a:t>ob_end_flush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Once called, every print and similar function will send data to a memory buffer.</a:t>
            </a:r>
          </a:p>
          <a:p>
            <a:r>
              <a:rPr lang="en-US" dirty="0" smtClean="0"/>
              <a:t>At the end of the script call the </a:t>
            </a:r>
            <a:r>
              <a:rPr lang="en-US" b="1" dirty="0" err="1" smtClean="0">
                <a:latin typeface="Courier New"/>
                <a:cs typeface="Courier New"/>
              </a:rPr>
              <a:t>ob_end_flush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session03.php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2856"/>
          <a:stretch/>
        </p:blipFill>
        <p:spPr>
          <a:xfrm>
            <a:off x="36163" y="1219200"/>
            <a:ext cx="4617289" cy="171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5959"/>
            <a:ext cx="9144000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URL encoding and </a:t>
            </a:r>
            <a:r>
              <a:rPr lang="en-US" b="1" dirty="0" smtClean="0"/>
              <a:t>sessions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</a:t>
            </a:r>
            <a:r>
              <a:rPr lang="en-US" dirty="0"/>
              <a:t>to provide session tracking when cookies are disabled. </a:t>
            </a:r>
          </a:p>
          <a:p>
            <a:r>
              <a:rPr lang="en-US" dirty="0"/>
              <a:t>Stores the session ID in the URL for each page. Not recommended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Security hold that allows session hijacking.</a:t>
            </a:r>
          </a:p>
          <a:p>
            <a:pPr lvl="1"/>
            <a:r>
              <a:rPr lang="en-US" dirty="0" smtClean="0"/>
              <a:t>Site malfunctions if user bookmarks a page with a session ID that will be destroyed.</a:t>
            </a:r>
          </a:p>
          <a:p>
            <a:pPr lvl="1"/>
            <a:r>
              <a:rPr lang="en-US" dirty="0" smtClean="0"/>
              <a:t>Causes problems with the way web pages appear in search engines.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www.php.net</a:t>
            </a:r>
            <a:r>
              <a:rPr lang="en-US" dirty="0" smtClean="0"/>
              <a:t>/manual/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en-US" dirty="0" err="1" smtClean="0"/>
              <a:t>session.idpassing.php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track of users as they move around a website is known as a session tracking.</a:t>
            </a:r>
          </a:p>
          <a:p>
            <a:r>
              <a:rPr lang="en-US" dirty="0" smtClean="0"/>
              <a:t>You will learn why session tracking is important.</a:t>
            </a:r>
          </a:p>
          <a:p>
            <a:r>
              <a:rPr lang="en-US" dirty="0" smtClean="0"/>
              <a:t>You will learn how to use PHP’s built-in support for session tracking.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9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malicious user Alice can learn user Bob’s session ID, Alice can easily trick a server into thinking that Bob’s session ID </a:t>
            </a:r>
            <a:r>
              <a:rPr lang="en-US" dirty="0" smtClean="0"/>
              <a:t>is also</a:t>
            </a:r>
            <a:r>
              <a:rPr lang="en-US" dirty="0"/>
              <a:t> </a:t>
            </a:r>
            <a:r>
              <a:rPr lang="en-US" i="1" dirty="0" smtClean="0"/>
              <a:t>Alice’s</a:t>
            </a:r>
            <a:r>
              <a:rPr lang="en-US" dirty="0"/>
              <a:t> session ID.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that point, Alice would be riding the coattails of Bob’s session and would have access to Bob’s data. </a:t>
            </a:r>
            <a:endParaRPr lang="en-US" dirty="0" smtClean="0"/>
          </a:p>
          <a:p>
            <a:r>
              <a:rPr lang="en-US" dirty="0" smtClean="0"/>
              <a:t>Storing </a:t>
            </a:r>
            <a:r>
              <a:rPr lang="en-US" dirty="0"/>
              <a:t>the session ID in a cookie makes it somewhat harder to steal.</a:t>
            </a:r>
          </a:p>
        </p:txBody>
      </p:sp>
    </p:spTree>
    <p:extLst>
      <p:ext uri="{BB962C8B-B14F-4D97-AF65-F5344CB8AC3E}">
        <p14:creationId xmlns:p14="http://schemas.microsoft.com/office/powerpoint/2010/main" val="975927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type of session attack.</a:t>
            </a:r>
          </a:p>
          <a:p>
            <a:r>
              <a:rPr lang="en-US" dirty="0" smtClean="0"/>
              <a:t>Opposite </a:t>
            </a:r>
            <a:r>
              <a:rPr lang="en-US" dirty="0"/>
              <a:t>of </a:t>
            </a:r>
            <a:r>
              <a:rPr lang="en-US" i="1" dirty="0"/>
              <a:t>session hijacking</a:t>
            </a:r>
            <a:r>
              <a:rPr lang="en-US" dirty="0" smtClean="0"/>
              <a:t>.</a:t>
            </a:r>
          </a:p>
          <a:p>
            <a:r>
              <a:rPr lang="en-US" dirty="0"/>
              <a:t>Instead of malicious user Alice finding and using Bob’s session ID, she creates her own session ID (perhaps by logging in legitimately</a:t>
            </a:r>
            <a:r>
              <a:rPr lang="en-US" dirty="0" smtClean="0"/>
              <a:t>). </a:t>
            </a:r>
          </a:p>
          <a:p>
            <a:r>
              <a:rPr lang="en-US" dirty="0"/>
              <a:t>T</a:t>
            </a:r>
            <a:r>
              <a:rPr lang="en-US" dirty="0" smtClean="0"/>
              <a:t>hen Alice gets </a:t>
            </a:r>
            <a:r>
              <a:rPr lang="en-US" dirty="0"/>
              <a:t>Bob to access the site using that session.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hope is that Bob would then do something that would unknowingly benefit Alice.</a:t>
            </a:r>
          </a:p>
        </p:txBody>
      </p:sp>
    </p:spTree>
    <p:extLst>
      <p:ext uri="{BB962C8B-B14F-4D97-AF65-F5344CB8AC3E}">
        <p14:creationId xmlns:p14="http://schemas.microsoft.com/office/powerpoint/2010/main" val="88033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session ID after a user logs in. </a:t>
            </a:r>
          </a:p>
          <a:p>
            <a:r>
              <a:rPr lang="en-US" dirty="0" smtClean="0"/>
              <a:t>Regenerating </a:t>
            </a:r>
            <a:r>
              <a:rPr lang="en-US" dirty="0"/>
              <a:t>a new session ID can help prevent session hijacking</a:t>
            </a:r>
            <a:r>
              <a:rPr lang="en-US" dirty="0" smtClean="0"/>
              <a:t>.</a:t>
            </a:r>
          </a:p>
          <a:p>
            <a:r>
              <a:rPr lang="en-US" b="1" dirty="0" err="1"/>
              <a:t>session_regenerate_id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provides </a:t>
            </a:r>
            <a:r>
              <a:rPr lang="en-US" dirty="0"/>
              <a:t>a new session ID to refer to the current session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technique is used on sites where security must be high </a:t>
            </a:r>
            <a:r>
              <a:rPr lang="mr-IN" dirty="0" smtClean="0"/>
              <a:t>–</a:t>
            </a:r>
            <a:r>
              <a:rPr lang="en-US" dirty="0" smtClean="0"/>
              <a:t> ecommerce, online banking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63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039"/>
            <a:ext cx="8229600" cy="712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session02.php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58" y="685800"/>
            <a:ext cx="7357737" cy="617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45" y="2514600"/>
            <a:ext cx="3056792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7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Contacts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b="1" dirty="0" err="1" smtClean="0"/>
              <a:t>index.html</a:t>
            </a:r>
            <a:r>
              <a:rPr lang="en-US" dirty="0" smtClean="0"/>
              <a:t> to link to </a:t>
            </a:r>
            <a:r>
              <a:rPr lang="en-US" b="1" dirty="0" err="1" smtClean="0"/>
              <a:t>authsessions.php</a:t>
            </a:r>
            <a:r>
              <a:rPr lang="en-US" dirty="0" smtClean="0"/>
              <a:t> instead of </a:t>
            </a:r>
            <a:r>
              <a:rPr lang="en-US" b="1" dirty="0" err="1" smtClean="0"/>
              <a:t>authcookies.php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b="1" dirty="0" err="1" smtClean="0"/>
              <a:t>header.php</a:t>
            </a:r>
            <a:r>
              <a:rPr lang="en-US" dirty="0" smtClean="0"/>
              <a:t> to link to </a:t>
            </a:r>
            <a:r>
              <a:rPr lang="en-US" b="1" dirty="0" err="1" smtClean="0"/>
              <a:t>authsessions.php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admin_login.php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authsessions.php</a:t>
            </a:r>
            <a:r>
              <a:rPr lang="en-US" dirty="0" smtClean="0"/>
              <a:t> to use sessions.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the following pages to use </a:t>
            </a:r>
            <a:r>
              <a:rPr lang="en-US" dirty="0" err="1" smtClean="0"/>
              <a:t>admin_login.php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showcontacts.php</a:t>
            </a:r>
            <a:endParaRPr lang="en-US" dirty="0" smtClean="0"/>
          </a:p>
          <a:p>
            <a:pPr lvl="1"/>
            <a:r>
              <a:rPr lang="en-US" dirty="0" err="1" smtClean="0"/>
              <a:t>updateform.php</a:t>
            </a:r>
            <a:endParaRPr lang="en-US" dirty="0" smtClean="0"/>
          </a:p>
          <a:p>
            <a:pPr lvl="1"/>
            <a:r>
              <a:rPr lang="en-US" dirty="0" err="1" smtClean="0"/>
              <a:t>update.php</a:t>
            </a:r>
            <a:endParaRPr lang="en-US" dirty="0" smtClean="0"/>
          </a:p>
          <a:p>
            <a:pPr lvl="1"/>
            <a:r>
              <a:rPr lang="en-US" dirty="0" err="1" smtClean="0"/>
              <a:t>confirmdelete.php</a:t>
            </a:r>
            <a:endParaRPr lang="en-US" dirty="0" smtClean="0"/>
          </a:p>
          <a:p>
            <a:pPr lvl="1"/>
            <a:r>
              <a:rPr lang="en-US" dirty="0" err="1" smtClean="0"/>
              <a:t>delete.php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8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</a:t>
            </a:r>
            <a:r>
              <a:rPr lang="en-US" b="1" dirty="0" err="1"/>
              <a:t>index.html</a:t>
            </a:r>
            <a:r>
              <a:rPr lang="en-US" dirty="0"/>
              <a:t> to link to </a:t>
            </a:r>
            <a:r>
              <a:rPr lang="en-US" b="1" dirty="0" err="1"/>
              <a:t>authsessions.php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1846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4470"/>
            <a:ext cx="749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</a:t>
            </a:r>
            <a:r>
              <a:rPr lang="en-US" b="1" dirty="0" err="1"/>
              <a:t>header.php</a:t>
            </a:r>
            <a:r>
              <a:rPr lang="en-US" dirty="0"/>
              <a:t> to link to </a:t>
            </a:r>
            <a:r>
              <a:rPr lang="en-US" b="1" dirty="0" err="1" smtClean="0"/>
              <a:t>authsessions.php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044"/>
          <a:stretch/>
        </p:blipFill>
        <p:spPr>
          <a:xfrm>
            <a:off x="0" y="1600200"/>
            <a:ext cx="9144000" cy="2427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749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43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6705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3733800" y="304800"/>
            <a:ext cx="5105400" cy="5032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x-none" sz="2800" dirty="0" smtClean="0">
                <a:ea typeface="ＭＳ Ｐゴシック" charset="-128"/>
              </a:rPr>
              <a:t> Create new: </a:t>
            </a:r>
            <a:r>
              <a:rPr lang="en-US" altLang="x-none" sz="2800" dirty="0" err="1" smtClean="0">
                <a:ea typeface="ＭＳ Ｐゴシック" charset="-128"/>
              </a:rPr>
              <a:t>admin_login.php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7950"/>
            <a:ext cx="749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46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</a:t>
            </a:r>
            <a:r>
              <a:rPr lang="en-US" b="1" dirty="0" err="1"/>
              <a:t>authsessions.php</a:t>
            </a:r>
            <a:r>
              <a:rPr lang="en-US" dirty="0"/>
              <a:t> to use sessions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794185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94" y="-138112"/>
            <a:ext cx="749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78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showcontacts.php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2"/>
            <a:ext cx="749300" cy="825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7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Describe problems with using cookies as the only method of authentication.</a:t>
            </a:r>
          </a:p>
          <a:p>
            <a:r>
              <a:rPr lang="en-US" dirty="0"/>
              <a:t>Start a session and store a cookie with a session </a:t>
            </a:r>
            <a:r>
              <a:rPr lang="en-US" dirty="0" smtClean="0"/>
              <a:t>ID</a:t>
            </a:r>
          </a:p>
          <a:p>
            <a:r>
              <a:rPr lang="en-US" dirty="0" smtClean="0"/>
              <a:t>Check </a:t>
            </a:r>
            <a:r>
              <a:rPr lang="en-US" dirty="0"/>
              <a:t>the session settings for PHP on your web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Use </a:t>
            </a:r>
            <a:r>
              <a:rPr lang="en-US" dirty="0"/>
              <a:t>output buffering to control output sent to the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Define </a:t>
            </a:r>
            <a:r>
              <a:rPr lang="en-US" dirty="0"/>
              <a:t>Session Hijacking and use techniques to prevent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Use </a:t>
            </a:r>
            <a:r>
              <a:rPr lang="en-US" dirty="0"/>
              <a:t>sessions to implement user authentication in the Contacts web app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1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other </a:t>
            </a:r>
            <a:r>
              <a:rPr lang="en-US" dirty="0" err="1" smtClean="0"/>
              <a:t>php</a:t>
            </a:r>
            <a:r>
              <a:rPr lang="en-US" dirty="0" smtClean="0"/>
              <a:t> files that should restrict access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2"/>
            <a:ext cx="749300" cy="825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9019"/>
          <a:stretch/>
        </p:blipFill>
        <p:spPr>
          <a:xfrm>
            <a:off x="0" y="1417638"/>
            <a:ext cx="9144000" cy="14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to add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Sessions and cookies</a:t>
            </a:r>
          </a:p>
          <a:p>
            <a:pPr lvl="1"/>
            <a:r>
              <a:rPr lang="en-US" dirty="0" smtClean="0"/>
              <a:t>PHP uses a cookie to store a session ID.</a:t>
            </a:r>
          </a:p>
          <a:p>
            <a:pPr lvl="1"/>
            <a:r>
              <a:rPr lang="en-US" dirty="0" smtClean="0"/>
              <a:t>The browser passes the cookie to the server with each request.</a:t>
            </a:r>
          </a:p>
        </p:txBody>
      </p:sp>
    </p:spTree>
    <p:extLst>
      <p:ext uri="{BB962C8B-B14F-4D97-AF65-F5344CB8AC3E}">
        <p14:creationId xmlns:p14="http://schemas.microsoft.com/office/powerpoint/2010/main" val="20513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1219200"/>
          <a:ext cx="721042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Visio" r:id="rId4" imgW="5361783" imgH="2677512" progId="Visio.Drawing.11">
                  <p:embed/>
                </p:oleObj>
              </mc:Choice>
              <mc:Fallback>
                <p:oleObj name="Visio" r:id="rId4" imgW="5361783" imgH="26775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210425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14400" y="685800"/>
          <a:ext cx="7467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Document" r:id="rId6" imgW="7443515" imgH="468619" progId="Word.Document.8">
                  <p:embed/>
                </p:oleObj>
              </mc:Choice>
              <mc:Fallback>
                <p:oleObj name="Document" r:id="rId6" imgW="7443515" imgH="4686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7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used a login/out script based on cookies.</a:t>
            </a:r>
          </a:p>
          <a:p>
            <a:r>
              <a:rPr lang="en-US" dirty="0" smtClean="0"/>
              <a:t>What if cookies are disabled? Users can control that in their browsers.</a:t>
            </a:r>
          </a:p>
          <a:p>
            <a:r>
              <a:rPr lang="en-US" dirty="0" smtClean="0"/>
              <a:t>If cookies are disabled, then they couldn’t use your web application. </a:t>
            </a:r>
            <a:r>
              <a:rPr lang="en-US" dirty="0" err="1" smtClean="0"/>
              <a:t>Uggh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Instead, we can use the server to store login data.</a:t>
            </a:r>
            <a:r>
              <a:rPr lang="en-US" dirty="0"/>
              <a:t> </a:t>
            </a:r>
            <a:r>
              <a:rPr lang="en-US" dirty="0" smtClean="0"/>
              <a:t>That’s next!</a:t>
            </a:r>
          </a:p>
        </p:txBody>
      </p:sp>
    </p:spTree>
    <p:extLst>
      <p:ext uri="{BB962C8B-B14F-4D97-AF65-F5344CB8AC3E}">
        <p14:creationId xmlns:p14="http://schemas.microsoft.com/office/powerpoint/2010/main" val="229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is stored on the server, not on the web browser.</a:t>
            </a:r>
          </a:p>
          <a:p>
            <a:r>
              <a:rPr lang="en-US" dirty="0" smtClean="0"/>
              <a:t>Used to locate a particular user’s record (the session data)</a:t>
            </a:r>
          </a:p>
          <a:p>
            <a:r>
              <a:rPr lang="en-US" dirty="0" smtClean="0"/>
              <a:t>More secure (data is retained on server).</a:t>
            </a:r>
          </a:p>
          <a:p>
            <a:r>
              <a:rPr lang="en-US" dirty="0" smtClean="0"/>
              <a:t>Can store more data than cookies.</a:t>
            </a:r>
          </a:p>
          <a:p>
            <a:r>
              <a:rPr lang="en-US" dirty="0" smtClean="0"/>
              <a:t>Can be used with and without cookies.</a:t>
            </a:r>
          </a:p>
          <a:p>
            <a:r>
              <a:rPr lang="en-US" dirty="0" smtClean="0"/>
              <a:t>Session variables are automatically destroyed as soon as a session ends (logout or closing browser)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Session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page that uses a session must begin by calling the </a:t>
            </a:r>
            <a:r>
              <a:rPr lang="en-US" b="1" dirty="0" err="1" smtClean="0"/>
              <a:t>session_start</a:t>
            </a:r>
            <a:r>
              <a:rPr lang="en-US" b="1" dirty="0" smtClean="0"/>
              <a:t>()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It will tell PHP to start a new session or access an existing one.</a:t>
            </a:r>
          </a:p>
          <a:p>
            <a:r>
              <a:rPr lang="en-US" b="1" u="sng" dirty="0" smtClean="0"/>
              <a:t>This function must be called before anything is sent to the web browser.</a:t>
            </a:r>
          </a:p>
          <a:p>
            <a:r>
              <a:rPr lang="en-US" dirty="0" smtClean="0"/>
              <a:t>This command should be called only once on a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986</Words>
  <Application>Microsoft Macintosh PowerPoint</Application>
  <PresentationFormat>On-screen Show (4:3)</PresentationFormat>
  <Paragraphs>138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Mangal</vt:lpstr>
      <vt:lpstr>ＭＳ Ｐゴシック</vt:lpstr>
      <vt:lpstr>Arial</vt:lpstr>
      <vt:lpstr>Calibri</vt:lpstr>
      <vt:lpstr>Courier New</vt:lpstr>
      <vt:lpstr>Wingdings</vt:lpstr>
      <vt:lpstr>Office Theme</vt:lpstr>
      <vt:lpstr>Visio</vt:lpstr>
      <vt:lpstr>Document</vt:lpstr>
      <vt:lpstr>User Authentication</vt:lpstr>
      <vt:lpstr>Files You Will Need</vt:lpstr>
      <vt:lpstr>Introduction</vt:lpstr>
      <vt:lpstr>Objectives</vt:lpstr>
      <vt:lpstr>Techniques to add State</vt:lpstr>
      <vt:lpstr>PowerPoint Presentation</vt:lpstr>
      <vt:lpstr>Cookie Problems</vt:lpstr>
      <vt:lpstr>Sessions</vt:lpstr>
      <vt:lpstr>Setting Session Variables</vt:lpstr>
      <vt:lpstr>session_start()</vt:lpstr>
      <vt:lpstr>Life and Death of a Session</vt:lpstr>
      <vt:lpstr>Sessions and Cookies</vt:lpstr>
      <vt:lpstr>PowerPoint Presentation</vt:lpstr>
      <vt:lpstr>Simple Session Example.pdf</vt:lpstr>
      <vt:lpstr>Test Sessions</vt:lpstr>
      <vt:lpstr>PowerPoint Presentation</vt:lpstr>
      <vt:lpstr>sesson01.php</vt:lpstr>
      <vt:lpstr>sesson02.php</vt:lpstr>
      <vt:lpstr>sesson03.php</vt:lpstr>
      <vt:lpstr>Why the warning?</vt:lpstr>
      <vt:lpstr>headers already sent… error message</vt:lpstr>
      <vt:lpstr>PowerPoint Presentation</vt:lpstr>
      <vt:lpstr>headers already sent… error message</vt:lpstr>
      <vt:lpstr>setcookie() is the problem</vt:lpstr>
      <vt:lpstr>Solutions?</vt:lpstr>
      <vt:lpstr>Output Buffering</vt:lpstr>
      <vt:lpstr>ob_start() and ob_end_flush()</vt:lpstr>
      <vt:lpstr>session03.php</vt:lpstr>
      <vt:lpstr>URL encoding and sessions</vt:lpstr>
      <vt:lpstr>Session Hijacking</vt:lpstr>
      <vt:lpstr>Session Fixation</vt:lpstr>
      <vt:lpstr>Preventing Session Fixation</vt:lpstr>
      <vt:lpstr>session02.php</vt:lpstr>
      <vt:lpstr>Setup the Contacts Authentication</vt:lpstr>
      <vt:lpstr>Update index.html to link to authsessions.php</vt:lpstr>
      <vt:lpstr>Update header.php to link to authsessions.php</vt:lpstr>
      <vt:lpstr> Create new: admin_login.php</vt:lpstr>
      <vt:lpstr>Update authsessions.php to use sessions.</vt:lpstr>
      <vt:lpstr>update showcontacts.php</vt:lpstr>
      <vt:lpstr>update other php files that should restrict access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</dc:title>
  <dc:creator>Glenys Gustin</dc:creator>
  <cp:lastModifiedBy>Glenys Gustin</cp:lastModifiedBy>
  <cp:revision>151</cp:revision>
  <cp:lastPrinted>2011-04-17T21:51:15Z</cp:lastPrinted>
  <dcterms:created xsi:type="dcterms:W3CDTF">2011-04-17T21:46:15Z</dcterms:created>
  <dcterms:modified xsi:type="dcterms:W3CDTF">2017-11-16T02:49:18Z</dcterms:modified>
</cp:coreProperties>
</file>