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3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24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521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19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99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3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4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86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1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8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6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5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5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95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57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2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04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92D94B-F306-49A3-A76A-8FD2BDF3790A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FE15E0-CFA1-423D-A3F4-DEFF5A2624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6FCF-E23C-9E1B-8E0D-C0DE0EE23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DAI PROJECT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C4041-D8E9-0D4B-DC0A-D1013F5DA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Lamport Mutual Exclusion Algorithm</a:t>
            </a:r>
          </a:p>
        </p:txBody>
      </p:sp>
    </p:spTree>
    <p:extLst>
      <p:ext uri="{BB962C8B-B14F-4D97-AF65-F5344CB8AC3E}">
        <p14:creationId xmlns:p14="http://schemas.microsoft.com/office/powerpoint/2010/main" val="31609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8289-E400-E249-E15B-69D4D898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A769-51C6-A13C-30EB-F43C1511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pub-sub </a:t>
            </a:r>
            <a:r>
              <a:rPr lang="en-US" sz="2400" dirty="0" err="1"/>
              <a:t>paradigma</a:t>
            </a:r>
            <a:r>
              <a:rPr lang="en-US" sz="2400" dirty="0"/>
              <a:t> still allow us to make processes communicate directly to each other, by modifying a bit what is the normal usage of the protocol (communicate events).</a:t>
            </a:r>
          </a:p>
          <a:p>
            <a:r>
              <a:rPr lang="en-US" sz="2400" dirty="0"/>
              <a:t>Here for each type of message a topic is created:</a:t>
            </a:r>
          </a:p>
          <a:p>
            <a:pPr lvl="1"/>
            <a:r>
              <a:rPr lang="en-US" sz="2000" i="1" dirty="0"/>
              <a:t>Requests </a:t>
            </a:r>
            <a:r>
              <a:rPr lang="en-US" sz="2000" dirty="0"/>
              <a:t>topic is used for publishing requests for resources</a:t>
            </a:r>
          </a:p>
          <a:p>
            <a:pPr lvl="1"/>
            <a:r>
              <a:rPr lang="en-US" sz="2000" i="1" dirty="0"/>
              <a:t>Releases </a:t>
            </a:r>
            <a:r>
              <a:rPr lang="en-US" sz="2000" dirty="0"/>
              <a:t>topic is used to communicate that a process releases the resource</a:t>
            </a:r>
          </a:p>
          <a:p>
            <a:pPr lvl="1"/>
            <a:r>
              <a:rPr lang="en-US" sz="2000" i="1" dirty="0"/>
              <a:t>Acks </a:t>
            </a:r>
            <a:r>
              <a:rPr lang="en-US" sz="2000" b="1" dirty="0"/>
              <a:t>topics</a:t>
            </a:r>
            <a:r>
              <a:rPr lang="en-US" sz="2000" dirty="0"/>
              <a:t> are used to send acks to the process that requested the resource</a:t>
            </a:r>
          </a:p>
          <a:p>
            <a:r>
              <a:rPr lang="en-US" sz="2400" dirty="0"/>
              <a:t>Every process is subscribed to the </a:t>
            </a:r>
            <a:r>
              <a:rPr lang="en-US" sz="2400" i="1" dirty="0"/>
              <a:t>requests </a:t>
            </a:r>
            <a:r>
              <a:rPr lang="en-US" sz="2400" dirty="0"/>
              <a:t>topic, the </a:t>
            </a:r>
            <a:r>
              <a:rPr lang="en-US" sz="2400" i="1" dirty="0"/>
              <a:t>releases </a:t>
            </a:r>
            <a:r>
              <a:rPr lang="en-US" sz="2400" dirty="0"/>
              <a:t>topic and only to its acks topic, which is “</a:t>
            </a:r>
            <a:r>
              <a:rPr lang="en-US" sz="2400" i="1" dirty="0"/>
              <a:t>acks/&lt;</a:t>
            </a:r>
            <a:r>
              <a:rPr lang="en-US" sz="2400" i="1" dirty="0" err="1"/>
              <a:t>process_id</a:t>
            </a:r>
            <a:r>
              <a:rPr lang="en-US" sz="2400" i="1" dirty="0"/>
              <a:t>&gt;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58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1B3E3-455C-E980-FB7B-ECD14448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6" b="1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91ACD-6B23-CC56-41A4-60CAF48F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/>
              <a:t>Event-based communication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E430-0DA8-F250-365B-01751669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 fontScale="92500" lnSpcReduction="10000"/>
          </a:bodyPr>
          <a:lstStyle/>
          <a:p>
            <a:r>
              <a:rPr lang="en-US" sz="1400" dirty="0"/>
              <a:t>For every message received from the broker, each process determines the originating topic and updates its variables according to the rules of Lamport's algorithm:</a:t>
            </a:r>
          </a:p>
          <a:p>
            <a:pPr lvl="1"/>
            <a:r>
              <a:rPr lang="en-US" sz="1400" dirty="0"/>
              <a:t>For each request message received the process will publish on the ack topic of the requester an {“ack_from”:</a:t>
            </a:r>
            <a:r>
              <a:rPr lang="en-US" sz="1400" dirty="0" err="1"/>
              <a:t>process_id</a:t>
            </a:r>
            <a:r>
              <a:rPr lang="en-US" sz="1400" dirty="0"/>
              <a:t>}</a:t>
            </a:r>
          </a:p>
          <a:p>
            <a:pPr lvl="1"/>
            <a:r>
              <a:rPr lang="en-US" sz="1400" dirty="0"/>
              <a:t>For each release message every process updates its queue according to Lamport.</a:t>
            </a:r>
          </a:p>
          <a:p>
            <a:pPr lvl="1"/>
            <a:r>
              <a:rPr lang="en-US" sz="1400" dirty="0"/>
              <a:t>For each ack received it updates </a:t>
            </a:r>
            <a:r>
              <a:rPr lang="en-US" sz="1400" dirty="0" err="1"/>
              <a:t>oa</a:t>
            </a:r>
            <a:r>
              <a:rPr lang="en-US" sz="1400" dirty="0"/>
              <a:t> list keeping track of all acks received</a:t>
            </a:r>
          </a:p>
        </p:txBody>
      </p:sp>
    </p:spTree>
    <p:extLst>
      <p:ext uri="{BB962C8B-B14F-4D97-AF65-F5344CB8AC3E}">
        <p14:creationId xmlns:p14="http://schemas.microsoft.com/office/powerpoint/2010/main" val="114068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E936F8-9C97-0E98-922C-3710BE45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87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0C5FD-BBC9-8AA1-533D-A75379BE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Same application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233AE-6418-7D1A-F3EB-7460967E519B}"/>
              </a:ext>
            </a:extLst>
          </p:cNvPr>
          <p:cNvSpPr txBox="1"/>
          <p:nvPr/>
        </p:nvSpPr>
        <p:spPr>
          <a:xfrm>
            <a:off x="7605055" y="329184"/>
            <a:ext cx="4346153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Waiting for acks and being </a:t>
            </a:r>
            <a:r>
              <a:rPr lang="en-US" b="1" dirty="0">
                <a:solidFill>
                  <a:schemeClr val="bg1"/>
                </a:solidFill>
              </a:rPr>
              <a:t>first in 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752D5-BC84-39D0-CB5F-A0E7063D8B34}"/>
              </a:ext>
            </a:extLst>
          </p:cNvPr>
          <p:cNvSpPr/>
          <p:nvPr/>
        </p:nvSpPr>
        <p:spPr>
          <a:xfrm>
            <a:off x="356616" y="1600196"/>
            <a:ext cx="10735056" cy="256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738A24-4BFE-F6BD-48EA-A1F62E0A1670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5724144" y="698516"/>
            <a:ext cx="4053988" cy="901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252-F1F0-273B-2455-A58064C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1"/>
            <a:ext cx="10018713" cy="1752599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74EBB-4FE5-6D28-34BF-26F5ED211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41046"/>
              </p:ext>
            </p:extLst>
          </p:nvPr>
        </p:nvGraphicFramePr>
        <p:xfrm>
          <a:off x="2032000" y="4185698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75052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69064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9121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MQTT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2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Moderate(due to broker)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36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Low(direct interactions)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(broker-based)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31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Low(manual error handling)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(with </a:t>
                      </a:r>
                      <a:r>
                        <a:rPr lang="en-US" dirty="0" err="1"/>
                        <a:t>Qos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6334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547FDB-4124-56F0-520A-AFEA73CC050B}"/>
              </a:ext>
            </a:extLst>
          </p:cNvPr>
          <p:cNvSpPr txBox="1"/>
          <p:nvPr/>
        </p:nvSpPr>
        <p:spPr>
          <a:xfrm>
            <a:off x="1844039" y="2031262"/>
            <a:ext cx="85039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0ACEC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As shown in the previous slide the algorithm logic can perfectly remain the same while we can modify the underlying technologies used for sending messages.</a:t>
            </a:r>
          </a:p>
          <a:p>
            <a:pPr marL="800100" lvl="1" indent="-342900">
              <a:buClr>
                <a:srgbClr val="30ACE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Both protocol show success in keeping the communication possible</a:t>
            </a:r>
          </a:p>
          <a:p>
            <a:pPr marL="800100" lvl="1" indent="-342900">
              <a:buClr>
                <a:srgbClr val="30ACEC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Clr>
                <a:srgbClr val="30ACEC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main differences are reported in the following table: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4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9DC7-36DD-A92C-6C92-20A614A2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329B-DDAA-3744-C32E-66778A7B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implementation using socket is much </a:t>
            </a:r>
            <a:r>
              <a:rPr lang="en-US" b="1" dirty="0"/>
              <a:t>lighter</a:t>
            </a:r>
            <a:r>
              <a:rPr lang="en-US" dirty="0"/>
              <a:t>, only uses level 4 network protocol. There are no dependency on external brokers or middleware.</a:t>
            </a:r>
          </a:p>
          <a:p>
            <a:r>
              <a:rPr lang="en-US" dirty="0"/>
              <a:t>It gives us complete </a:t>
            </a:r>
            <a:r>
              <a:rPr lang="en-US" u="sng" dirty="0"/>
              <a:t>flexibility over communication </a:t>
            </a:r>
            <a:r>
              <a:rPr lang="en-US" dirty="0"/>
              <a:t>logic and data handling.</a:t>
            </a:r>
          </a:p>
          <a:p>
            <a:endParaRPr lang="en-US" dirty="0"/>
          </a:p>
          <a:p>
            <a:r>
              <a:rPr lang="en-US" dirty="0"/>
              <a:t>There’s no need of a centralized role, like the broker in MQTT, to manage the communication, so </a:t>
            </a:r>
            <a:r>
              <a:rPr lang="en-US" i="1" dirty="0"/>
              <a:t>no single point of failure </a:t>
            </a:r>
            <a:r>
              <a:rPr lang="en-US" dirty="0"/>
              <a:t>or </a:t>
            </a:r>
            <a:r>
              <a:rPr lang="en-US" i="1" dirty="0"/>
              <a:t>bottleneck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16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D5CB-2126-F300-AE85-F5E5B932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3C70-CE2E-81DD-F3EF-2ADE7ED9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MQTT introduces some overhead in exchange for greater scalability and reliability.</a:t>
            </a:r>
          </a:p>
          <a:p>
            <a:r>
              <a:rPr lang="en-US" sz="2400" dirty="0"/>
              <a:t>What stands out the most is its ability to </a:t>
            </a:r>
            <a:r>
              <a:rPr lang="en-US" sz="2400" b="1" dirty="0"/>
              <a:t>decouple</a:t>
            </a:r>
            <a:r>
              <a:rPr lang="en-US" sz="2400" dirty="0"/>
              <a:t> processes from the underlying technological implementation.</a:t>
            </a:r>
          </a:p>
          <a:p>
            <a:r>
              <a:rPr lang="en-US" sz="2400" dirty="0"/>
              <a:t>Processes don’t need to know low-level details of other processes, such as their IP address or port. Communication is handled using only the process ID of each process.</a:t>
            </a:r>
          </a:p>
          <a:p>
            <a:endParaRPr lang="en-US" sz="2400" dirty="0"/>
          </a:p>
          <a:p>
            <a:r>
              <a:rPr lang="en-US" sz="2400" dirty="0"/>
              <a:t>Indeed the only initial part they have to do is subscribing to the topics.</a:t>
            </a:r>
          </a:p>
        </p:txBody>
      </p:sp>
    </p:spTree>
    <p:extLst>
      <p:ext uri="{BB962C8B-B14F-4D97-AF65-F5344CB8AC3E}">
        <p14:creationId xmlns:p14="http://schemas.microsoft.com/office/powerpoint/2010/main" val="296502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C3C3-EDA5-BBE2-5C01-52B3112C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0BE3-7CF3-B756-9421-6BEF011F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Choosing the right messaging method depends on the system's needs: simplicity, scalability, or performance.</a:t>
            </a:r>
          </a:p>
          <a:p>
            <a:r>
              <a:rPr lang="en-US" sz="2400" dirty="0"/>
              <a:t>Sockets provide speed and control, making them ideal for small, tightly coupled systems.</a:t>
            </a:r>
          </a:p>
          <a:p>
            <a:r>
              <a:rPr lang="en-US" sz="2400" dirty="0"/>
              <a:t>MQTT offers reliability and flexibility, excelling in scalable and loosely coupled architectures.</a:t>
            </a:r>
          </a:p>
          <a:p>
            <a:r>
              <a:rPr lang="en-US" sz="2400" dirty="0"/>
              <a:t>Both approaches taught valuable lessons on the trade-offs in distributed system design.</a:t>
            </a:r>
          </a:p>
          <a:p>
            <a:r>
              <a:rPr lang="en-US" sz="2400" dirty="0"/>
              <a:t>The project highlights that the best solution balances technical requirements with practical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4155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8B2B-A241-1D09-2872-FCB8B5FB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94944"/>
            <a:ext cx="10018713" cy="1752599"/>
          </a:xfrm>
        </p:spPr>
        <p:txBody>
          <a:bodyPr/>
          <a:lstStyle/>
          <a:p>
            <a:r>
              <a:rPr lang="en-US" noProof="0" dirty="0"/>
              <a:t>Middle-ware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2AE7-9582-C13B-5E9D-9BB49FAB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In this project I wanted to investigate the differences that arise when implementing the Lamport Mutex Algorithm using different middleware technologies</a:t>
            </a:r>
          </a:p>
          <a:p>
            <a:endParaRPr lang="en-US" sz="2400" noProof="0" dirty="0"/>
          </a:p>
          <a:p>
            <a:r>
              <a:rPr lang="en-US" sz="2400" noProof="0" dirty="0"/>
              <a:t>I implemented the Lamport Algorithm in 2 ways:</a:t>
            </a:r>
          </a:p>
          <a:p>
            <a:pPr lvl="1"/>
            <a:r>
              <a:rPr lang="en-US" sz="2000" noProof="0" dirty="0"/>
              <a:t>Via TCP socket (</a:t>
            </a:r>
            <a:r>
              <a:rPr lang="en-US" sz="2000" b="1" noProof="0" dirty="0"/>
              <a:t>peer-to-peer</a:t>
            </a:r>
            <a:r>
              <a:rPr lang="en-US" sz="2000" noProof="0" dirty="0"/>
              <a:t>)</a:t>
            </a:r>
          </a:p>
          <a:p>
            <a:pPr lvl="1"/>
            <a:r>
              <a:rPr lang="en-US" sz="2000" noProof="0" dirty="0"/>
              <a:t>And using the MQTT protocol (</a:t>
            </a:r>
            <a:r>
              <a:rPr lang="en-US" sz="2000" b="1" noProof="0" dirty="0"/>
              <a:t>pub-sub</a:t>
            </a:r>
            <a:r>
              <a:rPr lang="en-US" sz="2000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89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42E1-8749-E5E8-028E-7DD354F7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"/>
            <a:ext cx="10018713" cy="1752599"/>
          </a:xfrm>
        </p:spPr>
        <p:txBody>
          <a:bodyPr/>
          <a:lstStyle/>
          <a:p>
            <a:r>
              <a:rPr lang="en-US" noProof="0" dirty="0"/>
              <a:t>Lamport’s Mutual Exclusion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FF07-58C9-236A-384A-A7275F1E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noProof="0" dirty="0"/>
              <a:t>Goal: Ensure </a:t>
            </a:r>
            <a:r>
              <a:rPr lang="en-US" sz="2400" b="1" noProof="0" dirty="0"/>
              <a:t>exclusive access to a shared resource</a:t>
            </a:r>
            <a:r>
              <a:rPr lang="en-US" sz="2400" noProof="0" dirty="0"/>
              <a:t> in a distributed system.</a:t>
            </a:r>
          </a:p>
          <a:p>
            <a:r>
              <a:rPr lang="en-US" sz="2400" noProof="0" dirty="0"/>
              <a:t>Every process must have a </a:t>
            </a:r>
            <a:r>
              <a:rPr lang="en-US" sz="2400" b="1" noProof="0" dirty="0"/>
              <a:t>local clock</a:t>
            </a:r>
            <a:r>
              <a:rPr lang="en-US" sz="2400" noProof="0" dirty="0"/>
              <a:t>, implemented with Lamport’s timestamps.</a:t>
            </a:r>
          </a:p>
          <a:p>
            <a:r>
              <a:rPr lang="en-US" sz="2400" dirty="0"/>
              <a:t>Every process must keep an updated </a:t>
            </a:r>
            <a:r>
              <a:rPr lang="en-US" sz="2400" b="1" dirty="0"/>
              <a:t>requests queue</a:t>
            </a:r>
            <a:r>
              <a:rPr lang="en-US" sz="2400" dirty="0"/>
              <a:t>.</a:t>
            </a:r>
          </a:p>
          <a:p>
            <a:endParaRPr lang="en-US" sz="2400" noProof="0" dirty="0"/>
          </a:p>
          <a:p>
            <a:r>
              <a:rPr lang="en-US" sz="2400" noProof="0" dirty="0"/>
              <a:t>The algorithm also assumes there exists a communication channel between process that guarantees the send of messages.</a:t>
            </a:r>
          </a:p>
          <a:p>
            <a:pPr lvl="1"/>
            <a:r>
              <a:rPr lang="en-US" sz="2000" dirty="0"/>
              <a:t>Here’s what I wanted to put to the test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227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EB6D-5829-FE28-439F-8649BA1F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04088"/>
            <a:ext cx="10018713" cy="1752599"/>
          </a:xfrm>
        </p:spPr>
        <p:txBody>
          <a:bodyPr/>
          <a:lstStyle/>
          <a:p>
            <a:r>
              <a:rPr lang="en-US" dirty="0"/>
              <a:t>Lamport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C4AF-5093-B960-5D23-62D53ABB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many distributed systems it’s not possible to have a shared global clock, so each process has a local clock to keep a timestamp of when events happened.</a:t>
            </a:r>
          </a:p>
          <a:p>
            <a:r>
              <a:rPr lang="en-US" dirty="0"/>
              <a:t>The Lamport clock wants to maintain the </a:t>
            </a:r>
            <a:r>
              <a:rPr lang="en-US" b="1" dirty="0"/>
              <a:t>causal relationship </a:t>
            </a:r>
            <a:r>
              <a:rPr lang="en-US" dirty="0"/>
              <a:t>between request and response events.</a:t>
            </a:r>
          </a:p>
          <a:p>
            <a:r>
              <a:rPr lang="en-US" dirty="0"/>
              <a:t>The Lamport clock is increased by one for every internal event that happens in the process and when a message is received it is updated with the maximum between the local clock and the message clock +1:</a:t>
            </a:r>
          </a:p>
          <a:p>
            <a:pPr lvl="1"/>
            <a:r>
              <a:rPr lang="en-US" b="1" dirty="0"/>
              <a:t>LC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_local</a:t>
            </a:r>
            <a:r>
              <a:rPr lang="en-US" b="1" dirty="0"/>
              <a:t> = max(</a:t>
            </a:r>
            <a:r>
              <a:rPr lang="en-US" b="1" dirty="0" err="1"/>
              <a:t>LC</a:t>
            </a:r>
            <a:r>
              <a:rPr lang="en-US" sz="1200" b="1" dirty="0" err="1"/>
              <a:t>_local</a:t>
            </a:r>
            <a:r>
              <a:rPr lang="en-US" b="1" dirty="0"/>
              <a:t>, </a:t>
            </a:r>
            <a:r>
              <a:rPr lang="en-US" b="1" dirty="0" err="1"/>
              <a:t>LC</a:t>
            </a:r>
            <a:r>
              <a:rPr lang="en-US" sz="1400" b="1" dirty="0" err="1"/>
              <a:t>_msg</a:t>
            </a:r>
            <a:r>
              <a:rPr lang="en-US" b="1" dirty="0"/>
              <a:t>) + 1</a:t>
            </a:r>
          </a:p>
        </p:txBody>
      </p:sp>
    </p:spTree>
    <p:extLst>
      <p:ext uri="{BB962C8B-B14F-4D97-AF65-F5344CB8AC3E}">
        <p14:creationId xmlns:p14="http://schemas.microsoft.com/office/powerpoint/2010/main" val="4537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28CB-D707-D473-B00E-3FDF17AC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49272"/>
            <a:ext cx="10018713" cy="1752599"/>
          </a:xfrm>
        </p:spPr>
        <p:txBody>
          <a:bodyPr/>
          <a:lstStyle/>
          <a:p>
            <a:r>
              <a:rPr lang="en-US" noProof="0" dirty="0"/>
              <a:t>Lamport’s Mutual Exclusion Algorithm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3BC0D1-869E-CEAA-7658-041FBD9BB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8075" y="1876745"/>
            <a:ext cx="915585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process sends a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message with its timestamp to all other processes.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request is added to the local queue.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process sends a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message once it has received and acknowledged the request.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Critical Section Entry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process enters the critical section when: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Its request is at the top of its queue.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has received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messages from all other processes.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Upon exiting the critical section, the process sends a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message to all processes.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request is removed from all queues.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ACEC"/>
              </a:buClr>
              <a:buSzPct val="95000"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701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1A2E-41E4-6EE2-1C73-660CBD6F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13232"/>
            <a:ext cx="10018713" cy="1752599"/>
          </a:xfrm>
        </p:spPr>
        <p:txBody>
          <a:bodyPr/>
          <a:lstStyle/>
          <a:p>
            <a:r>
              <a:rPr lang="en-US" dirty="0"/>
              <a:t>Lamport’s Mutual Exclusion </a:t>
            </a:r>
            <a:r>
              <a:rPr lang="en-US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823F-602A-9084-561F-BB1F8C98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The access to the shared resource is guaranteed to happen only one process at a time because each process access the resource only if they are the </a:t>
            </a:r>
            <a:r>
              <a:rPr lang="en-US" sz="2400" u="sng" dirty="0"/>
              <a:t>first in their queue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The queue is kept updated via the message passings.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order</a:t>
            </a:r>
            <a:r>
              <a:rPr lang="en-US" sz="2400" dirty="0"/>
              <a:t> of the request is kept </a:t>
            </a:r>
            <a:r>
              <a:rPr lang="en-US" sz="2400" b="1" dirty="0"/>
              <a:t>consistent </a:t>
            </a:r>
            <a:r>
              <a:rPr lang="en-US" sz="2400" dirty="0"/>
              <a:t>thanks to the Lamport clocks.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complexity</a:t>
            </a:r>
            <a:r>
              <a:rPr lang="en-US" sz="2400" dirty="0"/>
              <a:t> of the algorithm is </a:t>
            </a:r>
            <a:r>
              <a:rPr lang="en-US" sz="2400" b="1" dirty="0"/>
              <a:t>3*(N-1) </a:t>
            </a:r>
            <a:r>
              <a:rPr lang="en-US" sz="2400" dirty="0"/>
              <a:t>since for </a:t>
            </a:r>
            <a:r>
              <a:rPr lang="en-US" sz="2400" dirty="0" err="1"/>
              <a:t>eache</a:t>
            </a:r>
            <a:r>
              <a:rPr lang="en-US" sz="2400" dirty="0"/>
              <a:t> access to the resource the process must send to every other process a request, which is replied with an ack from every process; then finally the process send a release message to all processes.</a:t>
            </a:r>
          </a:p>
          <a:p>
            <a:pPr lvl="1"/>
            <a:r>
              <a:rPr lang="en-US" sz="2000" u="sng" dirty="0"/>
              <a:t>High message load </a:t>
            </a:r>
            <a:r>
              <a:rPr lang="en-US" sz="2000" dirty="0"/>
              <a:t>for each resource access.</a:t>
            </a:r>
          </a:p>
          <a:p>
            <a:r>
              <a:rPr lang="en-US" sz="2400" dirty="0"/>
              <a:t>Finally the algorithm is susceptible of failures, if a process doesn’t respond, everything breaks.</a:t>
            </a:r>
          </a:p>
        </p:txBody>
      </p:sp>
    </p:spTree>
    <p:extLst>
      <p:ext uri="{BB962C8B-B14F-4D97-AF65-F5344CB8AC3E}">
        <p14:creationId xmlns:p14="http://schemas.microsoft.com/office/powerpoint/2010/main" val="24276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FAC8-1F49-B831-BF79-7671B5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76656"/>
            <a:ext cx="10018713" cy="1752599"/>
          </a:xfrm>
        </p:spPr>
        <p:txBody>
          <a:bodyPr/>
          <a:lstStyle/>
          <a:p>
            <a:r>
              <a:rPr lang="en-US" dirty="0"/>
              <a:t>Middleware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9297-07BD-A9BA-C52B-1DD9EDD3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said before the algorithm requires a stable communication channel between all processes.</a:t>
            </a:r>
          </a:p>
          <a:p>
            <a:endParaRPr lang="en-US" dirty="0"/>
          </a:p>
          <a:p>
            <a:r>
              <a:rPr lang="en-US" dirty="0"/>
              <a:t>The communication can be realized via a direct communication of the processes (</a:t>
            </a:r>
            <a:r>
              <a:rPr lang="en-US" b="1" dirty="0"/>
              <a:t>peer-to-peer</a:t>
            </a:r>
            <a:r>
              <a:rPr lang="en-US" dirty="0"/>
              <a:t>) or at the opposite by sending every message to a single broker that will have the responsibility of dispatching the messages to the correct recipient (</a:t>
            </a:r>
            <a:r>
              <a:rPr lang="en-US" b="1" dirty="0"/>
              <a:t>event-dispatcher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942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C7A-14AF-6170-E025-8377B5AC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13232"/>
            <a:ext cx="10018713" cy="1752599"/>
          </a:xfrm>
        </p:spPr>
        <p:txBody>
          <a:bodyPr/>
          <a:lstStyle/>
          <a:p>
            <a:r>
              <a:rPr lang="en-US" dirty="0"/>
              <a:t>Peer-to-Peer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375C-144E-2C2D-2786-814E02D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Every process establishes a direct TCP socket with every other process of the network for sending messages. Each process acts as both client and server.</a:t>
            </a:r>
          </a:p>
          <a:p>
            <a:endParaRPr lang="en-US" sz="2400" dirty="0"/>
          </a:p>
          <a:p>
            <a:r>
              <a:rPr lang="en-US" sz="2400" dirty="0"/>
              <a:t>Every time process p</a:t>
            </a:r>
            <a:r>
              <a:rPr lang="en-US" sz="1400" dirty="0"/>
              <a:t>i </a:t>
            </a:r>
            <a:r>
              <a:rPr lang="en-US" sz="2400" dirty="0"/>
              <a:t>wants to send a message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j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 will use the connection they have created between each other. Every message will contain a type field, that will clarify what type of message it is containing.</a:t>
            </a:r>
          </a:p>
          <a:p>
            <a:endParaRPr lang="en-US" sz="2400" dirty="0">
              <a:solidFill>
                <a:prstClr val="black"/>
              </a:solidFill>
              <a:latin typeface="Aptos" panose="02110004020202020204"/>
            </a:endParaRPr>
          </a:p>
          <a:p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For every message received the process will update its queue and eventually its Lamport clock.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2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C18-4F14-32A9-B7E7-9CD5BA9E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 fontScale="90000"/>
          </a:bodyPr>
          <a:lstStyle/>
          <a:p>
            <a:r>
              <a:rPr lang="en-US" sz="4800" dirty="0"/>
              <a:t>Peer-to-Peer Communication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8A8A-6D0E-7E42-C7D9-115A9E7A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298" y="4018143"/>
            <a:ext cx="6233117" cy="2522279"/>
          </a:xfrm>
          <a:noFill/>
        </p:spPr>
        <p:txBody>
          <a:bodyPr anchor="t">
            <a:noAutofit/>
          </a:bodyPr>
          <a:lstStyle/>
          <a:p>
            <a:r>
              <a:rPr lang="en-US" sz="1200" dirty="0"/>
              <a:t>Every process is implemented as a running thread. When the process is instantiated it opens a listening socket and start a thread to accept to new connections requests from other processes.</a:t>
            </a:r>
          </a:p>
          <a:p>
            <a:r>
              <a:rPr lang="en-US" sz="1200" dirty="0"/>
              <a:t>Once every process is instantiated, each one can start executing.</a:t>
            </a:r>
          </a:p>
          <a:p>
            <a:r>
              <a:rPr lang="en-US" sz="1200" dirty="0"/>
              <a:t>First thing it does is to establish the connection with every other process. Each process sends a connection request to all processes and stores the connection.</a:t>
            </a:r>
          </a:p>
          <a:p>
            <a:pPr lvl="1"/>
            <a:r>
              <a:rPr lang="en-US" sz="1200" dirty="0"/>
              <a:t>This way each process has 2*n open connections, using them in only one direction to better separate the traffic load</a:t>
            </a:r>
          </a:p>
          <a:p>
            <a:r>
              <a:rPr lang="en-US" sz="1200" dirty="0"/>
              <a:t>When a process receives a new message it first check the type of the message, which must be included and executes accordingly.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4E58B-C3A7-4530-D48D-2E5CE416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14" y="617779"/>
            <a:ext cx="7137155" cy="32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7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440429B965724A9EB1CE765460F7AA" ma:contentTypeVersion="17" ma:contentTypeDescription="Creare un nuovo documento." ma:contentTypeScope="" ma:versionID="2fbd68539ea6cc95a7ea0756ec32f190">
  <xsd:schema xmlns:xsd="http://www.w3.org/2001/XMLSchema" xmlns:xs="http://www.w3.org/2001/XMLSchema" xmlns:p="http://schemas.microsoft.com/office/2006/metadata/properties" xmlns:ns3="3b37457d-1d72-413e-888b-ffe254ec3ec6" xmlns:ns4="aa45d44e-f439-472a-9cf4-5ffa35b6f194" targetNamespace="http://schemas.microsoft.com/office/2006/metadata/properties" ma:root="true" ma:fieldsID="7c8cd1fc3e2b51350d339f5c22bc6ba2" ns3:_="" ns4:_="">
    <xsd:import namespace="3b37457d-1d72-413e-888b-ffe254ec3ec6"/>
    <xsd:import namespace="aa45d44e-f439-472a-9cf4-5ffa35b6f1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7457d-1d72-413e-888b-ffe254ec3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5d44e-f439-472a-9cf4-5ffa35b6f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37457d-1d72-413e-888b-ffe254ec3ec6" xsi:nil="true"/>
  </documentManagement>
</p:properties>
</file>

<file path=customXml/itemProps1.xml><?xml version="1.0" encoding="utf-8"?>
<ds:datastoreItem xmlns:ds="http://schemas.openxmlformats.org/officeDocument/2006/customXml" ds:itemID="{221E9FF2-B755-482D-BFE3-FE79B2511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37457d-1d72-413e-888b-ffe254ec3ec6"/>
    <ds:schemaRef ds:uri="aa45d44e-f439-472a-9cf4-5ffa35b6f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782478-852D-4A6E-B988-A850F4408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9F3669-AB1C-4CA7-90E7-A7B228D0FEF5}">
  <ds:schemaRefs>
    <ds:schemaRef ds:uri="http://purl.org/dc/dcmitype/"/>
    <ds:schemaRef ds:uri="http://www.w3.org/XML/1998/namespace"/>
    <ds:schemaRef ds:uri="http://purl.org/dc/elements/1.1/"/>
    <ds:schemaRef ds:uri="aa45d44e-f439-472a-9cf4-5ffa35b6f194"/>
    <ds:schemaRef ds:uri="http://purl.org/dc/terms/"/>
    <ds:schemaRef ds:uri="3b37457d-1d72-413e-888b-ffe254ec3ec6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1228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Corbel</vt:lpstr>
      <vt:lpstr>Parallax</vt:lpstr>
      <vt:lpstr>DAI PROJECT</vt:lpstr>
      <vt:lpstr>Middle-ware technologies</vt:lpstr>
      <vt:lpstr>Lamport’s Mutual Exclusion Algorithm</vt:lpstr>
      <vt:lpstr>Lamport Clock</vt:lpstr>
      <vt:lpstr>Lamport’s Mutual Exclusion Algorithm</vt:lpstr>
      <vt:lpstr>Lamport’s Mutual Exclusion ALgorithm</vt:lpstr>
      <vt:lpstr>Middleware Implementations</vt:lpstr>
      <vt:lpstr>Peer-to-Peer communication</vt:lpstr>
      <vt:lpstr>Peer-to-Peer Communication Code</vt:lpstr>
      <vt:lpstr>Event-based communication</vt:lpstr>
      <vt:lpstr>Event-based communication Code</vt:lpstr>
      <vt:lpstr>Same application logic</vt:lpstr>
      <vt:lpstr>Comparison</vt:lpstr>
      <vt:lpstr>Socket Advantages</vt:lpstr>
      <vt:lpstr>MQTT Advantages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MORINI</dc:creator>
  <cp:lastModifiedBy>MARCO MORINI</cp:lastModifiedBy>
  <cp:revision>5</cp:revision>
  <dcterms:created xsi:type="dcterms:W3CDTF">2025-01-23T11:21:54Z</dcterms:created>
  <dcterms:modified xsi:type="dcterms:W3CDTF">2025-01-27T14:48:09Z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0x010100BB440429B965724A9EB1CE765460F7AA</vt:lpwstr>
  </property>
</Properties>
</file>