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C_A030430D.xml" ContentType="application/vnd.ms-powerpoint.comments+xml"/>
  <Override PartName="/ppt/comments/modernComment_10D_2009B96D.xml" ContentType="application/vnd.ms-powerpoint.comments+xml"/>
  <Override PartName="/ppt/comments/modernComment_10E_F24A1902.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83" r:id="rId4"/>
    <p:sldId id="258" r:id="rId5"/>
    <p:sldId id="259" r:id="rId6"/>
    <p:sldId id="261" r:id="rId7"/>
    <p:sldId id="271" r:id="rId8"/>
    <p:sldId id="272" r:id="rId9"/>
    <p:sldId id="273" r:id="rId10"/>
    <p:sldId id="274" r:id="rId11"/>
    <p:sldId id="275" r:id="rId12"/>
    <p:sldId id="276" r:id="rId13"/>
    <p:sldId id="284" r:id="rId14"/>
    <p:sldId id="279" r:id="rId15"/>
    <p:sldId id="280" r:id="rId16"/>
    <p:sldId id="281" r:id="rId17"/>
    <p:sldId id="278" r:id="rId18"/>
    <p:sldId id="277" r:id="rId19"/>
    <p:sldId id="285" r:id="rId20"/>
    <p:sldId id="286" r:id="rId21"/>
    <p:sldId id="282" r:id="rId22"/>
    <p:sldId id="268" r:id="rId23"/>
    <p:sldId id="269" r:id="rId24"/>
    <p:sldId id="270" r:id="rId25"/>
    <p:sldId id="287" r:id="rId26"/>
    <p:sldId id="288" r:id="rId27"/>
    <p:sldId id="289" r:id="rId28"/>
    <p:sldId id="290" r:id="rId29"/>
    <p:sldId id="262" r:id="rId30"/>
    <p:sldId id="263" r:id="rId31"/>
    <p:sldId id="264" r:id="rId32"/>
    <p:sldId id="265" r:id="rId33"/>
    <p:sldId id="266"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65DE13F-8203-4595-4DD6-2D8BB5D78374}" name="muhamad.wahdan@gmail.com" initials="" userId="796d202fe5e53a6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5527"/>
    <p:restoredTop sz="95872"/>
  </p:normalViewPr>
  <p:slideViewPr>
    <p:cSldViewPr snapToGrid="0">
      <p:cViewPr>
        <p:scale>
          <a:sx n="82" d="100"/>
          <a:sy n="82" d="100"/>
        </p:scale>
        <p:origin x="144" y="8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8/10/relationships/authors" Target="author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omments/modernComment_10C_A030430D.xml><?xml version="1.0" encoding="utf-8"?>
<p188:cmLst xmlns:a="http://schemas.openxmlformats.org/drawingml/2006/main" xmlns:r="http://schemas.openxmlformats.org/officeDocument/2006/relationships" xmlns:p188="http://schemas.microsoft.com/office/powerpoint/2018/8/main">
  <p188:cm id="{903290CC-4078-7546-AF0E-5D260803AE35}" authorId="{D65DE13F-8203-4595-4DD6-2D8BB5D78374}" created="2023-12-07T22:28:46.436">
    <pc:sldMkLst xmlns:pc="http://schemas.microsoft.com/office/powerpoint/2013/main/command">
      <pc:docMk/>
      <pc:sldMk cId="2687517453" sldId="268"/>
    </pc:sldMkLst>
    <p188:txBody>
      <a:bodyPr/>
      <a:lstStyle/>
      <a:p>
        <a:r>
          <a:rPr lang="de-DE"/>
          <a:t>Deskriptiv:
Bei diesen Domänenmodell steht die Parkanlage selbst im Mittelpunkt. Als Kunde betritt man den Parkplatz über die Schranke und bezahlt das Ticket noch auf dem Parkplatz mithilfe des Ticketautomat. Die Parklückenauswahl ist frei. Der Betreiber pachtet den Platz von der Stadt und ist dann für diesen verantwortlich.
</a:t>
        </a:r>
      </a:p>
    </p188:txBody>
  </p188:cm>
</p188:cmLst>
</file>

<file path=ppt/comments/modernComment_10D_2009B96D.xml><?xml version="1.0" encoding="utf-8"?>
<p188:cmLst xmlns:a="http://schemas.openxmlformats.org/drawingml/2006/main" xmlns:r="http://schemas.openxmlformats.org/officeDocument/2006/relationships" xmlns:p188="http://schemas.microsoft.com/office/powerpoint/2018/8/main">
  <p188:cm id="{FBCA671A-197A-EC4A-966D-470355DF0BDE}" authorId="{D65DE13F-8203-4595-4DD6-2D8BB5D78374}" created="2023-12-07T22:32:41.450">
    <pc:sldMkLst xmlns:pc="http://schemas.microsoft.com/office/powerpoint/2013/main/command">
      <pc:docMk/>
      <pc:sldMk cId="537508205" sldId="269"/>
    </pc:sldMkLst>
    <p188:txBody>
      <a:bodyPr/>
      <a:lstStyle/>
      <a:p>
        <a:r>
          <a:rPr lang="de-DE"/>
          <a:t>Präskriptiv:
Bei diesen Domänenmodell steht das System im Mittelpunkt statt der Parkanlage. Das System wird über ein User Interface repräsentiert. Der User erreicht das System über das User Interface und erhält vorab Informationen  über die Parkanlage. Der Ticketautomat fällt bei diesen Modell weg, da der User hierbei in der Lage ist über das System zu zahlen, die Bezahlung wird von einem externen Bezahlsystem übernommen. Der User hat weiterhin freie Wahl bei den Parklücken, kann sich aber im Vorhinein über verfügbare Plätze informieren, sowie die Ausmaße dieser anzeigen lassen. Falls es zu keine Parklücken mehr frei sind wird der User über das User Interface in Echtzeit informiert und kann dementsprechend darauf reagieren.
</a:t>
        </a:r>
      </a:p>
    </p188:txBody>
  </p188:cm>
</p188:cmLst>
</file>

<file path=ppt/comments/modernComment_10E_F24A1902.xml><?xml version="1.0" encoding="utf-8"?>
<p188:cmLst xmlns:a="http://schemas.openxmlformats.org/drawingml/2006/main" xmlns:r="http://schemas.openxmlformats.org/officeDocument/2006/relationships" xmlns:p188="http://schemas.microsoft.com/office/powerpoint/2018/8/main">
  <p188:cm id="{B0B42CBA-8F01-8E45-B2DF-EF56BA8FB82B}" authorId="{D65DE13F-8203-4595-4DD6-2D8BB5D78374}" created="2023-12-07T22:49:00.411">
    <pc:sldMkLst xmlns:pc="http://schemas.microsoft.com/office/powerpoint/2013/main/command">
      <pc:docMk/>
      <pc:sldMk cId="4064942338" sldId="270"/>
    </pc:sldMkLst>
    <p188:txBody>
      <a:bodyPr/>
      <a:lstStyle/>
      <a:p>
        <a:r>
          <a:rPr lang="de-DE"/>
          <a:t>Darstellung der verwendeten Klassen zum erfassen der Verfügbarkeit.
Im Kern stehen die Parkgarage und die einzelnen Parkplätze. Die Verfügbarkeit wird über Sensoren erfasst wonach dann die Parkgarage dem Autofahrer benachrichtigt</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de-DE"/>
              <a:t>Mastertitelformat bearbeiten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de-DE"/>
              <a:t>Mastertitelformat bearbeiten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7" name="Date Placeholder 6"/>
          <p:cNvSpPr>
            <a:spLocks noGrp="1"/>
          </p:cNvSpPr>
          <p:nvPr>
            <p:ph type="dt" sz="half" idx="10"/>
          </p:nvPr>
        </p:nvSpPr>
        <p:spPr/>
        <p:txBody>
          <a:bodyPr/>
          <a:lstStyle/>
          <a:p>
            <a:fld id="{1160EA64-D806-43AC-9DF2-F8C432F32B4C}" type="datetimeFigureOut">
              <a:rPr lang="en-US" dirty="0"/>
              <a:t>1/19/24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1/19/24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583436" y="3143250"/>
            <a:ext cx="4270248" cy="259677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7" name="Date Placeholder 6"/>
          <p:cNvSpPr>
            <a:spLocks noGrp="1"/>
          </p:cNvSpPr>
          <p:nvPr>
            <p:ph type="dt" sz="half" idx="10"/>
          </p:nvPr>
        </p:nvSpPr>
        <p:spPr/>
        <p:txBody>
          <a:bodyPr/>
          <a:lstStyle/>
          <a:p>
            <a:fld id="{4F7D4976-E339-4826-83B7-FBD03F55ECF8}" type="datetimeFigureOut">
              <a:rPr lang="en-US" dirty="0"/>
              <a:t>1/19/24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‹Nr.›</a:t>
            </a:fld>
            <a:endParaRPr lang="en-US" dirty="0"/>
          </a:p>
        </p:txBody>
      </p:sp>
      <p:sp>
        <p:nvSpPr>
          <p:cNvPr id="10" name="Title 9"/>
          <p:cNvSpPr>
            <a:spLocks noGrp="1"/>
          </p:cNvSpPr>
          <p:nvPr>
            <p:ph type="title"/>
          </p:nvPr>
        </p:nvSpPr>
        <p:spPr/>
        <p:txBody>
          <a:bodyPr/>
          <a:lstStyle/>
          <a:p>
            <a:r>
              <a:rPr lang="de-DE"/>
              <a:t>Mastertitelformat bearbeiten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1/19/24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1/19/24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de-DE"/>
              <a:t>Mastertitelformat bearbeiten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9" name="Date Placeholder 8"/>
          <p:cNvSpPr>
            <a:spLocks noGrp="1"/>
          </p:cNvSpPr>
          <p:nvPr>
            <p:ph type="dt" sz="half" idx="10"/>
          </p:nvPr>
        </p:nvSpPr>
        <p:spPr/>
        <p:txBody>
          <a:bodyPr/>
          <a:lstStyle/>
          <a:p>
            <a:fld id="{D1BE4249-C0D0-4B06-8692-E8BB871AF643}" type="datetimeFigureOut">
              <a:rPr lang="en-US" dirty="0"/>
              <a:t>1/19/24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1/19/24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1/19/24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microsoft.com/office/2018/10/relationships/comments" Target="../comments/modernComment_10C_A030430D.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microsoft.com/office/2018/10/relationships/comments" Target="../comments/modernComment_10D_2009B96D.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E_F24A190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99FA2D-F9F6-D4A0-FD92-E2E594A5EDA3}"/>
              </a:ext>
            </a:extLst>
          </p:cNvPr>
          <p:cNvSpPr>
            <a:spLocks noGrp="1"/>
          </p:cNvSpPr>
          <p:nvPr>
            <p:ph type="ctrTitle"/>
          </p:nvPr>
        </p:nvSpPr>
        <p:spPr/>
        <p:txBody>
          <a:bodyPr/>
          <a:lstStyle/>
          <a:p>
            <a:r>
              <a:rPr lang="de-DE" dirty="0"/>
              <a:t>Smarte </a:t>
            </a:r>
            <a:r>
              <a:rPr lang="de-DE" dirty="0" err="1"/>
              <a:t>parkplatzlösung</a:t>
            </a:r>
            <a:endParaRPr lang="de-DE" dirty="0"/>
          </a:p>
        </p:txBody>
      </p:sp>
      <p:sp>
        <p:nvSpPr>
          <p:cNvPr id="3" name="Untertitel 2">
            <a:extLst>
              <a:ext uri="{FF2B5EF4-FFF2-40B4-BE49-F238E27FC236}">
                <a16:creationId xmlns:a16="http://schemas.microsoft.com/office/drawing/2014/main" id="{3BEBA326-7582-38B1-AD82-9A7FB2507444}"/>
              </a:ext>
            </a:extLst>
          </p:cNvPr>
          <p:cNvSpPr>
            <a:spLocks noGrp="1"/>
          </p:cNvSpPr>
          <p:nvPr>
            <p:ph type="subTitle" idx="1"/>
          </p:nvPr>
        </p:nvSpPr>
        <p:spPr/>
        <p:txBody>
          <a:bodyPr/>
          <a:lstStyle/>
          <a:p>
            <a:r>
              <a:rPr lang="de-DE" dirty="0"/>
              <a:t>Muhamad </a:t>
            </a:r>
            <a:r>
              <a:rPr lang="de-DE" dirty="0" err="1"/>
              <a:t>Wahdan</a:t>
            </a:r>
            <a:r>
              <a:rPr lang="de-DE" dirty="0"/>
              <a:t> , Maximilian </a:t>
            </a:r>
            <a:r>
              <a:rPr lang="de-DE" dirty="0" err="1"/>
              <a:t>Jaik</a:t>
            </a:r>
            <a:r>
              <a:rPr lang="de-DE" dirty="0"/>
              <a:t> , Morris Schacht </a:t>
            </a:r>
          </a:p>
        </p:txBody>
      </p:sp>
    </p:spTree>
    <p:extLst>
      <p:ext uri="{BB962C8B-B14F-4D97-AF65-F5344CB8AC3E}">
        <p14:creationId xmlns:p14="http://schemas.microsoft.com/office/powerpoint/2010/main" val="2194146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DECA85-0C9B-CF16-B7D4-5B2442ABA55A}"/>
              </a:ext>
            </a:extLst>
          </p:cNvPr>
          <p:cNvSpPr>
            <a:spLocks noGrp="1"/>
          </p:cNvSpPr>
          <p:nvPr>
            <p:ph type="title"/>
          </p:nvPr>
        </p:nvSpPr>
        <p:spPr/>
        <p:txBody>
          <a:bodyPr/>
          <a:lstStyle/>
          <a:p>
            <a:r>
              <a:rPr lang="de-DE" dirty="0"/>
              <a:t>Erfordernisse</a:t>
            </a:r>
          </a:p>
        </p:txBody>
      </p:sp>
      <p:sp>
        <p:nvSpPr>
          <p:cNvPr id="3" name="Inhaltsplatzhalter 2">
            <a:extLst>
              <a:ext uri="{FF2B5EF4-FFF2-40B4-BE49-F238E27FC236}">
                <a16:creationId xmlns:a16="http://schemas.microsoft.com/office/drawing/2014/main" id="{E6ABBE54-5999-2C3F-E8AA-719AD64E29DD}"/>
              </a:ext>
            </a:extLst>
          </p:cNvPr>
          <p:cNvSpPr>
            <a:spLocks noGrp="1"/>
          </p:cNvSpPr>
          <p:nvPr>
            <p:ph idx="1"/>
          </p:nvPr>
        </p:nvSpPr>
        <p:spPr/>
        <p:txBody>
          <a:bodyPr>
            <a:normAutofit fontScale="25000" lnSpcReduction="20000"/>
          </a:bodyPr>
          <a:lstStyle/>
          <a:p>
            <a:pPr algn="just"/>
            <a:r>
              <a:rPr lang="de-DE" sz="5600" kern="100" dirty="0">
                <a:latin typeface="Calibri" panose="020F0502020204030204" pitchFamily="34" charset="0"/>
                <a:ea typeface="Calibri" panose="020F0502020204030204" pitchFamily="34" charset="0"/>
                <a:cs typeface="Times New Roman" panose="02020603050405020304" pitchFamily="18" charset="0"/>
              </a:rPr>
              <a:t>1. Als Autofahrer muss man die Verfügbarkeit von Parkplätzen in Echtzeit wissen, um einen geeigneten Parkplatz finden und reservieren zu können.</a:t>
            </a:r>
          </a:p>
          <a:p>
            <a:pPr algn="just"/>
            <a:r>
              <a:rPr lang="de-DE" sz="5600" kern="100" dirty="0">
                <a:latin typeface="Calibri" panose="020F0502020204030204" pitchFamily="34" charset="0"/>
                <a:ea typeface="Calibri" panose="020F0502020204030204" pitchFamily="34" charset="0"/>
                <a:cs typeface="Times New Roman" panose="02020603050405020304" pitchFamily="18" charset="0"/>
              </a:rPr>
              <a:t>2. Als Parkhausbestreiber muss man eine übersichtliche Aufzeichnung über die Belegung aller Parkplätze haben, um ein effizientes Ressourcenmanagement der Parkplatzauslastung durchführen zu können.</a:t>
            </a:r>
          </a:p>
          <a:p>
            <a:pPr algn="just"/>
            <a:r>
              <a:rPr lang="de-DE" sz="5600" kern="100" dirty="0">
                <a:latin typeface="Calibri" panose="020F0502020204030204" pitchFamily="34" charset="0"/>
                <a:ea typeface="Calibri" panose="020F0502020204030204" pitchFamily="34" charset="0"/>
                <a:cs typeface="Times New Roman" panose="02020603050405020304" pitchFamily="18" charset="0"/>
              </a:rPr>
              <a:t>3.Als Parkhausbestreiber muss man eine übersichtliche Aufzeichnung über die Belegung aller Parkplätze haben, um eine Optimierung der Parkplatzauslastung durchführen zu können.</a:t>
            </a:r>
          </a:p>
          <a:p>
            <a:pPr algn="just"/>
            <a:r>
              <a:rPr lang="de-DE" sz="5600" kern="100" dirty="0">
                <a:latin typeface="Calibri" panose="020F0502020204030204" pitchFamily="34" charset="0"/>
                <a:ea typeface="Calibri" panose="020F0502020204030204" pitchFamily="34" charset="0"/>
                <a:cs typeface="Times New Roman" panose="02020603050405020304" pitchFamily="18" charset="0"/>
              </a:rPr>
              <a:t>4.Als Umweltschützer muss man Informationen zur Reduzierung von CO2-Emissionen durch das System wissen, um die Umweltauswirkungen des Systems bewerten zu können.</a:t>
            </a:r>
          </a:p>
          <a:p>
            <a:pPr algn="just"/>
            <a:r>
              <a:rPr lang="de-DE" sz="5600" kern="100" dirty="0">
                <a:latin typeface="Calibri" panose="020F0502020204030204" pitchFamily="34" charset="0"/>
                <a:ea typeface="Calibri" panose="020F0502020204030204" pitchFamily="34" charset="0"/>
                <a:cs typeface="Times New Roman" panose="02020603050405020304" pitchFamily="18" charset="0"/>
              </a:rPr>
              <a:t>5. Als Umweltschützer muss man Informationen zur Reduzierung von Verkehrsaufkommen durch das System wissen, um die Umweltauswirkungen des Systems bewerten zu können.</a:t>
            </a:r>
          </a:p>
          <a:p>
            <a:pPr algn="just"/>
            <a:r>
              <a:rPr lang="de-DE" sz="5600" kern="100" dirty="0">
                <a:latin typeface="Calibri" panose="020F0502020204030204" pitchFamily="34" charset="0"/>
                <a:ea typeface="Calibri" panose="020F0502020204030204" pitchFamily="34" charset="0"/>
                <a:cs typeface="Times New Roman" panose="02020603050405020304" pitchFamily="18" charset="0"/>
              </a:rPr>
              <a:t>6</a:t>
            </a:r>
            <a:r>
              <a:rPr lang="de-DE" sz="5600" kern="100" dirty="0">
                <a:effectLst/>
                <a:latin typeface="Calibri" panose="020F0502020204030204" pitchFamily="34" charset="0"/>
                <a:ea typeface="Calibri" panose="020F0502020204030204" pitchFamily="34" charset="0"/>
                <a:cs typeface="Times New Roman" panose="02020603050405020304" pitchFamily="18" charset="0"/>
              </a:rPr>
              <a:t>. Als Versicherungsunternehmen muss man Zugang zu Daten über Unfall- und Schadensraten im Straßenverkehr haben, um die Auswirkungen des intelligenten Parksystems auf die Verkehrssicherheit beurteilen und prämienmindernde Maßnahmen ergreifen zu können.</a:t>
            </a:r>
          </a:p>
          <a:p>
            <a:pPr algn="just"/>
            <a:endParaRPr lang="de-DE" sz="43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sz="1400" dirty="0">
              <a:effectLst/>
            </a:endParaRPr>
          </a:p>
        </p:txBody>
      </p:sp>
    </p:spTree>
    <p:extLst>
      <p:ext uri="{BB962C8B-B14F-4D97-AF65-F5344CB8AC3E}">
        <p14:creationId xmlns:p14="http://schemas.microsoft.com/office/powerpoint/2010/main" val="2434578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370303-CFF3-DBDC-9914-596789FC8240}"/>
              </a:ext>
            </a:extLst>
          </p:cNvPr>
          <p:cNvSpPr>
            <a:spLocks noGrp="1"/>
          </p:cNvSpPr>
          <p:nvPr>
            <p:ph type="title"/>
          </p:nvPr>
        </p:nvSpPr>
        <p:spPr/>
        <p:txBody>
          <a:bodyPr/>
          <a:lstStyle/>
          <a:p>
            <a:r>
              <a:rPr lang="de-DE" dirty="0"/>
              <a:t>Erfordernisse</a:t>
            </a:r>
          </a:p>
        </p:txBody>
      </p:sp>
      <p:sp>
        <p:nvSpPr>
          <p:cNvPr id="3" name="Inhaltsplatzhalter 2">
            <a:extLst>
              <a:ext uri="{FF2B5EF4-FFF2-40B4-BE49-F238E27FC236}">
                <a16:creationId xmlns:a16="http://schemas.microsoft.com/office/drawing/2014/main" id="{A269B8CA-3E06-0884-38F4-645AC77F58EF}"/>
              </a:ext>
            </a:extLst>
          </p:cNvPr>
          <p:cNvSpPr>
            <a:spLocks noGrp="1"/>
          </p:cNvSpPr>
          <p:nvPr>
            <p:ph idx="1"/>
          </p:nvPr>
        </p:nvSpPr>
        <p:spPr/>
        <p:txBody>
          <a:bodyPr>
            <a:normAutofit/>
          </a:bodyPr>
          <a:lstStyle/>
          <a:p>
            <a:r>
              <a:rPr lang="de-DE" sz="1400" kern="100" dirty="0">
                <a:latin typeface="Calibri" panose="020F0502020204030204" pitchFamily="34" charset="0"/>
                <a:ea typeface="Calibri" panose="020F0502020204030204" pitchFamily="34" charset="0"/>
                <a:cs typeface="Times New Roman" panose="02020603050405020304" pitchFamily="18" charset="0"/>
              </a:rPr>
              <a:t>7</a:t>
            </a:r>
            <a:r>
              <a:rPr lang="de-DE" sz="1400" kern="100" dirty="0">
                <a:effectLst/>
                <a:latin typeface="Calibri" panose="020F0502020204030204" pitchFamily="34" charset="0"/>
                <a:ea typeface="Calibri" panose="020F0502020204030204" pitchFamily="34" charset="0"/>
                <a:cs typeface="Times New Roman" panose="02020603050405020304" pitchFamily="18" charset="0"/>
              </a:rPr>
              <a:t>. Als App-Nutzer muss man eine benutzerfreundliche mobile Anwendung haben, um einfach Parkplatzreservierungen vornehmen zu können.</a:t>
            </a:r>
          </a:p>
          <a:p>
            <a:r>
              <a:rPr lang="de-DE" sz="1400" kern="100" dirty="0">
                <a:latin typeface="Calibri" panose="020F0502020204030204" pitchFamily="34" charset="0"/>
                <a:ea typeface="Calibri" panose="020F0502020204030204" pitchFamily="34" charset="0"/>
                <a:cs typeface="Times New Roman" panose="02020603050405020304" pitchFamily="18" charset="0"/>
              </a:rPr>
              <a:t>8</a:t>
            </a:r>
            <a:r>
              <a:rPr lang="de-DE" sz="1400" kern="100" dirty="0">
                <a:effectLst/>
                <a:latin typeface="Calibri" panose="020F0502020204030204" pitchFamily="34" charset="0"/>
                <a:ea typeface="Calibri" panose="020F0502020204030204" pitchFamily="34" charset="0"/>
                <a:cs typeface="Times New Roman" panose="02020603050405020304" pitchFamily="18" charset="0"/>
              </a:rPr>
              <a:t>. Als App-Nutzer muss man eine benutzerfreundliche mobile Anwendung haben, um einfach Zahlungen durchführen zu können.</a:t>
            </a:r>
          </a:p>
          <a:p>
            <a:r>
              <a:rPr lang="de-DE" sz="1400" dirty="0"/>
              <a:t>9.</a:t>
            </a:r>
            <a:r>
              <a:rPr lang="de-DE" sz="1400" kern="100" dirty="0">
                <a:effectLst/>
                <a:latin typeface="Calibri" panose="020F0502020204030204" pitchFamily="34" charset="0"/>
                <a:ea typeface="Calibri" panose="020F0502020204030204" pitchFamily="34" charset="0"/>
                <a:cs typeface="Times New Roman" panose="02020603050405020304" pitchFamily="18" charset="0"/>
              </a:rPr>
              <a:t>  Als App-Nutzer muss man eine benutzerfreundliche mobile Anwendung haben, um einfach Benachrichtigungen erhalten zu können.</a:t>
            </a:r>
          </a:p>
          <a:p>
            <a:r>
              <a:rPr lang="de-DE" sz="1400" kern="100" dirty="0">
                <a:latin typeface="Calibri" panose="020F0502020204030204" pitchFamily="34" charset="0"/>
                <a:ea typeface="Calibri" panose="020F0502020204030204" pitchFamily="34" charset="0"/>
                <a:cs typeface="Times New Roman" panose="02020603050405020304" pitchFamily="18" charset="0"/>
              </a:rPr>
              <a:t>10.</a:t>
            </a:r>
            <a:r>
              <a:rPr lang="de-DE" sz="1400" kern="100" dirty="0">
                <a:effectLst/>
                <a:latin typeface="Calibri" panose="020F0502020204030204" pitchFamily="34" charset="0"/>
                <a:ea typeface="Calibri" panose="020F0502020204030204" pitchFamily="34" charset="0"/>
                <a:cs typeface="Times New Roman" panose="02020603050405020304" pitchFamily="18" charset="0"/>
              </a:rPr>
              <a:t> Als Entwickler des intelligenten Parksystems muss man Datenverschlüsselung und Datenschutzmaßnahmen implementieren, um die Sicherheit und Privatsphäre der Benutzerinformationen zu gewährleisten.</a:t>
            </a:r>
          </a:p>
          <a:p>
            <a:r>
              <a:rPr lang="de-DE" sz="1400" kern="100" dirty="0">
                <a:latin typeface="Calibri" panose="020F0502020204030204" pitchFamily="34" charset="0"/>
                <a:ea typeface="Calibri" panose="020F0502020204030204" pitchFamily="34" charset="0"/>
                <a:cs typeface="Times New Roman" panose="02020603050405020304" pitchFamily="18" charset="0"/>
              </a:rPr>
              <a:t>11</a:t>
            </a:r>
            <a:r>
              <a:rPr lang="de-DE" sz="1400" kern="100" dirty="0">
                <a:effectLst/>
                <a:latin typeface="Calibri" panose="020F0502020204030204" pitchFamily="34" charset="0"/>
                <a:ea typeface="Calibri" panose="020F0502020204030204" pitchFamily="34" charset="0"/>
                <a:cs typeface="Times New Roman" panose="02020603050405020304" pitchFamily="18" charset="0"/>
              </a:rPr>
              <a:t>. Als Behörde für Verkehrsplanung muss man Zugang zu Berichten über die Verkehrseffizienz erhalten um Stadtverkehrsstrategien zu optimieren.</a:t>
            </a:r>
          </a:p>
          <a:p>
            <a:endParaRPr lang="de-DE"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Tree>
    <p:extLst>
      <p:ext uri="{BB962C8B-B14F-4D97-AF65-F5344CB8AC3E}">
        <p14:creationId xmlns:p14="http://schemas.microsoft.com/office/powerpoint/2010/main" val="2363672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341E7A-831B-609D-0BAF-8A3830082C01}"/>
              </a:ext>
            </a:extLst>
          </p:cNvPr>
          <p:cNvSpPr>
            <a:spLocks noGrp="1"/>
          </p:cNvSpPr>
          <p:nvPr>
            <p:ph type="title"/>
          </p:nvPr>
        </p:nvSpPr>
        <p:spPr/>
        <p:txBody>
          <a:bodyPr/>
          <a:lstStyle/>
          <a:p>
            <a:r>
              <a:rPr lang="de-DE" dirty="0"/>
              <a:t>Erfordernisse</a:t>
            </a:r>
          </a:p>
        </p:txBody>
      </p:sp>
      <p:sp>
        <p:nvSpPr>
          <p:cNvPr id="3" name="Inhaltsplatzhalter 2">
            <a:extLst>
              <a:ext uri="{FF2B5EF4-FFF2-40B4-BE49-F238E27FC236}">
                <a16:creationId xmlns:a16="http://schemas.microsoft.com/office/drawing/2014/main" id="{7F23290D-7AF2-28E7-62E5-FBC8871671C4}"/>
              </a:ext>
            </a:extLst>
          </p:cNvPr>
          <p:cNvSpPr>
            <a:spLocks noGrp="1"/>
          </p:cNvSpPr>
          <p:nvPr>
            <p:ph idx="1"/>
          </p:nvPr>
        </p:nvSpPr>
        <p:spPr/>
        <p:txBody>
          <a:bodyPr>
            <a:normAutofit/>
          </a:bodyPr>
          <a:lstStyle/>
          <a:p>
            <a:r>
              <a:rPr lang="de-DE" sz="1400" kern="100" dirty="0">
                <a:latin typeface="Calibri" panose="020F0502020204030204" pitchFamily="34" charset="0"/>
                <a:ea typeface="Calibri" panose="020F0502020204030204" pitchFamily="34" charset="0"/>
                <a:cs typeface="Times New Roman" panose="02020603050405020304" pitchFamily="18" charset="0"/>
              </a:rPr>
              <a:t>12</a:t>
            </a:r>
            <a:r>
              <a:rPr lang="de-DE" sz="1400" kern="100" dirty="0">
                <a:effectLst/>
                <a:latin typeface="Calibri" panose="020F0502020204030204" pitchFamily="34" charset="0"/>
                <a:ea typeface="Calibri" panose="020F0502020204030204" pitchFamily="34" charset="0"/>
                <a:cs typeface="Times New Roman" panose="02020603050405020304" pitchFamily="18" charset="0"/>
              </a:rPr>
              <a:t>. Als  Fahrzeughersteller muss man kompatible Schnittstellen für das Parksystem bereitstellen, um eine nahtlose Interaktion zwischen Fahrzeugen und dem intelligenten Parksystem zu ermöglichen.</a:t>
            </a:r>
          </a:p>
          <a:p>
            <a:r>
              <a:rPr lang="de-DE" sz="1400" kern="100" dirty="0">
                <a:latin typeface="Calibri" panose="020F0502020204030204" pitchFamily="34" charset="0"/>
                <a:ea typeface="Calibri" panose="020F0502020204030204" pitchFamily="34" charset="0"/>
                <a:cs typeface="Times New Roman" panose="02020603050405020304" pitchFamily="18" charset="0"/>
              </a:rPr>
              <a:t>13</a:t>
            </a:r>
            <a:r>
              <a:rPr lang="de-DE" sz="1400" kern="100" dirty="0">
                <a:effectLst/>
                <a:latin typeface="Calibri" panose="020F0502020204030204" pitchFamily="34" charset="0"/>
                <a:ea typeface="Calibri" panose="020F0502020204030204" pitchFamily="34" charset="0"/>
                <a:cs typeface="Times New Roman" panose="02020603050405020304" pitchFamily="18" charset="0"/>
              </a:rPr>
              <a:t>.Als Wartungspersonal des Parksystems muss man Fernwartungstools und -protokolle haben, um zeitnahe Wartungsarbeiten und Fehlerbehebungen durchführen zu können.</a:t>
            </a:r>
          </a:p>
          <a:p>
            <a:r>
              <a:rPr lang="de-DE" sz="1400" kern="100" dirty="0">
                <a:effectLst/>
                <a:latin typeface="Calibri" panose="020F0502020204030204" pitchFamily="34" charset="0"/>
                <a:ea typeface="Calibri" panose="020F0502020204030204" pitchFamily="34" charset="0"/>
                <a:cs typeface="Times New Roman" panose="02020603050405020304" pitchFamily="18" charset="0"/>
              </a:rPr>
              <a:t>14. Als Stadtplaner muss man Zugang zu Daten über Parkraumnutzung und Verkehrsfluss haben, um Städtebau und Infrastrukturprojekte besser planen zu können.</a:t>
            </a:r>
          </a:p>
          <a:p>
            <a:r>
              <a:rPr lang="de-DE" sz="1400" kern="100" dirty="0">
                <a:latin typeface="Calibri" panose="020F0502020204030204" pitchFamily="34" charset="0"/>
                <a:ea typeface="Calibri" panose="020F0502020204030204" pitchFamily="34" charset="0"/>
                <a:cs typeface="Times New Roman" panose="02020603050405020304" pitchFamily="18" charset="0"/>
              </a:rPr>
              <a:t>15</a:t>
            </a:r>
            <a:r>
              <a:rPr lang="de-DE" sz="1400" kern="100" dirty="0">
                <a:effectLst/>
                <a:latin typeface="Calibri" panose="020F0502020204030204" pitchFamily="34" charset="0"/>
                <a:ea typeface="Calibri" panose="020F0502020204030204" pitchFamily="34" charset="0"/>
                <a:cs typeface="Times New Roman" panose="02020603050405020304" pitchFamily="18" charset="0"/>
              </a:rPr>
              <a:t>. Als Stadtplaner muss man Zugang zu Daten über den Verkehrsfluss erhalten, um Infrastrukturprojekte besser planen zu können.</a:t>
            </a:r>
          </a:p>
          <a:p>
            <a:r>
              <a:rPr lang="de-DE" sz="1400" kern="100" dirty="0">
                <a:effectLst/>
                <a:latin typeface="Calibri" panose="020F0502020204030204" pitchFamily="34" charset="0"/>
                <a:ea typeface="Calibri" panose="020F0502020204030204" pitchFamily="34" charset="0"/>
                <a:cs typeface="Times New Roman" panose="02020603050405020304" pitchFamily="18" charset="0"/>
              </a:rPr>
              <a:t>16. Als Forschungsinstitut muss man anonymisierte Daten für Forschungszwecke erhalten können, um die Auswirkungen intelligenter Parksysteme auf Umweltauswirkungen zu analysieren.</a:t>
            </a:r>
          </a:p>
          <a:p>
            <a:endParaRPr lang="de-DE" sz="1400" dirty="0"/>
          </a:p>
        </p:txBody>
      </p:sp>
    </p:spTree>
    <p:extLst>
      <p:ext uri="{BB962C8B-B14F-4D97-AF65-F5344CB8AC3E}">
        <p14:creationId xmlns:p14="http://schemas.microsoft.com/office/powerpoint/2010/main" val="1629968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D34831-CD44-E40F-8B9E-71C79F6E2397}"/>
              </a:ext>
            </a:extLst>
          </p:cNvPr>
          <p:cNvSpPr>
            <a:spLocks noGrp="1"/>
          </p:cNvSpPr>
          <p:nvPr>
            <p:ph type="title"/>
          </p:nvPr>
        </p:nvSpPr>
        <p:spPr/>
        <p:txBody>
          <a:bodyPr/>
          <a:lstStyle/>
          <a:p>
            <a:r>
              <a:rPr lang="de-DE" dirty="0"/>
              <a:t>Erfordernisse</a:t>
            </a:r>
          </a:p>
        </p:txBody>
      </p:sp>
      <p:sp>
        <p:nvSpPr>
          <p:cNvPr id="3" name="Inhaltsplatzhalter 2">
            <a:extLst>
              <a:ext uri="{FF2B5EF4-FFF2-40B4-BE49-F238E27FC236}">
                <a16:creationId xmlns:a16="http://schemas.microsoft.com/office/drawing/2014/main" id="{AD290B76-79A7-A76C-EFF3-EFA6C12EEEFA}"/>
              </a:ext>
            </a:extLst>
          </p:cNvPr>
          <p:cNvSpPr>
            <a:spLocks noGrp="1"/>
          </p:cNvSpPr>
          <p:nvPr>
            <p:ph idx="1"/>
          </p:nvPr>
        </p:nvSpPr>
        <p:spPr/>
        <p:txBody>
          <a:bodyPr/>
          <a:lstStyle/>
          <a:p>
            <a:r>
              <a:rPr lang="de-DE" sz="1400" kern="100" dirty="0">
                <a:effectLst/>
                <a:latin typeface="Calibri" panose="020F0502020204030204" pitchFamily="34" charset="0"/>
                <a:ea typeface="Calibri" panose="020F0502020204030204" pitchFamily="34" charset="0"/>
                <a:cs typeface="Times New Roman" panose="02020603050405020304" pitchFamily="18" charset="0"/>
              </a:rPr>
              <a:t>16.Als Forschungsinstitut muss man anonymisierte Daten für Forschungszwecke erhalten können, um die Auswirkungen intelligenter Parksysteme auf städtische Mobilität zu analysieren.</a:t>
            </a:r>
          </a:p>
          <a:p>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400" kern="100" dirty="0">
                <a:latin typeface="Calibri" panose="020F0502020204030204" pitchFamily="34" charset="0"/>
                <a:ea typeface="Calibri" panose="020F0502020204030204" pitchFamily="34" charset="0"/>
                <a:cs typeface="Times New Roman" panose="02020603050405020304" pitchFamily="18" charset="0"/>
              </a:rPr>
              <a:t>17.</a:t>
            </a:r>
            <a:r>
              <a:rPr lang="de-DE" sz="1400" dirty="0">
                <a:effectLst/>
                <a:latin typeface="Calibri" panose="020F0502020204030204" pitchFamily="34" charset="0"/>
                <a:ea typeface="Calibri" panose="020F0502020204030204" pitchFamily="34" charset="0"/>
                <a:cs typeface="Times New Roman" panose="02020603050405020304" pitchFamily="18" charset="0"/>
              </a:rPr>
              <a:t>Als Kundensupportmitarbeiter des Parksystems muss man ein effizientes System für Problemlösungen haben, um einen qualitativ hochwertigen Kundenservice sicherstellen zu können.</a:t>
            </a:r>
            <a:br>
              <a:rPr lang="de-DE" sz="1800" dirty="0">
                <a:effectLst/>
                <a:latin typeface="Calibri" panose="020F0502020204030204" pitchFamily="34" charset="0"/>
                <a:ea typeface="Calibri" panose="020F0502020204030204" pitchFamily="34" charset="0"/>
                <a:cs typeface="Times New Roman" panose="02020603050405020304" pitchFamily="18" charset="0"/>
              </a:rPr>
            </a:br>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Tree>
    <p:extLst>
      <p:ext uri="{BB962C8B-B14F-4D97-AF65-F5344CB8AC3E}">
        <p14:creationId xmlns:p14="http://schemas.microsoft.com/office/powerpoint/2010/main" val="2439875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CA9BD5-23BB-2D35-DEB8-5D44F76D2185}"/>
              </a:ext>
            </a:extLst>
          </p:cNvPr>
          <p:cNvSpPr>
            <a:spLocks noGrp="1"/>
          </p:cNvSpPr>
          <p:nvPr>
            <p:ph type="title"/>
          </p:nvPr>
        </p:nvSpPr>
        <p:spPr/>
        <p:txBody>
          <a:bodyPr>
            <a:normAutofit fontScale="90000"/>
          </a:bodyPr>
          <a:lstStyle/>
          <a:p>
            <a:br>
              <a:rPr lang="de-DE" dirty="0"/>
            </a:br>
            <a:r>
              <a:rPr lang="de-DE" dirty="0"/>
              <a:t>Proof </a:t>
            </a:r>
            <a:r>
              <a:rPr lang="de-DE" dirty="0" err="1"/>
              <a:t>of</a:t>
            </a:r>
            <a:r>
              <a:rPr lang="de-DE" dirty="0"/>
              <a:t> Concept</a:t>
            </a:r>
            <a:br>
              <a:rPr lang="de-DE" dirty="0"/>
            </a:br>
            <a:endParaRPr lang="de-DE" dirty="0"/>
          </a:p>
        </p:txBody>
      </p:sp>
      <p:sp>
        <p:nvSpPr>
          <p:cNvPr id="3" name="Inhaltsplatzhalter 2">
            <a:extLst>
              <a:ext uri="{FF2B5EF4-FFF2-40B4-BE49-F238E27FC236}">
                <a16:creationId xmlns:a16="http://schemas.microsoft.com/office/drawing/2014/main" id="{9C08871C-AD6A-1B9D-2DCB-13B298ED88AA}"/>
              </a:ext>
            </a:extLst>
          </p:cNvPr>
          <p:cNvSpPr>
            <a:spLocks noGrp="1"/>
          </p:cNvSpPr>
          <p:nvPr>
            <p:ph idx="1"/>
          </p:nvPr>
        </p:nvSpPr>
        <p:spPr/>
        <p:txBody>
          <a:bodyPr>
            <a:normAutofit fontScale="92500" lnSpcReduction="10000"/>
          </a:bodyPr>
          <a:lstStyle/>
          <a:p>
            <a:r>
              <a:rPr lang="de-DE" sz="1400" kern="100" dirty="0">
                <a:effectLst/>
                <a:latin typeface="Calibri" panose="020F0502020204030204" pitchFamily="34" charset="0"/>
                <a:ea typeface="Calibri" panose="020F0502020204030204" pitchFamily="34" charset="0"/>
                <a:cs typeface="Times New Roman" panose="02020603050405020304" pitchFamily="18" charset="0"/>
              </a:rPr>
              <a:t>1. Parkplatzbelegungserfassung (3 Tage ) - Implementierung eines Prototyps für die Parkplatzbelegungserfassung unter Verwendung  von Sensoren.</a:t>
            </a:r>
          </a:p>
          <a:p>
            <a:r>
              <a:rPr lang="de-DE" sz="1400" kern="100" dirty="0">
                <a:latin typeface="Calibri" panose="020F0502020204030204" pitchFamily="34" charset="0"/>
                <a:ea typeface="Calibri" panose="020F0502020204030204" pitchFamily="34" charset="0"/>
                <a:cs typeface="Times New Roman" panose="02020603050405020304" pitchFamily="18" charset="0"/>
              </a:rPr>
              <a:t>Simulation</a:t>
            </a:r>
            <a:r>
              <a:rPr lang="de-DE" sz="1400" kern="100" dirty="0">
                <a:effectLst/>
                <a:latin typeface="Calibri" panose="020F0502020204030204" pitchFamily="34" charset="0"/>
                <a:ea typeface="Calibri" panose="020F0502020204030204" pitchFamily="34" charset="0"/>
                <a:cs typeface="Times New Roman" panose="02020603050405020304" pitchFamily="18" charset="0"/>
              </a:rPr>
              <a:t> von Sensordaten, um die Verfügbarkeit von Parkplätzen zu visualisieren.</a:t>
            </a:r>
          </a:p>
          <a:p>
            <a:r>
              <a:rPr lang="de-DE" sz="1400" kern="100" dirty="0">
                <a:effectLst/>
                <a:latin typeface="Calibri" panose="020F0502020204030204" pitchFamily="34" charset="0"/>
                <a:ea typeface="Calibri" panose="020F0502020204030204" pitchFamily="34" charset="0"/>
                <a:cs typeface="Times New Roman" panose="02020603050405020304" pitchFamily="18" charset="0"/>
              </a:rPr>
              <a:t> 2. Benutzeroberfläche für Autofahrer (2 Tage):</a:t>
            </a:r>
          </a:p>
          <a:p>
            <a:r>
              <a:rPr lang="de-DE" sz="1400" kern="100" dirty="0">
                <a:effectLst/>
                <a:latin typeface="Calibri" panose="020F0502020204030204" pitchFamily="34" charset="0"/>
                <a:ea typeface="Calibri" panose="020F0502020204030204" pitchFamily="34" charset="0"/>
                <a:cs typeface="Times New Roman" panose="02020603050405020304" pitchFamily="18" charset="0"/>
              </a:rPr>
              <a:t> Entwurf und Implementierung einer einfachen Benutzeroberfläche für Autofahrer zur Anzeige von Echtzeit-Parkplatzverfügbarkeiten und zur Reservierung von Parkplätzen.</a:t>
            </a:r>
          </a:p>
          <a:p>
            <a:r>
              <a:rPr lang="de-DE" sz="1400" kern="100" dirty="0">
                <a:effectLst/>
                <a:latin typeface="Calibri" panose="020F0502020204030204" pitchFamily="34" charset="0"/>
                <a:ea typeface="Calibri" panose="020F0502020204030204" pitchFamily="34" charset="0"/>
                <a:cs typeface="Times New Roman" panose="02020603050405020304" pitchFamily="18" charset="0"/>
              </a:rPr>
              <a:t> Integration der Benutzeroberfläche mit dem Sensordaten-Prototyp.</a:t>
            </a:r>
          </a:p>
          <a:p>
            <a:r>
              <a:rPr lang="de-DE" sz="1500" kern="100" dirty="0">
                <a:effectLst/>
                <a:latin typeface="Calibri" panose="020F0502020204030204" pitchFamily="34" charset="0"/>
                <a:ea typeface="Calibri" panose="020F0502020204030204" pitchFamily="34" charset="0"/>
                <a:cs typeface="Times New Roman" panose="02020603050405020304" pitchFamily="18" charset="0"/>
              </a:rPr>
              <a:t>3. Automatische Parkplatzzuweisung (2 Tage):</a:t>
            </a:r>
          </a:p>
          <a:p>
            <a:r>
              <a:rPr lang="de-DE" sz="1500" kern="100" dirty="0">
                <a:effectLst/>
                <a:latin typeface="Calibri" panose="020F0502020204030204" pitchFamily="34" charset="0"/>
                <a:ea typeface="Calibri" panose="020F0502020204030204" pitchFamily="34" charset="0"/>
                <a:cs typeface="Times New Roman" panose="02020603050405020304" pitchFamily="18" charset="0"/>
              </a:rPr>
              <a:t>Implementierung von Algorithmen zur automatischen Parkplatzzuweisung basierend auf Verfügbarkeit und Benutzerpräferenzen.</a:t>
            </a:r>
          </a:p>
          <a:p>
            <a:r>
              <a:rPr lang="de-DE" sz="1500" kern="100" dirty="0">
                <a:effectLst/>
                <a:latin typeface="Calibri" panose="020F0502020204030204" pitchFamily="34" charset="0"/>
                <a:ea typeface="Calibri" panose="020F0502020204030204" pitchFamily="34" charset="0"/>
                <a:cs typeface="Times New Roman" panose="02020603050405020304" pitchFamily="18" charset="0"/>
              </a:rPr>
              <a:t>Simulation von Reservierungen und automatischen Zuweisungen.</a:t>
            </a:r>
          </a:p>
          <a:p>
            <a:pPr algn="just"/>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Tree>
    <p:extLst>
      <p:ext uri="{BB962C8B-B14F-4D97-AF65-F5344CB8AC3E}">
        <p14:creationId xmlns:p14="http://schemas.microsoft.com/office/powerpoint/2010/main" val="47541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F91A0F-9127-8034-3D68-59726324985B}"/>
              </a:ext>
            </a:extLst>
          </p:cNvPr>
          <p:cNvSpPr>
            <a:spLocks noGrp="1"/>
          </p:cNvSpPr>
          <p:nvPr>
            <p:ph type="title"/>
          </p:nvPr>
        </p:nvSpPr>
        <p:spPr/>
        <p:txBody>
          <a:bodyPr>
            <a:normAutofit fontScale="90000"/>
          </a:bodyPr>
          <a:lstStyle/>
          <a:p>
            <a:br>
              <a:rPr lang="de-DE" dirty="0"/>
            </a:br>
            <a:r>
              <a:rPr lang="de-DE" dirty="0"/>
              <a:t>Proof </a:t>
            </a:r>
            <a:r>
              <a:rPr lang="de-DE" dirty="0" err="1"/>
              <a:t>of</a:t>
            </a:r>
            <a:r>
              <a:rPr lang="de-DE" dirty="0"/>
              <a:t> Concept</a:t>
            </a:r>
            <a:br>
              <a:rPr lang="de-DE" dirty="0"/>
            </a:br>
            <a:endParaRPr lang="de-DE" dirty="0"/>
          </a:p>
        </p:txBody>
      </p:sp>
      <p:sp>
        <p:nvSpPr>
          <p:cNvPr id="3" name="Inhaltsplatzhalter 2">
            <a:extLst>
              <a:ext uri="{FF2B5EF4-FFF2-40B4-BE49-F238E27FC236}">
                <a16:creationId xmlns:a16="http://schemas.microsoft.com/office/drawing/2014/main" id="{74D2BB35-A08F-B299-ED88-84B8EF650BC0}"/>
              </a:ext>
            </a:extLst>
          </p:cNvPr>
          <p:cNvSpPr>
            <a:spLocks noGrp="1"/>
          </p:cNvSpPr>
          <p:nvPr>
            <p:ph idx="1"/>
          </p:nvPr>
        </p:nvSpPr>
        <p:spPr/>
        <p:txBody>
          <a:bodyPr>
            <a:normAutofit/>
          </a:bodyPr>
          <a:lstStyle/>
          <a:p>
            <a:r>
              <a:rPr lang="de-DE" sz="1400" kern="100" dirty="0">
                <a:effectLst/>
                <a:latin typeface="Calibri" panose="020F0502020204030204" pitchFamily="34" charset="0"/>
                <a:ea typeface="Calibri" panose="020F0502020204030204" pitchFamily="34" charset="0"/>
                <a:cs typeface="Times New Roman" panose="02020603050405020304" pitchFamily="18" charset="0"/>
              </a:rPr>
              <a:t>4. Datenaustauschsimulation (2 Tage):</a:t>
            </a:r>
          </a:p>
          <a:p>
            <a:r>
              <a:rPr lang="de-DE" sz="1400" kern="100" dirty="0">
                <a:effectLst/>
                <a:latin typeface="Calibri" panose="020F0502020204030204" pitchFamily="34" charset="0"/>
                <a:ea typeface="Calibri" panose="020F0502020204030204" pitchFamily="34" charset="0"/>
                <a:cs typeface="Times New Roman" panose="02020603050405020304" pitchFamily="18" charset="0"/>
              </a:rPr>
              <a:t>Simulation des Datenaustauschs zwischen dem Parksystem und mobilen Geräten der Benutzer.</a:t>
            </a:r>
          </a:p>
          <a:p>
            <a:r>
              <a:rPr lang="de-DE" sz="1400" dirty="0">
                <a:effectLst/>
                <a:latin typeface="Calibri" panose="020F0502020204030204" pitchFamily="34" charset="0"/>
                <a:ea typeface="Calibri" panose="020F0502020204030204" pitchFamily="34" charset="0"/>
                <a:cs typeface="Times New Roman" panose="02020603050405020304" pitchFamily="18" charset="0"/>
              </a:rPr>
              <a:t>Überprüfung der Zuverlässigkeit und Geschwindigkeit des Datenaustauschs</a:t>
            </a:r>
            <a:r>
              <a:rPr lang="de-DE" sz="1400" dirty="0">
                <a:effectLst/>
              </a:rPr>
              <a:t> </a:t>
            </a:r>
          </a:p>
          <a:p>
            <a:r>
              <a:rPr lang="de-DE" sz="1400" kern="100" dirty="0">
                <a:effectLst/>
                <a:latin typeface="Calibri" panose="020F0502020204030204" pitchFamily="34" charset="0"/>
                <a:ea typeface="Calibri" panose="020F0502020204030204" pitchFamily="34" charset="0"/>
                <a:cs typeface="Times New Roman" panose="02020603050405020304" pitchFamily="18" charset="0"/>
              </a:rPr>
              <a:t>5. Berichtsmodul für Betreiber (2 Tage):</a:t>
            </a:r>
          </a:p>
          <a:p>
            <a:r>
              <a:rPr lang="de-DE" sz="1400" kern="100" dirty="0">
                <a:effectLst/>
                <a:latin typeface="Calibri" panose="020F0502020204030204" pitchFamily="34" charset="0"/>
                <a:ea typeface="Calibri" panose="020F0502020204030204" pitchFamily="34" charset="0"/>
                <a:cs typeface="Times New Roman" panose="02020603050405020304" pitchFamily="18" charset="0"/>
              </a:rPr>
              <a:t> Entwicklung eines einfachen Berichtsmoduls für Betreiber zur Analyse der Parkplatznutzung und Effizienz des Systems.</a:t>
            </a:r>
          </a:p>
          <a:p>
            <a:r>
              <a:rPr lang="de-DE" sz="1400" kern="100" dirty="0">
                <a:effectLst/>
                <a:latin typeface="Calibri" panose="020F0502020204030204" pitchFamily="34" charset="0"/>
                <a:ea typeface="Calibri" panose="020F0502020204030204" pitchFamily="34" charset="0"/>
                <a:cs typeface="Times New Roman" panose="02020603050405020304" pitchFamily="18" charset="0"/>
              </a:rPr>
              <a:t>Erstellung von Beispielsberichten zur Auswertung.</a:t>
            </a:r>
          </a:p>
          <a:p>
            <a:endParaRPr lang="de-DE" sz="1400" dirty="0"/>
          </a:p>
        </p:txBody>
      </p:sp>
    </p:spTree>
    <p:extLst>
      <p:ext uri="{BB962C8B-B14F-4D97-AF65-F5344CB8AC3E}">
        <p14:creationId xmlns:p14="http://schemas.microsoft.com/office/powerpoint/2010/main" val="3637152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3FF09B-751C-75DB-90B2-4A126B1205D1}"/>
              </a:ext>
            </a:extLst>
          </p:cNvPr>
          <p:cNvSpPr>
            <a:spLocks noGrp="1"/>
          </p:cNvSpPr>
          <p:nvPr>
            <p:ph type="title"/>
          </p:nvPr>
        </p:nvSpPr>
        <p:spPr/>
        <p:txBody>
          <a:bodyPr>
            <a:normAutofit fontScale="90000"/>
          </a:bodyPr>
          <a:lstStyle/>
          <a:p>
            <a:br>
              <a:rPr lang="de-DE" dirty="0"/>
            </a:br>
            <a:r>
              <a:rPr lang="de-DE" dirty="0"/>
              <a:t>Proof </a:t>
            </a:r>
            <a:r>
              <a:rPr lang="de-DE" dirty="0" err="1"/>
              <a:t>of</a:t>
            </a:r>
            <a:r>
              <a:rPr lang="de-DE" dirty="0"/>
              <a:t> Concept</a:t>
            </a:r>
            <a:br>
              <a:rPr lang="de-DE" dirty="0"/>
            </a:br>
            <a:endParaRPr lang="de-DE" dirty="0"/>
          </a:p>
        </p:txBody>
      </p:sp>
      <p:sp>
        <p:nvSpPr>
          <p:cNvPr id="3" name="Inhaltsplatzhalter 2">
            <a:extLst>
              <a:ext uri="{FF2B5EF4-FFF2-40B4-BE49-F238E27FC236}">
                <a16:creationId xmlns:a16="http://schemas.microsoft.com/office/drawing/2014/main" id="{55BEE1D6-3673-349C-E9F1-5E13033D4C98}"/>
              </a:ext>
            </a:extLst>
          </p:cNvPr>
          <p:cNvSpPr>
            <a:spLocks noGrp="1"/>
          </p:cNvSpPr>
          <p:nvPr>
            <p:ph idx="1"/>
          </p:nvPr>
        </p:nvSpPr>
        <p:spPr/>
        <p:txBody>
          <a:bodyPr>
            <a:normAutofit/>
          </a:bodyPr>
          <a:lstStyle/>
          <a:p>
            <a:pPr marL="0" indent="0">
              <a:buNone/>
            </a:pPr>
            <a:r>
              <a:rPr lang="de-DE" sz="1500" kern="100" dirty="0">
                <a:effectLst/>
                <a:latin typeface="Calibri" panose="020F0502020204030204" pitchFamily="34" charset="0"/>
                <a:ea typeface="Calibri" panose="020F0502020204030204" pitchFamily="34" charset="0"/>
                <a:cs typeface="Times New Roman" panose="02020603050405020304" pitchFamily="18" charset="0"/>
              </a:rPr>
              <a:t> </a:t>
            </a:r>
          </a:p>
          <a:p>
            <a:r>
              <a:rPr lang="de-DE" sz="1500" kern="100" dirty="0">
                <a:effectLst/>
                <a:latin typeface="Calibri" panose="020F0502020204030204" pitchFamily="34" charset="0"/>
                <a:ea typeface="Calibri" panose="020F0502020204030204" pitchFamily="34" charset="0"/>
                <a:cs typeface="Times New Roman" panose="02020603050405020304" pitchFamily="18" charset="0"/>
              </a:rPr>
              <a:t>Messbare Erfolgskriterien:</a:t>
            </a:r>
          </a:p>
          <a:p>
            <a:r>
              <a:rPr lang="de-DE" sz="1500" kern="100" dirty="0">
                <a:effectLst/>
                <a:latin typeface="Calibri" panose="020F0502020204030204" pitchFamily="34" charset="0"/>
                <a:ea typeface="Calibri" panose="020F0502020204030204" pitchFamily="34" charset="0"/>
                <a:cs typeface="Times New Roman" panose="02020603050405020304" pitchFamily="18" charset="0"/>
              </a:rPr>
              <a:t>Erfolgreiche Erfassung und Anzeige von Echtzeit-Parkplatzverfügbarkeiten.</a:t>
            </a:r>
          </a:p>
          <a:p>
            <a:r>
              <a:rPr lang="de-DE" sz="1500" kern="100" dirty="0">
                <a:effectLst/>
                <a:latin typeface="Calibri" panose="020F0502020204030204" pitchFamily="34" charset="0"/>
                <a:ea typeface="Calibri" panose="020F0502020204030204" pitchFamily="34" charset="0"/>
                <a:cs typeface="Times New Roman" panose="02020603050405020304" pitchFamily="18" charset="0"/>
              </a:rPr>
              <a:t>Erfolgreiche Reservierung und Zuweisung von Parkplätzen über die Benutzeroberfläche.</a:t>
            </a:r>
          </a:p>
          <a:p>
            <a:r>
              <a:rPr lang="de-DE" sz="1500" kern="100" dirty="0">
                <a:effectLst/>
                <a:latin typeface="Calibri" panose="020F0502020204030204" pitchFamily="34" charset="0"/>
                <a:ea typeface="Calibri" panose="020F0502020204030204" pitchFamily="34" charset="0"/>
                <a:cs typeface="Times New Roman" panose="02020603050405020304" pitchFamily="18" charset="0"/>
              </a:rPr>
              <a:t>Effiziente Simulation des Datenaustauschs zwischen dem System und mobilen Geräten.</a:t>
            </a:r>
          </a:p>
          <a:p>
            <a:r>
              <a:rPr lang="de-DE" sz="1500" kern="100" dirty="0">
                <a:effectLst/>
                <a:latin typeface="Calibri" panose="020F0502020204030204" pitchFamily="34" charset="0"/>
                <a:ea typeface="Calibri" panose="020F0502020204030204" pitchFamily="34" charset="0"/>
                <a:cs typeface="Times New Roman" panose="02020603050405020304" pitchFamily="18" charset="0"/>
              </a:rPr>
              <a:t>Zuverlässige Umsetzung der automatischen Parkplatzzuweisungsalgorithmen.</a:t>
            </a:r>
          </a:p>
          <a:p>
            <a:r>
              <a:rPr lang="de-DE" sz="1500" kern="100" dirty="0">
                <a:effectLst/>
                <a:latin typeface="Calibri" panose="020F0502020204030204" pitchFamily="34" charset="0"/>
                <a:ea typeface="Calibri" panose="020F0502020204030204" pitchFamily="34" charset="0"/>
                <a:cs typeface="Times New Roman" panose="02020603050405020304" pitchFamily="18" charset="0"/>
              </a:rPr>
              <a:t>Erstellung von aussagekräftigen Berichten über die Parkplatznutzung und -effizienz.</a:t>
            </a:r>
          </a:p>
          <a:p>
            <a:endParaRPr lang="de-DE" dirty="0"/>
          </a:p>
        </p:txBody>
      </p:sp>
    </p:spTree>
    <p:extLst>
      <p:ext uri="{BB962C8B-B14F-4D97-AF65-F5344CB8AC3E}">
        <p14:creationId xmlns:p14="http://schemas.microsoft.com/office/powerpoint/2010/main" val="124117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78608E-4BD1-46F5-5F6E-AFCEF2A3AA27}"/>
              </a:ext>
            </a:extLst>
          </p:cNvPr>
          <p:cNvSpPr>
            <a:spLocks noGrp="1"/>
          </p:cNvSpPr>
          <p:nvPr>
            <p:ph type="title"/>
          </p:nvPr>
        </p:nvSpPr>
        <p:spPr/>
        <p:txBody>
          <a:bodyPr/>
          <a:lstStyle/>
          <a:p>
            <a:r>
              <a:rPr lang="de-DE" dirty="0"/>
              <a:t>Risiken</a:t>
            </a:r>
          </a:p>
        </p:txBody>
      </p:sp>
      <p:sp>
        <p:nvSpPr>
          <p:cNvPr id="3" name="Inhaltsplatzhalter 2">
            <a:extLst>
              <a:ext uri="{FF2B5EF4-FFF2-40B4-BE49-F238E27FC236}">
                <a16:creationId xmlns:a16="http://schemas.microsoft.com/office/drawing/2014/main" id="{A7CD0DA0-1272-B59F-9BDA-DF71E7B7514A}"/>
              </a:ext>
            </a:extLst>
          </p:cNvPr>
          <p:cNvSpPr>
            <a:spLocks noGrp="1"/>
          </p:cNvSpPr>
          <p:nvPr>
            <p:ph idx="1"/>
          </p:nvPr>
        </p:nvSpPr>
        <p:spPr/>
        <p:txBody>
          <a:bodyPr/>
          <a:lstStyle/>
          <a:p>
            <a:r>
              <a:rPr lang="de-DE" sz="1400" kern="100" dirty="0">
                <a:effectLst/>
                <a:latin typeface="Calibri" panose="020F0502020204030204" pitchFamily="34" charset="0"/>
                <a:ea typeface="Calibri" panose="020F0502020204030204" pitchFamily="34" charset="0"/>
                <a:cs typeface="Times New Roman" panose="02020603050405020304" pitchFamily="18" charset="0"/>
              </a:rPr>
              <a:t> Sicherheitslücken: Technische Schwächen in der Systemarchitektur könnten zu Datenschutz- und Sicherheitsproblemen führen.</a:t>
            </a:r>
          </a:p>
          <a:p>
            <a:r>
              <a:rPr lang="de-DE" sz="1400" kern="100" dirty="0">
                <a:effectLst/>
                <a:latin typeface="Calibri" panose="020F0502020204030204" pitchFamily="34" charset="0"/>
                <a:ea typeface="Calibri" panose="020F0502020204030204" pitchFamily="34" charset="0"/>
                <a:cs typeface="Times New Roman" panose="02020603050405020304" pitchFamily="18" charset="0"/>
              </a:rPr>
              <a:t> Fehlende Fachkenntnisse: Unzureichende Kompetenzen des Entwicklerteams im Bereich intelligenter Parkplatzlösungen könnten zu Entwicklungsverzögerungen oder Qualitätsproblemen führen.</a:t>
            </a:r>
          </a:p>
          <a:p>
            <a:r>
              <a:rPr lang="de-DE" sz="1400" kern="100" dirty="0">
                <a:effectLst/>
                <a:latin typeface="Calibri" panose="020F0502020204030204" pitchFamily="34" charset="0"/>
                <a:ea typeface="Calibri" panose="020F0502020204030204" pitchFamily="34" charset="0"/>
                <a:cs typeface="Times New Roman" panose="02020603050405020304" pitchFamily="18" charset="0"/>
              </a:rPr>
              <a:t>.Unzureichende Schulung: Mangelnde Schulung der Benutzer und Betreiber könnte zu ineffizienter Nutzung und Betriebsproblemen führen.</a:t>
            </a:r>
          </a:p>
          <a:p>
            <a:endParaRPr lang="de-DE" sz="1400" dirty="0"/>
          </a:p>
        </p:txBody>
      </p:sp>
    </p:spTree>
    <p:extLst>
      <p:ext uri="{BB962C8B-B14F-4D97-AF65-F5344CB8AC3E}">
        <p14:creationId xmlns:p14="http://schemas.microsoft.com/office/powerpoint/2010/main" val="4289193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F3A4A0-4623-F1BC-58DA-994FF8EDA8B5}"/>
              </a:ext>
            </a:extLst>
          </p:cNvPr>
          <p:cNvSpPr>
            <a:spLocks noGrp="1"/>
          </p:cNvSpPr>
          <p:nvPr>
            <p:ph type="title"/>
          </p:nvPr>
        </p:nvSpPr>
        <p:spPr/>
        <p:txBody>
          <a:bodyPr/>
          <a:lstStyle/>
          <a:p>
            <a:r>
              <a:rPr lang="de-DE" dirty="0"/>
              <a:t>Risiken</a:t>
            </a:r>
          </a:p>
        </p:txBody>
      </p:sp>
      <p:sp>
        <p:nvSpPr>
          <p:cNvPr id="3" name="Inhaltsplatzhalter 2">
            <a:extLst>
              <a:ext uri="{FF2B5EF4-FFF2-40B4-BE49-F238E27FC236}">
                <a16:creationId xmlns:a16="http://schemas.microsoft.com/office/drawing/2014/main" id="{4F2582E9-7335-A602-07CA-D9BE928A8083}"/>
              </a:ext>
            </a:extLst>
          </p:cNvPr>
          <p:cNvSpPr>
            <a:spLocks noGrp="1"/>
          </p:cNvSpPr>
          <p:nvPr>
            <p:ph idx="1"/>
          </p:nvPr>
        </p:nvSpPr>
        <p:spPr/>
        <p:txBody>
          <a:bodyPr>
            <a:normAutofit/>
          </a:bodyPr>
          <a:lstStyle/>
          <a:p>
            <a:pPr algn="just"/>
            <a:r>
              <a:rPr lang="de-DE" sz="1400" kern="100" dirty="0">
                <a:effectLst/>
                <a:latin typeface="Calibri" panose="020F0502020204030204" pitchFamily="34" charset="0"/>
                <a:ea typeface="Calibri" panose="020F0502020204030204" pitchFamily="34" charset="0"/>
                <a:cs typeface="Times New Roman" panose="02020603050405020304" pitchFamily="18" charset="0"/>
              </a:rPr>
              <a:t>Technische Herausforderungen:</a:t>
            </a:r>
          </a:p>
          <a:p>
            <a:pPr algn="just"/>
            <a:r>
              <a:rPr lang="de-DE" sz="1400" kern="100" dirty="0">
                <a:effectLst/>
                <a:latin typeface="Calibri" panose="020F0502020204030204" pitchFamily="34" charset="0"/>
                <a:ea typeface="Calibri" panose="020F0502020204030204" pitchFamily="34" charset="0"/>
                <a:cs typeface="Times New Roman" panose="02020603050405020304" pitchFamily="18" charset="0"/>
              </a:rPr>
              <a:t>Komplexität bei der Integration von Sensoren und der Gewinnung genauer Sensordaten könnte zu Verzögerungen führen.</a:t>
            </a:r>
          </a:p>
          <a:p>
            <a:pPr algn="just"/>
            <a:r>
              <a:rPr lang="de-DE" sz="1400" kern="100" dirty="0">
                <a:effectLst/>
                <a:latin typeface="Calibri" panose="020F0502020204030204" pitchFamily="34" charset="0"/>
                <a:ea typeface="Calibri" panose="020F0502020204030204" pitchFamily="34" charset="0"/>
                <a:cs typeface="Times New Roman" panose="02020603050405020304" pitchFamily="18" charset="0"/>
              </a:rPr>
              <a:t>Schwierigkeiten bei der Entwicklung zuverlässiger Algorithmen für die automatische Parkplatzzuweisung könnten die Umsetzung beeinträchtigen.</a:t>
            </a:r>
          </a:p>
          <a:p>
            <a:pPr algn="just"/>
            <a:r>
              <a:rPr lang="de-DE" sz="1400" kern="100" dirty="0">
                <a:effectLst/>
                <a:latin typeface="Calibri" panose="020F0502020204030204" pitchFamily="34" charset="0"/>
                <a:ea typeface="Calibri" panose="020F0502020204030204" pitchFamily="34" charset="0"/>
                <a:cs typeface="Times New Roman" panose="02020603050405020304" pitchFamily="18" charset="0"/>
              </a:rPr>
              <a:t>Benutzeroberfläche und Benutzererfahrung:</a:t>
            </a:r>
          </a:p>
          <a:p>
            <a:pPr algn="just"/>
            <a:r>
              <a:rPr lang="de-DE" sz="1400" kern="100" dirty="0">
                <a:effectLst/>
                <a:latin typeface="Calibri" panose="020F0502020204030204" pitchFamily="34" charset="0"/>
                <a:ea typeface="Calibri" panose="020F0502020204030204" pitchFamily="34" charset="0"/>
                <a:cs typeface="Times New Roman" panose="02020603050405020304" pitchFamily="18" charset="0"/>
              </a:rPr>
              <a:t>Akzeptanzprobleme könnten auftreten, wenn die Benutzeroberfläche nicht benutzerfreundlich ist oder wenn die Echtzeitinformationen nicht korrekt angezeigt werden.</a:t>
            </a:r>
          </a:p>
          <a:p>
            <a:pPr algn="just"/>
            <a:r>
              <a:rPr lang="de-DE" sz="1400" kern="100" dirty="0">
                <a:effectLst/>
                <a:latin typeface="Calibri" panose="020F0502020204030204" pitchFamily="34" charset="0"/>
                <a:ea typeface="Calibri" panose="020F0502020204030204" pitchFamily="34" charset="0"/>
                <a:cs typeface="Times New Roman" panose="02020603050405020304" pitchFamily="18" charset="0"/>
              </a:rPr>
              <a:t>Verzögerungen oder Fehler in der Reservierungsfunktion könnten die Nutzererfahrung negativ beeinflussen.</a:t>
            </a:r>
          </a:p>
          <a:p>
            <a:pPr algn="just"/>
            <a:endParaRPr lang="de-DE"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de-DE"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Tree>
    <p:extLst>
      <p:ext uri="{BB962C8B-B14F-4D97-AF65-F5344CB8AC3E}">
        <p14:creationId xmlns:p14="http://schemas.microsoft.com/office/powerpoint/2010/main" val="967863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C1D25B-1FC9-0299-9635-97FA61C0B1C2}"/>
              </a:ext>
            </a:extLst>
          </p:cNvPr>
          <p:cNvSpPr>
            <a:spLocks noGrp="1"/>
          </p:cNvSpPr>
          <p:nvPr>
            <p:ph type="title"/>
          </p:nvPr>
        </p:nvSpPr>
        <p:spPr/>
        <p:txBody>
          <a:bodyPr/>
          <a:lstStyle/>
          <a:p>
            <a:r>
              <a:rPr lang="de-DE" dirty="0"/>
              <a:t>Risiken</a:t>
            </a:r>
          </a:p>
        </p:txBody>
      </p:sp>
      <p:sp>
        <p:nvSpPr>
          <p:cNvPr id="3" name="Inhaltsplatzhalter 2">
            <a:extLst>
              <a:ext uri="{FF2B5EF4-FFF2-40B4-BE49-F238E27FC236}">
                <a16:creationId xmlns:a16="http://schemas.microsoft.com/office/drawing/2014/main" id="{39510CE7-6AFC-9A15-5AD5-A33105911E59}"/>
              </a:ext>
            </a:extLst>
          </p:cNvPr>
          <p:cNvSpPr>
            <a:spLocks noGrp="1"/>
          </p:cNvSpPr>
          <p:nvPr>
            <p:ph idx="1"/>
          </p:nvPr>
        </p:nvSpPr>
        <p:spPr/>
        <p:txBody>
          <a:bodyPr>
            <a:normAutofit/>
          </a:bodyPr>
          <a:lstStyle/>
          <a:p>
            <a:r>
              <a:rPr lang="de-DE" sz="1400" dirty="0">
                <a:latin typeface="Calibri" panose="020F0502020204030204" pitchFamily="34" charset="0"/>
                <a:cs typeface="Calibri" panose="020F0502020204030204" pitchFamily="34" charset="0"/>
              </a:rPr>
              <a:t>Datenaustausch und Sicherheit:</a:t>
            </a:r>
          </a:p>
          <a:p>
            <a:r>
              <a:rPr lang="de-DE" sz="1400" dirty="0">
                <a:latin typeface="Calibri" panose="020F0502020204030204" pitchFamily="34" charset="0"/>
                <a:cs typeface="Calibri" panose="020F0502020204030204" pitchFamily="34" charset="0"/>
              </a:rPr>
              <a:t>Schwierigkeiten beim Simulieren zuverlässiger und schneller Datenaustauschprozesse zwischen dem Parksystem und mobilen Geräten könnten die Funktionalität beeinträchtigen.</a:t>
            </a:r>
          </a:p>
          <a:p>
            <a:r>
              <a:rPr lang="de-DE" sz="1400" dirty="0">
                <a:latin typeface="Calibri" panose="020F0502020204030204" pitchFamily="34" charset="0"/>
                <a:cs typeface="Calibri" panose="020F0502020204030204" pitchFamily="34" charset="0"/>
              </a:rPr>
              <a:t>Sicherheitsrisiken im Zusammenhang mit dem Datenaustausch müssen sorgfältig berücksichtigt werden, um Datenschutz und Integrität zu gewährleisten.</a:t>
            </a:r>
          </a:p>
          <a:p>
            <a:r>
              <a:rPr lang="de-DE" sz="1400" dirty="0">
                <a:latin typeface="Calibri" panose="020F0502020204030204" pitchFamily="34" charset="0"/>
                <a:cs typeface="Calibri" panose="020F0502020204030204" pitchFamily="34" charset="0"/>
              </a:rPr>
              <a:t>Simulation und Realitätsnähe:</a:t>
            </a:r>
          </a:p>
          <a:p>
            <a:r>
              <a:rPr lang="de-DE" sz="1400" dirty="0">
                <a:latin typeface="Calibri" panose="020F0502020204030204" pitchFamily="34" charset="0"/>
                <a:cs typeface="Calibri" panose="020F0502020204030204" pitchFamily="34" charset="0"/>
              </a:rPr>
              <a:t>Die Simulation könnte von der tatsächlichen Umgebung abweichen, was zu inkorrekten Annahmen und Ergebnissen führen könnte.</a:t>
            </a:r>
          </a:p>
          <a:p>
            <a:r>
              <a:rPr lang="de-DE" sz="1400" dirty="0">
                <a:latin typeface="Calibri" panose="020F0502020204030204" pitchFamily="34" charset="0"/>
                <a:cs typeface="Calibri" panose="020F0502020204030204" pitchFamily="34" charset="0"/>
              </a:rPr>
              <a:t>Schwierigkeiten bei der Erstellung realistischer Beispielsberichte könnten die Aussagekraft der Berichtsmodule beeinträchtigen.</a:t>
            </a:r>
          </a:p>
          <a:p>
            <a:endParaRPr lang="de-DE" dirty="0"/>
          </a:p>
        </p:txBody>
      </p:sp>
    </p:spTree>
    <p:extLst>
      <p:ext uri="{BB962C8B-B14F-4D97-AF65-F5344CB8AC3E}">
        <p14:creationId xmlns:p14="http://schemas.microsoft.com/office/powerpoint/2010/main" val="2126651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486694-2D70-F1CB-977E-2EFA412825BD}"/>
              </a:ext>
            </a:extLst>
          </p:cNvPr>
          <p:cNvSpPr>
            <a:spLocks noGrp="1"/>
          </p:cNvSpPr>
          <p:nvPr>
            <p:ph type="title"/>
          </p:nvPr>
        </p:nvSpPr>
        <p:spPr/>
        <p:txBody>
          <a:bodyPr/>
          <a:lstStyle/>
          <a:p>
            <a:r>
              <a:rPr lang="de-DE" dirty="0"/>
              <a:t>AGENDA</a:t>
            </a:r>
          </a:p>
        </p:txBody>
      </p:sp>
      <p:sp>
        <p:nvSpPr>
          <p:cNvPr id="3" name="Inhaltsplatzhalter 2">
            <a:extLst>
              <a:ext uri="{FF2B5EF4-FFF2-40B4-BE49-F238E27FC236}">
                <a16:creationId xmlns:a16="http://schemas.microsoft.com/office/drawing/2014/main" id="{E0281631-33F8-4587-732D-A33AB0F64F28}"/>
              </a:ext>
            </a:extLst>
          </p:cNvPr>
          <p:cNvSpPr>
            <a:spLocks noGrp="1"/>
          </p:cNvSpPr>
          <p:nvPr>
            <p:ph idx="1"/>
          </p:nvPr>
        </p:nvSpPr>
        <p:spPr/>
        <p:txBody>
          <a:bodyPr>
            <a:noAutofit/>
          </a:bodyPr>
          <a:lstStyle/>
          <a:p>
            <a:r>
              <a:rPr lang="de-DE" sz="1400" dirty="0">
                <a:latin typeface="Calibri" panose="020F0502020204030204" pitchFamily="34" charset="0"/>
                <a:cs typeface="Calibri" panose="020F0502020204030204" pitchFamily="34" charset="0"/>
              </a:rPr>
              <a:t>Einführung </a:t>
            </a:r>
          </a:p>
          <a:p>
            <a:r>
              <a:rPr lang="de-DE" sz="1400" dirty="0">
                <a:latin typeface="Calibri" panose="020F0502020204030204" pitchFamily="34" charset="0"/>
                <a:cs typeface="Calibri" panose="020F0502020204030204" pitchFamily="34" charset="0"/>
              </a:rPr>
              <a:t>Reservierung </a:t>
            </a:r>
          </a:p>
          <a:p>
            <a:r>
              <a:rPr lang="de-DE" sz="1400" dirty="0">
                <a:latin typeface="Calibri" panose="020F0502020204030204" pitchFamily="34" charset="0"/>
                <a:cs typeface="Calibri" panose="020F0502020204030204" pitchFamily="34" charset="0"/>
              </a:rPr>
              <a:t>Kommunikation zwischen Systemkomponenten</a:t>
            </a:r>
          </a:p>
          <a:p>
            <a:r>
              <a:rPr lang="de-DE" sz="1400" dirty="0">
                <a:latin typeface="Calibri" panose="020F0502020204030204" pitchFamily="34" charset="0"/>
                <a:cs typeface="Calibri" panose="020F0502020204030204" pitchFamily="34" charset="0"/>
              </a:rPr>
              <a:t>Anforderungen</a:t>
            </a:r>
          </a:p>
          <a:p>
            <a:r>
              <a:rPr lang="de-DE" sz="1400" dirty="0">
                <a:latin typeface="Calibri" panose="020F0502020204030204" pitchFamily="34" charset="0"/>
                <a:cs typeface="Calibri" panose="020F0502020204030204" pitchFamily="34" charset="0"/>
              </a:rPr>
              <a:t>Erfordernisse</a:t>
            </a:r>
          </a:p>
          <a:p>
            <a:r>
              <a:rPr lang="de-DE" sz="1400" dirty="0">
                <a:latin typeface="Calibri" panose="020F0502020204030204" pitchFamily="34" charset="0"/>
                <a:cs typeface="Calibri" panose="020F0502020204030204" pitchFamily="34" charset="0"/>
              </a:rPr>
              <a:t>Proof </a:t>
            </a:r>
            <a:r>
              <a:rPr lang="de-DE" sz="1400" dirty="0" err="1">
                <a:latin typeface="Calibri" panose="020F0502020204030204" pitchFamily="34" charset="0"/>
                <a:cs typeface="Calibri" panose="020F0502020204030204" pitchFamily="34" charset="0"/>
              </a:rPr>
              <a:t>of</a:t>
            </a:r>
            <a:r>
              <a:rPr lang="de-DE" sz="1400" dirty="0">
                <a:latin typeface="Calibri" panose="020F0502020204030204" pitchFamily="34" charset="0"/>
                <a:cs typeface="Calibri" panose="020F0502020204030204" pitchFamily="34" charset="0"/>
              </a:rPr>
              <a:t> Concept</a:t>
            </a:r>
          </a:p>
          <a:p>
            <a:r>
              <a:rPr lang="de-DE" sz="1400" dirty="0">
                <a:latin typeface="Calibri" panose="020F0502020204030204" pitchFamily="34" charset="0"/>
                <a:cs typeface="Calibri" panose="020F0502020204030204" pitchFamily="34" charset="0"/>
              </a:rPr>
              <a:t>Risiken</a:t>
            </a:r>
          </a:p>
          <a:p>
            <a:pPr marL="0" indent="0">
              <a:buNone/>
            </a:pPr>
            <a:endParaRPr lang="de-DE" sz="1400" dirty="0">
              <a:latin typeface="Calibri" panose="020F0502020204030204" pitchFamily="34" charset="0"/>
              <a:cs typeface="Calibri" panose="020F0502020204030204" pitchFamily="34" charset="0"/>
            </a:endParaRPr>
          </a:p>
          <a:p>
            <a:pPr marL="0" indent="0">
              <a:buNone/>
            </a:pPr>
            <a:endParaRPr lang="de-DE"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0073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BF3499-EEBC-5A7F-7982-D92E9E1B414C}"/>
              </a:ext>
            </a:extLst>
          </p:cNvPr>
          <p:cNvSpPr>
            <a:spLocks noGrp="1"/>
          </p:cNvSpPr>
          <p:nvPr>
            <p:ph type="title"/>
          </p:nvPr>
        </p:nvSpPr>
        <p:spPr/>
        <p:txBody>
          <a:bodyPr/>
          <a:lstStyle/>
          <a:p>
            <a:r>
              <a:rPr lang="de-DE" dirty="0"/>
              <a:t>Risiken</a:t>
            </a:r>
          </a:p>
        </p:txBody>
      </p:sp>
      <p:sp>
        <p:nvSpPr>
          <p:cNvPr id="3" name="Inhaltsplatzhalter 2">
            <a:extLst>
              <a:ext uri="{FF2B5EF4-FFF2-40B4-BE49-F238E27FC236}">
                <a16:creationId xmlns:a16="http://schemas.microsoft.com/office/drawing/2014/main" id="{2DCC7C2A-A00B-41FA-B406-133A25C0C9B5}"/>
              </a:ext>
            </a:extLst>
          </p:cNvPr>
          <p:cNvSpPr>
            <a:spLocks noGrp="1"/>
          </p:cNvSpPr>
          <p:nvPr>
            <p:ph idx="1"/>
          </p:nvPr>
        </p:nvSpPr>
        <p:spPr/>
        <p:txBody>
          <a:bodyPr>
            <a:normAutofit/>
          </a:bodyPr>
          <a:lstStyle/>
          <a:p>
            <a:r>
              <a:rPr lang="de-DE" sz="1400" dirty="0">
                <a:latin typeface="Calibri" panose="020F0502020204030204" pitchFamily="34" charset="0"/>
                <a:cs typeface="Calibri" panose="020F0502020204030204" pitchFamily="34" charset="0"/>
              </a:rPr>
              <a:t>Zeitliche Einschränkungen:</a:t>
            </a:r>
          </a:p>
          <a:p>
            <a:r>
              <a:rPr lang="de-DE" sz="1400" dirty="0">
                <a:latin typeface="Calibri" panose="020F0502020204030204" pitchFamily="34" charset="0"/>
                <a:cs typeface="Calibri" panose="020F0502020204030204" pitchFamily="34" charset="0"/>
              </a:rPr>
              <a:t>Die festgelegte Frist von 15 Arbeitstagen könnte zu Zeitdruck führen und die Qualität der Implementierung sowie die gründliche Überprüfung der Funktionalitäten beeinträchtigen.</a:t>
            </a:r>
          </a:p>
          <a:p>
            <a:r>
              <a:rPr lang="de-DE" sz="1400" dirty="0">
                <a:latin typeface="Calibri" panose="020F0502020204030204" pitchFamily="34" charset="0"/>
                <a:cs typeface="Calibri" panose="020F0502020204030204" pitchFamily="34" charset="0"/>
              </a:rPr>
              <a:t>Ressourcenmangel:</a:t>
            </a:r>
          </a:p>
          <a:p>
            <a:r>
              <a:rPr lang="de-DE" sz="1400" dirty="0">
                <a:latin typeface="Calibri" panose="020F0502020204030204" pitchFamily="34" charset="0"/>
                <a:cs typeface="Calibri" panose="020F0502020204030204" pitchFamily="34" charset="0"/>
              </a:rPr>
              <a:t>Ein Mangel an qualifizierten Entwicklern, Testern oder Datenanalysten könnte zu Engpässen führen und die Effizienz des Projekts beeinträchtigen.</a:t>
            </a:r>
          </a:p>
          <a:p>
            <a:r>
              <a:rPr lang="de-DE" sz="1400" dirty="0">
                <a:latin typeface="Calibri" panose="020F0502020204030204" pitchFamily="34" charset="0"/>
                <a:cs typeface="Calibri" panose="020F0502020204030204" pitchFamily="34" charset="0"/>
              </a:rPr>
              <a:t>Akzeptanz durch Stakeholder:</a:t>
            </a:r>
          </a:p>
          <a:p>
            <a:r>
              <a:rPr lang="de-DE" sz="1400" dirty="0">
                <a:latin typeface="Calibri" panose="020F0502020204030204" pitchFamily="34" charset="0"/>
                <a:cs typeface="Calibri" panose="020F0502020204030204" pitchFamily="34" charset="0"/>
              </a:rPr>
              <a:t>Schwierigkeiten bei der Akzeptanz des Systems durch Autofahrer und Betreiber könnten auftreten, insbesondere wenn die Vorteile des Systems nicht klar kommuniziert werden.</a:t>
            </a:r>
          </a:p>
          <a:p>
            <a:endParaRPr lang="de-DE" dirty="0"/>
          </a:p>
        </p:txBody>
      </p:sp>
    </p:spTree>
    <p:extLst>
      <p:ext uri="{BB962C8B-B14F-4D97-AF65-F5344CB8AC3E}">
        <p14:creationId xmlns:p14="http://schemas.microsoft.com/office/powerpoint/2010/main" val="4001681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95CC7B0-24F3-3F79-1758-A06D27954713}"/>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t>Stakeholder</a:t>
            </a:r>
          </a:p>
        </p:txBody>
      </p:sp>
      <p:pic>
        <p:nvPicPr>
          <p:cNvPr id="5" name="Inhaltsplatzhalter 4" descr="Ein Bild, das Text, Screenshot, Schrift, Zahl enthält.&#10;&#10;Automatisch generierte Beschreibung">
            <a:extLst>
              <a:ext uri="{FF2B5EF4-FFF2-40B4-BE49-F238E27FC236}">
                <a16:creationId xmlns:a16="http://schemas.microsoft.com/office/drawing/2014/main" id="{B26BA071-CFC5-A6A6-6099-D97B395A6C96}"/>
              </a:ext>
            </a:extLst>
          </p:cNvPr>
          <p:cNvPicPr>
            <a:picLocks noGrp="1" noChangeAspect="1"/>
          </p:cNvPicPr>
          <p:nvPr>
            <p:ph idx="1"/>
          </p:nvPr>
        </p:nvPicPr>
        <p:blipFill>
          <a:blip r:embed="rId2"/>
          <a:stretch>
            <a:fillRect/>
          </a:stretch>
        </p:blipFill>
        <p:spPr>
          <a:xfrm>
            <a:off x="635267" y="1498925"/>
            <a:ext cx="10921466" cy="1583612"/>
          </a:xfrm>
          <a:prstGeom prst="rect">
            <a:avLst/>
          </a:prstGeom>
        </p:spPr>
      </p:pic>
    </p:spTree>
    <p:extLst>
      <p:ext uri="{BB962C8B-B14F-4D97-AF65-F5344CB8AC3E}">
        <p14:creationId xmlns:p14="http://schemas.microsoft.com/office/powerpoint/2010/main" val="498824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2">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B848A03-6E15-8231-3737-434FD17D3C1E}"/>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sz="1900" dirty="0" err="1"/>
              <a:t>deskriptives</a:t>
            </a:r>
            <a:r>
              <a:rPr lang="en-US" sz="1900" dirty="0"/>
              <a:t> </a:t>
            </a:r>
            <a:r>
              <a:rPr lang="en-US" sz="1900" dirty="0" err="1"/>
              <a:t>domänenmodell</a:t>
            </a:r>
            <a:endParaRPr lang="en-US" sz="1900" dirty="0"/>
          </a:p>
        </p:txBody>
      </p:sp>
      <p:pic>
        <p:nvPicPr>
          <p:cNvPr id="6" name="Inhaltsplatzhalter 5" descr="Ein Bild, das Diagramm, Plan, technische Zeichnung, Reihe enthält.&#10;&#10;Automatisch generierte Beschreibung">
            <a:extLst>
              <a:ext uri="{FF2B5EF4-FFF2-40B4-BE49-F238E27FC236}">
                <a16:creationId xmlns:a16="http://schemas.microsoft.com/office/drawing/2014/main" id="{C30F7A08-B494-804B-CB88-8338A2FCBA0B}"/>
              </a:ext>
            </a:extLst>
          </p:cNvPr>
          <p:cNvPicPr>
            <a:picLocks noGrp="1" noChangeAspect="1"/>
          </p:cNvPicPr>
          <p:nvPr>
            <p:ph idx="1"/>
          </p:nvPr>
        </p:nvPicPr>
        <p:blipFill>
          <a:blip r:embed="rId3"/>
          <a:stretch>
            <a:fillRect/>
          </a:stretch>
        </p:blipFill>
        <p:spPr>
          <a:xfrm>
            <a:off x="5294376" y="700349"/>
            <a:ext cx="6257544" cy="4755733"/>
          </a:xfrm>
          <a:prstGeom prst="rect">
            <a:avLst/>
          </a:prstGeom>
        </p:spPr>
      </p:pic>
    </p:spTree>
    <p:extLst>
      <p:ext uri="{BB962C8B-B14F-4D97-AF65-F5344CB8AC3E}">
        <p14:creationId xmlns:p14="http://schemas.microsoft.com/office/powerpoint/2010/main" val="2687517453"/>
      </p:ext>
    </p:extLst>
  </p:cSld>
  <p:clrMapOvr>
    <a:masterClrMapping/>
  </p:clrMapOvr>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2EAD57C-9C1E-5A80-B549-EC37FB14DF8D}"/>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sz="1800"/>
              <a:t>präskriptives domänenmodell</a:t>
            </a:r>
          </a:p>
        </p:txBody>
      </p:sp>
      <p:pic>
        <p:nvPicPr>
          <p:cNvPr id="6" name="Inhaltsplatzhalter 5" descr="Ein Bild, das Diagramm, Plan, technische Zeichnung, Text enthält.&#10;&#10;Automatisch generierte Beschreibung">
            <a:extLst>
              <a:ext uri="{FF2B5EF4-FFF2-40B4-BE49-F238E27FC236}">
                <a16:creationId xmlns:a16="http://schemas.microsoft.com/office/drawing/2014/main" id="{AF4B36ED-EFF5-009E-14B3-505E178DD5EC}"/>
              </a:ext>
            </a:extLst>
          </p:cNvPr>
          <p:cNvPicPr>
            <a:picLocks noGrp="1" noChangeAspect="1"/>
          </p:cNvPicPr>
          <p:nvPr>
            <p:ph idx="1"/>
          </p:nvPr>
        </p:nvPicPr>
        <p:blipFill>
          <a:blip r:embed="rId3"/>
          <a:stretch>
            <a:fillRect/>
          </a:stretch>
        </p:blipFill>
        <p:spPr>
          <a:xfrm>
            <a:off x="5294376" y="1378740"/>
            <a:ext cx="6257544" cy="3785814"/>
          </a:xfrm>
          <a:prstGeom prst="rect">
            <a:avLst/>
          </a:prstGeom>
        </p:spPr>
      </p:pic>
    </p:spTree>
    <p:extLst>
      <p:ext uri="{BB962C8B-B14F-4D97-AF65-F5344CB8AC3E}">
        <p14:creationId xmlns:p14="http://schemas.microsoft.com/office/powerpoint/2010/main" val="537508205"/>
      </p:ext>
    </p:extLst>
  </p:cSld>
  <p:clrMapOvr>
    <a:masterClrMapping/>
  </p:clrMapOvr>
  <p:extLst>
    <p:ext uri="{6950BFC3-D8DA-4A85-94F7-54DA5524770B}">
      <p188:commentRel xmlns:p188="http://schemas.microsoft.com/office/powerpoint/2018/8/main" r:id="rId2"/>
    </p:ext>
  </p:extLs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E957992-E8C3-1DFE-A2B0-50F6B46ECDA4}"/>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sz="1800" dirty="0" err="1"/>
              <a:t>klassendiagramm</a:t>
            </a:r>
            <a:endParaRPr lang="en-US" sz="1800" dirty="0"/>
          </a:p>
        </p:txBody>
      </p:sp>
      <p:pic>
        <p:nvPicPr>
          <p:cNvPr id="6" name="Inhaltsplatzhalter 5" descr="Ein Bild, das Text, Screenshot, Klebezettel, Rechteck enthält.&#10;&#10;Automatisch generierte Beschreibung">
            <a:extLst>
              <a:ext uri="{FF2B5EF4-FFF2-40B4-BE49-F238E27FC236}">
                <a16:creationId xmlns:a16="http://schemas.microsoft.com/office/drawing/2014/main" id="{4DF2018F-3776-2739-F256-BBD8EFEF4A73}"/>
              </a:ext>
            </a:extLst>
          </p:cNvPr>
          <p:cNvPicPr>
            <a:picLocks noGrp="1" noChangeAspect="1"/>
          </p:cNvPicPr>
          <p:nvPr>
            <p:ph idx="1"/>
          </p:nvPr>
        </p:nvPicPr>
        <p:blipFill>
          <a:blip r:embed="rId3"/>
          <a:stretch>
            <a:fillRect/>
          </a:stretch>
        </p:blipFill>
        <p:spPr>
          <a:xfrm>
            <a:off x="5294376" y="1277055"/>
            <a:ext cx="6257544" cy="3989183"/>
          </a:xfrm>
          <a:prstGeom prst="rect">
            <a:avLst/>
          </a:prstGeom>
        </p:spPr>
      </p:pic>
    </p:spTree>
    <p:extLst>
      <p:ext uri="{BB962C8B-B14F-4D97-AF65-F5344CB8AC3E}">
        <p14:creationId xmlns:p14="http://schemas.microsoft.com/office/powerpoint/2010/main" val="4064942338"/>
      </p:ext>
    </p:extLst>
  </p:cSld>
  <p:clrMapOvr>
    <a:masterClrMapping/>
  </p:clrMapOvr>
  <p:extLst>
    <p:ext uri="{6950BFC3-D8DA-4A85-94F7-54DA5524770B}">
      <p188:commentRel xmlns:p188="http://schemas.microsoft.com/office/powerpoint/2018/8/main" r:id="rId2"/>
    </p:ext>
  </p:extLs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3D9B6CF-87DD-47C7-B38D-7C5353D4D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1DFA64D-5888-D196-DF20-C8476D294B12}"/>
              </a:ext>
            </a:extLst>
          </p:cNvPr>
          <p:cNvSpPr>
            <a:spLocks noGrp="1"/>
          </p:cNvSpPr>
          <p:nvPr>
            <p:ph type="title"/>
          </p:nvPr>
        </p:nvSpPr>
        <p:spPr>
          <a:xfrm>
            <a:off x="804673" y="2133600"/>
            <a:ext cx="3044952" cy="1898904"/>
          </a:xfrm>
        </p:spPr>
        <p:txBody>
          <a:bodyPr vert="horz" lIns="274320" tIns="182880" rIns="274320" bIns="182880" rtlCol="0" anchor="ctr" anchorCtr="1">
            <a:normAutofit/>
          </a:bodyPr>
          <a:lstStyle/>
          <a:p>
            <a:r>
              <a:rPr lang="en-US" sz="2800"/>
              <a:t>Quellcode</a:t>
            </a:r>
          </a:p>
        </p:txBody>
      </p:sp>
      <p:sp>
        <p:nvSpPr>
          <p:cNvPr id="13" name="Rectangle 12">
            <a:extLst>
              <a:ext uri="{FF2B5EF4-FFF2-40B4-BE49-F238E27FC236}">
                <a16:creationId xmlns:a16="http://schemas.microsoft.com/office/drawing/2014/main" id="{EFE2328B-DA12-4B90-BD82-3CCF13AF6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77FF0B6-332F-4842-A5F8-EA360BD5F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0412" y="802767"/>
            <a:ext cx="6565392"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nhaltsplatzhalter 5" descr="Ein Bild, das Text, Screenshot, Software enthält.&#10;&#10;Automatisch generierte Beschreibung">
            <a:extLst>
              <a:ext uri="{FF2B5EF4-FFF2-40B4-BE49-F238E27FC236}">
                <a16:creationId xmlns:a16="http://schemas.microsoft.com/office/drawing/2014/main" id="{23E64B24-5A8B-FA42-1B19-9D1EE5586412}"/>
              </a:ext>
            </a:extLst>
          </p:cNvPr>
          <p:cNvPicPr>
            <a:picLocks noGrp="1" noChangeAspect="1"/>
          </p:cNvPicPr>
          <p:nvPr>
            <p:ph idx="1"/>
          </p:nvPr>
        </p:nvPicPr>
        <p:blipFill>
          <a:blip r:embed="rId2"/>
          <a:stretch>
            <a:fillRect/>
          </a:stretch>
        </p:blipFill>
        <p:spPr>
          <a:xfrm>
            <a:off x="4848507" y="1258407"/>
            <a:ext cx="6509202" cy="3857700"/>
          </a:xfrm>
          <a:prstGeom prst="rect">
            <a:avLst/>
          </a:prstGeom>
        </p:spPr>
      </p:pic>
    </p:spTree>
    <p:extLst>
      <p:ext uri="{BB962C8B-B14F-4D97-AF65-F5344CB8AC3E}">
        <p14:creationId xmlns:p14="http://schemas.microsoft.com/office/powerpoint/2010/main" val="3521579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3D9B6CF-87DD-47C7-B38D-7C5353D4D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1DFA64D-5888-D196-DF20-C8476D294B12}"/>
              </a:ext>
            </a:extLst>
          </p:cNvPr>
          <p:cNvSpPr>
            <a:spLocks noGrp="1"/>
          </p:cNvSpPr>
          <p:nvPr>
            <p:ph type="title"/>
          </p:nvPr>
        </p:nvSpPr>
        <p:spPr>
          <a:xfrm>
            <a:off x="804673" y="2133600"/>
            <a:ext cx="3044952" cy="1898904"/>
          </a:xfrm>
        </p:spPr>
        <p:txBody>
          <a:bodyPr vert="horz" lIns="274320" tIns="182880" rIns="274320" bIns="182880" rtlCol="0" anchor="ctr" anchorCtr="1">
            <a:normAutofit/>
          </a:bodyPr>
          <a:lstStyle/>
          <a:p>
            <a:r>
              <a:rPr lang="en-US" sz="2800"/>
              <a:t>Quellcode</a:t>
            </a:r>
          </a:p>
        </p:txBody>
      </p:sp>
      <p:sp>
        <p:nvSpPr>
          <p:cNvPr id="22" name="Rectangle 21">
            <a:extLst>
              <a:ext uri="{FF2B5EF4-FFF2-40B4-BE49-F238E27FC236}">
                <a16:creationId xmlns:a16="http://schemas.microsoft.com/office/drawing/2014/main" id="{EFE2328B-DA12-4B90-BD82-3CCF13AF6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F77FF0B6-332F-4842-A5F8-EA360BD5F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0412" y="802767"/>
            <a:ext cx="6565392"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nhaltsplatzhalter 6" descr="Ein Bild, das Text, Screenshot, Software enthält.&#10;&#10;Automatisch generierte Beschreibung">
            <a:extLst>
              <a:ext uri="{FF2B5EF4-FFF2-40B4-BE49-F238E27FC236}">
                <a16:creationId xmlns:a16="http://schemas.microsoft.com/office/drawing/2014/main" id="{B389DAA9-2593-9A0D-291C-BC7CE3A4B212}"/>
              </a:ext>
            </a:extLst>
          </p:cNvPr>
          <p:cNvPicPr>
            <a:picLocks noGrp="1" noChangeAspect="1"/>
          </p:cNvPicPr>
          <p:nvPr>
            <p:ph idx="1"/>
          </p:nvPr>
        </p:nvPicPr>
        <p:blipFill>
          <a:blip r:embed="rId2"/>
          <a:stretch>
            <a:fillRect/>
          </a:stretch>
        </p:blipFill>
        <p:spPr>
          <a:xfrm>
            <a:off x="5005953" y="934003"/>
            <a:ext cx="6059837" cy="4675288"/>
          </a:xfrm>
          <a:prstGeom prst="rect">
            <a:avLst/>
          </a:prstGeom>
        </p:spPr>
      </p:pic>
    </p:spTree>
    <p:extLst>
      <p:ext uri="{BB962C8B-B14F-4D97-AF65-F5344CB8AC3E}">
        <p14:creationId xmlns:p14="http://schemas.microsoft.com/office/powerpoint/2010/main" val="3091961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3D9B6CF-87DD-47C7-B38D-7C5353D4D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1DFA64D-5888-D196-DF20-C8476D294B12}"/>
              </a:ext>
            </a:extLst>
          </p:cNvPr>
          <p:cNvSpPr>
            <a:spLocks noGrp="1"/>
          </p:cNvSpPr>
          <p:nvPr>
            <p:ph type="title"/>
          </p:nvPr>
        </p:nvSpPr>
        <p:spPr>
          <a:xfrm>
            <a:off x="804673" y="2133600"/>
            <a:ext cx="3044952" cy="1898904"/>
          </a:xfrm>
        </p:spPr>
        <p:txBody>
          <a:bodyPr vert="horz" lIns="274320" tIns="182880" rIns="274320" bIns="182880" rtlCol="0" anchor="ctr" anchorCtr="1">
            <a:normAutofit/>
          </a:bodyPr>
          <a:lstStyle/>
          <a:p>
            <a:r>
              <a:rPr lang="en-US" sz="2800"/>
              <a:t>Quellcode</a:t>
            </a:r>
          </a:p>
        </p:txBody>
      </p:sp>
      <p:sp>
        <p:nvSpPr>
          <p:cNvPr id="31" name="Rectangle 30">
            <a:extLst>
              <a:ext uri="{FF2B5EF4-FFF2-40B4-BE49-F238E27FC236}">
                <a16:creationId xmlns:a16="http://schemas.microsoft.com/office/drawing/2014/main" id="{EFE2328B-DA12-4B90-BD82-3CCF13AF6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F77FF0B6-332F-4842-A5F8-EA360BD5F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0412" y="802767"/>
            <a:ext cx="6565392"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nhaltsplatzhalter 5" descr="Ein Bild, das Text, Screenshot, Software, Schrift enthält.&#10;&#10;Automatisch generierte Beschreibung">
            <a:extLst>
              <a:ext uri="{FF2B5EF4-FFF2-40B4-BE49-F238E27FC236}">
                <a16:creationId xmlns:a16="http://schemas.microsoft.com/office/drawing/2014/main" id="{1A157D83-2B4B-C336-89C1-7AA1C2CBC551}"/>
              </a:ext>
            </a:extLst>
          </p:cNvPr>
          <p:cNvPicPr>
            <a:picLocks noGrp="1" noChangeAspect="1"/>
          </p:cNvPicPr>
          <p:nvPr>
            <p:ph idx="1"/>
          </p:nvPr>
        </p:nvPicPr>
        <p:blipFill>
          <a:blip r:embed="rId2"/>
          <a:stretch>
            <a:fillRect/>
          </a:stretch>
        </p:blipFill>
        <p:spPr>
          <a:xfrm>
            <a:off x="5189426" y="1122807"/>
            <a:ext cx="5827364" cy="4297680"/>
          </a:xfrm>
          <a:prstGeom prst="rect">
            <a:avLst/>
          </a:prstGeom>
        </p:spPr>
      </p:pic>
    </p:spTree>
    <p:extLst>
      <p:ext uri="{BB962C8B-B14F-4D97-AF65-F5344CB8AC3E}">
        <p14:creationId xmlns:p14="http://schemas.microsoft.com/office/powerpoint/2010/main" val="532123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3D9B6CF-87DD-47C7-B38D-7C5353D4D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1DFA64D-5888-D196-DF20-C8476D294B12}"/>
              </a:ext>
            </a:extLst>
          </p:cNvPr>
          <p:cNvSpPr>
            <a:spLocks noGrp="1"/>
          </p:cNvSpPr>
          <p:nvPr>
            <p:ph type="title"/>
          </p:nvPr>
        </p:nvSpPr>
        <p:spPr>
          <a:xfrm>
            <a:off x="804673" y="2133600"/>
            <a:ext cx="3044952" cy="1898904"/>
          </a:xfrm>
        </p:spPr>
        <p:txBody>
          <a:bodyPr vert="horz" lIns="274320" tIns="182880" rIns="274320" bIns="182880" rtlCol="0" anchor="ctr" anchorCtr="1">
            <a:normAutofit/>
          </a:bodyPr>
          <a:lstStyle/>
          <a:p>
            <a:r>
              <a:rPr lang="en-US" sz="2800"/>
              <a:t>Quellcode</a:t>
            </a:r>
          </a:p>
        </p:txBody>
      </p:sp>
      <p:sp>
        <p:nvSpPr>
          <p:cNvPr id="31" name="Rectangle 30">
            <a:extLst>
              <a:ext uri="{FF2B5EF4-FFF2-40B4-BE49-F238E27FC236}">
                <a16:creationId xmlns:a16="http://schemas.microsoft.com/office/drawing/2014/main" id="{EFE2328B-DA12-4B90-BD82-3CCF13AF6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F77FF0B6-332F-4842-A5F8-EA360BD5F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0412" y="802767"/>
            <a:ext cx="6565392"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nhaltsplatzhalter 6" descr="Ein Bild, das Text, Screenshot, Software, Multimedia-Software enthält.&#10;&#10;Automatisch generierte Beschreibung">
            <a:extLst>
              <a:ext uri="{FF2B5EF4-FFF2-40B4-BE49-F238E27FC236}">
                <a16:creationId xmlns:a16="http://schemas.microsoft.com/office/drawing/2014/main" id="{471CC185-C242-40B1-9418-7DEA72BFD50E}"/>
              </a:ext>
            </a:extLst>
          </p:cNvPr>
          <p:cNvPicPr>
            <a:picLocks noGrp="1" noChangeAspect="1"/>
          </p:cNvPicPr>
          <p:nvPr>
            <p:ph idx="1"/>
          </p:nvPr>
        </p:nvPicPr>
        <p:blipFill>
          <a:blip r:embed="rId2"/>
          <a:stretch>
            <a:fillRect/>
          </a:stretch>
        </p:blipFill>
        <p:spPr>
          <a:xfrm>
            <a:off x="5433741" y="1122807"/>
            <a:ext cx="5338734" cy="4297680"/>
          </a:xfrm>
          <a:prstGeom prst="rect">
            <a:avLst/>
          </a:prstGeom>
        </p:spPr>
      </p:pic>
    </p:spTree>
    <p:extLst>
      <p:ext uri="{BB962C8B-B14F-4D97-AF65-F5344CB8AC3E}">
        <p14:creationId xmlns:p14="http://schemas.microsoft.com/office/powerpoint/2010/main" val="4169363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7E42DD-356A-1EA1-E3C4-B21371A48D84}"/>
              </a:ext>
            </a:extLst>
          </p:cNvPr>
          <p:cNvSpPr>
            <a:spLocks noGrp="1"/>
          </p:cNvSpPr>
          <p:nvPr>
            <p:ph type="title"/>
          </p:nvPr>
        </p:nvSpPr>
        <p:spPr>
          <a:xfrm>
            <a:off x="804670" y="978776"/>
            <a:ext cx="3044953" cy="1174991"/>
          </a:xfrm>
        </p:spPr>
        <p:txBody>
          <a:bodyPr vert="horz" lIns="182880" tIns="182880" rIns="182880" bIns="182880" rtlCol="0" anchor="ctr">
            <a:normAutofit/>
          </a:bodyPr>
          <a:lstStyle/>
          <a:p>
            <a:r>
              <a:rPr lang="en-US" sz="1800" dirty="0" err="1"/>
              <a:t>Verfügbarkeiten</a:t>
            </a:r>
            <a:endParaRPr lang="en-US" sz="1800" dirty="0"/>
          </a:p>
        </p:txBody>
      </p:sp>
      <p:sp>
        <p:nvSpPr>
          <p:cNvPr id="4" name="Textplatzhalter 3">
            <a:extLst>
              <a:ext uri="{FF2B5EF4-FFF2-40B4-BE49-F238E27FC236}">
                <a16:creationId xmlns:a16="http://schemas.microsoft.com/office/drawing/2014/main" id="{4C0DC6BB-86F9-562F-DCC2-4987DA3944E6}"/>
              </a:ext>
            </a:extLst>
          </p:cNvPr>
          <p:cNvSpPr>
            <a:spLocks noGrp="1"/>
          </p:cNvSpPr>
          <p:nvPr>
            <p:ph type="body" sz="half" idx="2"/>
          </p:nvPr>
        </p:nvSpPr>
        <p:spPr>
          <a:xfrm>
            <a:off x="804670" y="2640692"/>
            <a:ext cx="3044952" cy="3255252"/>
          </a:xfrm>
        </p:spPr>
        <p:txBody>
          <a:bodyPr vert="horz" lIns="91440" tIns="45720" rIns="91440" bIns="45720" rtlCol="0">
            <a:noAutofit/>
          </a:bodyPr>
          <a:lstStyle/>
          <a:p>
            <a:pPr algn="l">
              <a:lnSpc>
                <a:spcPct val="90000"/>
              </a:lnSpc>
            </a:pPr>
            <a:r>
              <a:rPr lang="en-US" sz="1400" dirty="0">
                <a:solidFill>
                  <a:schemeClr val="tx1"/>
                </a:solidFill>
                <a:latin typeface="Calibri" panose="020F0502020204030204" pitchFamily="34" charset="0"/>
                <a:cs typeface="Calibri" panose="020F0502020204030204" pitchFamily="34" charset="0"/>
              </a:rPr>
              <a:t>Die </a:t>
            </a:r>
            <a:r>
              <a:rPr lang="en-US" sz="1400" dirty="0" err="1">
                <a:solidFill>
                  <a:schemeClr val="tx1"/>
                </a:solidFill>
                <a:latin typeface="Calibri" panose="020F0502020204030204" pitchFamily="34" charset="0"/>
                <a:cs typeface="Calibri" panose="020F0502020204030204" pitchFamily="34" charset="0"/>
              </a:rPr>
              <a:t>Verfügbarkeitsanzeige</a:t>
            </a:r>
            <a:r>
              <a:rPr lang="en-US" sz="1400" dirty="0">
                <a:solidFill>
                  <a:schemeClr val="tx1"/>
                </a:solidFill>
                <a:latin typeface="Calibri" panose="020F0502020204030204" pitchFamily="34" charset="0"/>
                <a:cs typeface="Calibri" panose="020F0502020204030204" pitchFamily="34" charset="0"/>
              </a:rPr>
              <a:t> </a:t>
            </a:r>
            <a:r>
              <a:rPr lang="en-US" sz="1400" dirty="0" err="1">
                <a:solidFill>
                  <a:schemeClr val="tx1"/>
                </a:solidFill>
                <a:latin typeface="Calibri" panose="020F0502020204030204" pitchFamily="34" charset="0"/>
                <a:cs typeface="Calibri" panose="020F0502020204030204" pitchFamily="34" charset="0"/>
              </a:rPr>
              <a:t>informiert</a:t>
            </a:r>
            <a:r>
              <a:rPr lang="en-US" sz="1400" dirty="0">
                <a:solidFill>
                  <a:schemeClr val="tx1"/>
                </a:solidFill>
                <a:latin typeface="Calibri" panose="020F0502020204030204" pitchFamily="34" charset="0"/>
                <a:cs typeface="Calibri" panose="020F0502020204030204" pitchFamily="34" charset="0"/>
              </a:rPr>
              <a:t> die </a:t>
            </a:r>
            <a:r>
              <a:rPr lang="en-US" sz="1400" dirty="0" err="1">
                <a:solidFill>
                  <a:schemeClr val="tx1"/>
                </a:solidFill>
                <a:latin typeface="Calibri" panose="020F0502020204030204" pitchFamily="34" charset="0"/>
                <a:cs typeface="Calibri" panose="020F0502020204030204" pitchFamily="34" charset="0"/>
              </a:rPr>
              <a:t>Nutzer</a:t>
            </a:r>
            <a:r>
              <a:rPr lang="en-US" sz="1400" dirty="0">
                <a:solidFill>
                  <a:schemeClr val="tx1"/>
                </a:solidFill>
                <a:latin typeface="Calibri" panose="020F0502020204030204" pitchFamily="34" charset="0"/>
                <a:cs typeface="Calibri" panose="020F0502020204030204" pitchFamily="34" charset="0"/>
              </a:rPr>
              <a:t> </a:t>
            </a:r>
            <a:r>
              <a:rPr lang="en-US" sz="1400" dirty="0" err="1">
                <a:solidFill>
                  <a:schemeClr val="tx1"/>
                </a:solidFill>
                <a:latin typeface="Calibri" panose="020F0502020204030204" pitchFamily="34" charset="0"/>
                <a:cs typeface="Calibri" panose="020F0502020204030204" pitchFamily="34" charset="0"/>
              </a:rPr>
              <a:t>darüber</a:t>
            </a:r>
            <a:r>
              <a:rPr lang="en-US" sz="1400" dirty="0">
                <a:solidFill>
                  <a:schemeClr val="tx1"/>
                </a:solidFill>
                <a:latin typeface="Calibri" panose="020F0502020204030204" pitchFamily="34" charset="0"/>
                <a:cs typeface="Calibri" panose="020F0502020204030204" pitchFamily="34" charset="0"/>
              </a:rPr>
              <a:t>, </a:t>
            </a:r>
            <a:r>
              <a:rPr lang="en-US" sz="1400" dirty="0" err="1">
                <a:solidFill>
                  <a:schemeClr val="tx1"/>
                </a:solidFill>
                <a:latin typeface="Calibri" panose="020F0502020204030204" pitchFamily="34" charset="0"/>
                <a:cs typeface="Calibri" panose="020F0502020204030204" pitchFamily="34" charset="0"/>
              </a:rPr>
              <a:t>wann</a:t>
            </a:r>
            <a:r>
              <a:rPr lang="en-US" sz="1400" dirty="0">
                <a:solidFill>
                  <a:schemeClr val="tx1"/>
                </a:solidFill>
                <a:latin typeface="Calibri" panose="020F0502020204030204" pitchFamily="34" charset="0"/>
                <a:cs typeface="Calibri" panose="020F0502020204030204" pitchFamily="34" charset="0"/>
              </a:rPr>
              <a:t> der </a:t>
            </a:r>
            <a:r>
              <a:rPr lang="en-US" sz="1400" dirty="0" err="1">
                <a:solidFill>
                  <a:schemeClr val="tx1"/>
                </a:solidFill>
                <a:latin typeface="Calibri" panose="020F0502020204030204" pitchFamily="34" charset="0"/>
                <a:cs typeface="Calibri" panose="020F0502020204030204" pitchFamily="34" charset="0"/>
              </a:rPr>
              <a:t>nächste</a:t>
            </a:r>
            <a:r>
              <a:rPr lang="en-US" sz="1400" dirty="0">
                <a:solidFill>
                  <a:schemeClr val="tx1"/>
                </a:solidFill>
                <a:latin typeface="Calibri" panose="020F0502020204030204" pitchFamily="34" charset="0"/>
                <a:cs typeface="Calibri" panose="020F0502020204030204" pitchFamily="34" charset="0"/>
              </a:rPr>
              <a:t> </a:t>
            </a:r>
            <a:r>
              <a:rPr lang="en-US" sz="1400" dirty="0" err="1">
                <a:solidFill>
                  <a:schemeClr val="tx1"/>
                </a:solidFill>
                <a:latin typeface="Calibri" panose="020F0502020204030204" pitchFamily="34" charset="0"/>
                <a:cs typeface="Calibri" panose="020F0502020204030204" pitchFamily="34" charset="0"/>
              </a:rPr>
              <a:t>freie</a:t>
            </a:r>
            <a:r>
              <a:rPr lang="en-US" sz="1400" dirty="0">
                <a:solidFill>
                  <a:schemeClr val="tx1"/>
                </a:solidFill>
                <a:latin typeface="Calibri" panose="020F0502020204030204" pitchFamily="34" charset="0"/>
                <a:cs typeface="Calibri" panose="020F0502020204030204" pitchFamily="34" charset="0"/>
              </a:rPr>
              <a:t> </a:t>
            </a:r>
            <a:r>
              <a:rPr lang="en-US" sz="1400" dirty="0" err="1">
                <a:solidFill>
                  <a:schemeClr val="tx1"/>
                </a:solidFill>
                <a:latin typeface="Calibri" panose="020F0502020204030204" pitchFamily="34" charset="0"/>
                <a:cs typeface="Calibri" panose="020F0502020204030204" pitchFamily="34" charset="0"/>
              </a:rPr>
              <a:t>Parkplatz</a:t>
            </a:r>
            <a:r>
              <a:rPr lang="en-US" sz="1400" dirty="0">
                <a:solidFill>
                  <a:schemeClr val="tx1"/>
                </a:solidFill>
                <a:latin typeface="Calibri" panose="020F0502020204030204" pitchFamily="34" charset="0"/>
                <a:cs typeface="Calibri" panose="020F0502020204030204" pitchFamily="34" charset="0"/>
              </a:rPr>
              <a:t> </a:t>
            </a:r>
            <a:r>
              <a:rPr lang="en-US" sz="1400" dirty="0" err="1">
                <a:solidFill>
                  <a:schemeClr val="tx1"/>
                </a:solidFill>
                <a:latin typeface="Calibri" panose="020F0502020204030204" pitchFamily="34" charset="0"/>
                <a:cs typeface="Calibri" panose="020F0502020204030204" pitchFamily="34" charset="0"/>
              </a:rPr>
              <a:t>voraussichtlich</a:t>
            </a:r>
            <a:r>
              <a:rPr lang="en-US" sz="1400" dirty="0">
                <a:solidFill>
                  <a:schemeClr val="tx1"/>
                </a:solidFill>
                <a:latin typeface="Calibri" panose="020F0502020204030204" pitchFamily="34" charset="0"/>
                <a:cs typeface="Calibri" panose="020F0502020204030204" pitchFamily="34" charset="0"/>
              </a:rPr>
              <a:t> </a:t>
            </a:r>
            <a:r>
              <a:rPr lang="en-US" sz="1400" dirty="0" err="1">
                <a:solidFill>
                  <a:schemeClr val="tx1"/>
                </a:solidFill>
                <a:latin typeface="Calibri" panose="020F0502020204030204" pitchFamily="34" charset="0"/>
                <a:cs typeface="Calibri" panose="020F0502020204030204" pitchFamily="34" charset="0"/>
              </a:rPr>
              <a:t>verfügbar</a:t>
            </a:r>
            <a:r>
              <a:rPr lang="en-US" sz="1400" dirty="0">
                <a:solidFill>
                  <a:schemeClr val="tx1"/>
                </a:solidFill>
                <a:latin typeface="Calibri" panose="020F0502020204030204" pitchFamily="34" charset="0"/>
                <a:cs typeface="Calibri" panose="020F0502020204030204" pitchFamily="34" charset="0"/>
              </a:rPr>
              <a:t> </a:t>
            </a:r>
            <a:r>
              <a:rPr lang="en-US" sz="1400" dirty="0" err="1">
                <a:solidFill>
                  <a:schemeClr val="tx1"/>
                </a:solidFill>
                <a:latin typeface="Calibri" panose="020F0502020204030204" pitchFamily="34" charset="0"/>
                <a:cs typeface="Calibri" panose="020F0502020204030204" pitchFamily="34" charset="0"/>
              </a:rPr>
              <a:t>ist</a:t>
            </a:r>
            <a:r>
              <a:rPr lang="en-US" sz="1400" dirty="0">
                <a:solidFill>
                  <a:schemeClr val="tx1"/>
                </a:solidFill>
                <a:latin typeface="Calibri" panose="020F0502020204030204" pitchFamily="34" charset="0"/>
                <a:cs typeface="Calibri" panose="020F0502020204030204" pitchFamily="34" charset="0"/>
              </a:rPr>
              <a:t>. </a:t>
            </a:r>
          </a:p>
          <a:p>
            <a:pPr algn="l">
              <a:lnSpc>
                <a:spcPct val="90000"/>
              </a:lnSpc>
            </a:pPr>
            <a:r>
              <a:rPr lang="en-US" sz="1400" dirty="0">
                <a:solidFill>
                  <a:schemeClr val="tx1">
                    <a:lumMod val="85000"/>
                    <a:lumOff val="15000"/>
                  </a:schemeClr>
                </a:solidFill>
                <a:latin typeface="Calibri" panose="020F0502020204030204" pitchFamily="34" charset="0"/>
                <a:cs typeface="Calibri" panose="020F0502020204030204" pitchFamily="34" charset="0"/>
              </a:rPr>
              <a:t>Dies </a:t>
            </a:r>
            <a:r>
              <a:rPr lang="en-US" sz="1400" dirty="0" err="1">
                <a:solidFill>
                  <a:schemeClr val="tx1">
                    <a:lumMod val="85000"/>
                    <a:lumOff val="15000"/>
                  </a:schemeClr>
                </a:solidFill>
                <a:latin typeface="Calibri" panose="020F0502020204030204" pitchFamily="34" charset="0"/>
                <a:cs typeface="Calibri" panose="020F0502020204030204" pitchFamily="34" charset="0"/>
              </a:rPr>
              <a:t>ermöglich</a:t>
            </a:r>
            <a:r>
              <a:rPr lang="en-US" sz="1400" dirty="0">
                <a:solidFill>
                  <a:schemeClr val="tx1">
                    <a:lumMod val="85000"/>
                    <a:lumOff val="15000"/>
                  </a:schemeClr>
                </a:solidFill>
                <a:latin typeface="Calibri" panose="020F0502020204030204" pitchFamily="34" charset="0"/>
                <a:cs typeface="Calibri" panose="020F0502020204030204" pitchFamily="34" charset="0"/>
              </a:rPr>
              <a:t> es den </a:t>
            </a:r>
            <a:r>
              <a:rPr lang="en-US" sz="1400" dirty="0" err="1">
                <a:solidFill>
                  <a:schemeClr val="tx1">
                    <a:lumMod val="85000"/>
                    <a:lumOff val="15000"/>
                  </a:schemeClr>
                </a:solidFill>
                <a:latin typeface="Calibri" panose="020F0502020204030204" pitchFamily="34" charset="0"/>
                <a:cs typeface="Calibri" panose="020F0502020204030204" pitchFamily="34" charset="0"/>
              </a:rPr>
              <a:t>Fahrern</a:t>
            </a:r>
            <a:r>
              <a:rPr lang="en-US" sz="1400" dirty="0">
                <a:solidFill>
                  <a:schemeClr val="tx1">
                    <a:lumMod val="85000"/>
                    <a:lumOff val="15000"/>
                  </a:schemeClr>
                </a:solidFill>
                <a:latin typeface="Calibri" panose="020F0502020204030204" pitchFamily="34" charset="0"/>
                <a:cs typeface="Calibri" panose="020F0502020204030204" pitchFamily="34" charset="0"/>
              </a:rPr>
              <a:t> , </a:t>
            </a:r>
            <a:r>
              <a:rPr lang="en-US" sz="1400" dirty="0" err="1">
                <a:solidFill>
                  <a:schemeClr val="tx1">
                    <a:lumMod val="85000"/>
                    <a:lumOff val="15000"/>
                  </a:schemeClr>
                </a:solidFill>
                <a:latin typeface="Calibri" panose="020F0502020204030204" pitchFamily="34" charset="0"/>
                <a:cs typeface="Calibri" panose="020F0502020204030204" pitchFamily="34" charset="0"/>
              </a:rPr>
              <a:t>ihre</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Ankunft</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zu</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planen</a:t>
            </a:r>
            <a:r>
              <a:rPr lang="en-US" sz="1400" dirty="0">
                <a:solidFill>
                  <a:schemeClr val="tx1">
                    <a:lumMod val="85000"/>
                    <a:lumOff val="15000"/>
                  </a:schemeClr>
                </a:solidFill>
                <a:latin typeface="Calibri" panose="020F0502020204030204" pitchFamily="34" charset="0"/>
                <a:cs typeface="Calibri" panose="020F0502020204030204" pitchFamily="34" charset="0"/>
              </a:rPr>
              <a:t> und </a:t>
            </a:r>
            <a:r>
              <a:rPr lang="en-US" sz="1400" dirty="0" err="1">
                <a:solidFill>
                  <a:schemeClr val="tx1">
                    <a:lumMod val="85000"/>
                    <a:lumOff val="15000"/>
                  </a:schemeClr>
                </a:solidFill>
                <a:latin typeface="Calibri" panose="020F0502020204030204" pitchFamily="34" charset="0"/>
                <a:cs typeface="Calibri" panose="020F0502020204030204" pitchFamily="34" charset="0"/>
              </a:rPr>
              <a:t>nicht</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unnötig</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im</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Verkehr</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herumzufahren</a:t>
            </a:r>
            <a:r>
              <a:rPr lang="en-US" sz="1400" dirty="0">
                <a:solidFill>
                  <a:schemeClr val="tx1">
                    <a:lumMod val="85000"/>
                    <a:lumOff val="15000"/>
                  </a:schemeClr>
                </a:solidFill>
                <a:latin typeface="Calibri" panose="020F0502020204030204" pitchFamily="34" charset="0"/>
                <a:cs typeface="Calibri" panose="020F0502020204030204" pitchFamily="34" charset="0"/>
              </a:rPr>
              <a:t>.</a:t>
            </a:r>
          </a:p>
          <a:p>
            <a:pPr algn="l">
              <a:lnSpc>
                <a:spcPct val="90000"/>
              </a:lnSpc>
            </a:pPr>
            <a:br>
              <a:rPr lang="en-US" sz="1400" dirty="0">
                <a:solidFill>
                  <a:schemeClr val="tx1">
                    <a:lumMod val="85000"/>
                    <a:lumOff val="15000"/>
                  </a:schemeClr>
                </a:solidFill>
                <a:latin typeface="Calibri" panose="020F0502020204030204" pitchFamily="34" charset="0"/>
                <a:cs typeface="Calibri" panose="020F0502020204030204" pitchFamily="34" charset="0"/>
              </a:rPr>
            </a:br>
            <a:r>
              <a:rPr lang="en-US" sz="1400" dirty="0">
                <a:solidFill>
                  <a:schemeClr val="tx1">
                    <a:lumMod val="85000"/>
                    <a:lumOff val="15000"/>
                  </a:schemeClr>
                </a:solidFill>
                <a:latin typeface="Calibri" panose="020F0502020204030204" pitchFamily="34" charset="0"/>
                <a:cs typeface="Calibri" panose="020F0502020204030204" pitchFamily="34" charset="0"/>
              </a:rPr>
              <a:t>Die </a:t>
            </a:r>
            <a:r>
              <a:rPr lang="en-US" sz="1400" dirty="0" err="1">
                <a:solidFill>
                  <a:schemeClr val="tx1">
                    <a:lumMod val="85000"/>
                    <a:lumOff val="15000"/>
                  </a:schemeClr>
                </a:solidFill>
                <a:latin typeface="Calibri" panose="020F0502020204030204" pitchFamily="34" charset="0"/>
                <a:cs typeface="Calibri" panose="020F0502020204030204" pitchFamily="34" charset="0"/>
              </a:rPr>
              <a:t>Transparenz</a:t>
            </a:r>
            <a:r>
              <a:rPr lang="en-US" sz="1400" dirty="0">
                <a:solidFill>
                  <a:schemeClr val="tx1">
                    <a:lumMod val="85000"/>
                    <a:lumOff val="15000"/>
                  </a:schemeClr>
                </a:solidFill>
                <a:latin typeface="Calibri" panose="020F0502020204030204" pitchFamily="34" charset="0"/>
                <a:cs typeface="Calibri" panose="020F0502020204030204" pitchFamily="34" charset="0"/>
              </a:rPr>
              <a:t> in </a:t>
            </a:r>
            <a:r>
              <a:rPr lang="en-US" sz="1400" dirty="0" err="1">
                <a:solidFill>
                  <a:schemeClr val="tx1">
                    <a:lumMod val="85000"/>
                    <a:lumOff val="15000"/>
                  </a:schemeClr>
                </a:solidFill>
                <a:latin typeface="Calibri" panose="020F0502020204030204" pitchFamily="34" charset="0"/>
                <a:cs typeface="Calibri" panose="020F0502020204030204" pitchFamily="34" charset="0"/>
              </a:rPr>
              <a:t>Bezug</a:t>
            </a:r>
            <a:r>
              <a:rPr lang="en-US" sz="1400" dirty="0">
                <a:solidFill>
                  <a:schemeClr val="tx1">
                    <a:lumMod val="85000"/>
                    <a:lumOff val="15000"/>
                  </a:schemeClr>
                </a:solidFill>
                <a:latin typeface="Calibri" panose="020F0502020204030204" pitchFamily="34" charset="0"/>
                <a:cs typeface="Calibri" panose="020F0502020204030204" pitchFamily="34" charset="0"/>
              </a:rPr>
              <a:t> auf die </a:t>
            </a:r>
            <a:r>
              <a:rPr lang="en-US" sz="1400" dirty="0" err="1">
                <a:solidFill>
                  <a:schemeClr val="tx1">
                    <a:lumMod val="85000"/>
                    <a:lumOff val="15000"/>
                  </a:schemeClr>
                </a:solidFill>
                <a:latin typeface="Calibri" panose="020F0502020204030204" pitchFamily="34" charset="0"/>
                <a:cs typeface="Calibri" panose="020F0502020204030204" pitchFamily="34" charset="0"/>
              </a:rPr>
              <a:t>Parkplatzverfügbarkeit</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fördert</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eine</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effizientere</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Nutzung</a:t>
            </a:r>
            <a:r>
              <a:rPr lang="en-US" sz="1400" dirty="0">
                <a:solidFill>
                  <a:schemeClr val="tx1">
                    <a:lumMod val="85000"/>
                    <a:lumOff val="15000"/>
                  </a:schemeClr>
                </a:solidFill>
                <a:latin typeface="Calibri" panose="020F0502020204030204" pitchFamily="34" charset="0"/>
                <a:cs typeface="Calibri" panose="020F0502020204030204" pitchFamily="34" charset="0"/>
              </a:rPr>
              <a:t> der </a:t>
            </a:r>
            <a:r>
              <a:rPr lang="en-US" sz="1400" dirty="0" err="1">
                <a:solidFill>
                  <a:schemeClr val="tx1">
                    <a:lumMod val="85000"/>
                    <a:lumOff val="15000"/>
                  </a:schemeClr>
                </a:solidFill>
                <a:latin typeface="Calibri" panose="020F0502020204030204" pitchFamily="34" charset="0"/>
                <a:cs typeface="Calibri" panose="020F0502020204030204" pitchFamily="34" charset="0"/>
              </a:rPr>
              <a:t>vorhandenen</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Parkflächen</a:t>
            </a:r>
            <a:endParaRPr lang="en-US" sz="1400" dirty="0">
              <a:solidFill>
                <a:schemeClr val="tx1">
                  <a:lumMod val="85000"/>
                  <a:lumOff val="15000"/>
                </a:schemeClr>
              </a:solidFill>
              <a:latin typeface="Calibri" panose="020F0502020204030204" pitchFamily="34" charset="0"/>
              <a:cs typeface="Calibri" panose="020F0502020204030204" pitchFamily="34" charset="0"/>
            </a:endParaRPr>
          </a:p>
        </p:txBody>
      </p:sp>
      <p:pic>
        <p:nvPicPr>
          <p:cNvPr id="6" name="Bildplatzhalter 5" descr="Ein Bild, das Rad, Fahrzeug, Landfahrzeug, Reifen enthält.&#10;&#10;Automatisch generierte Beschreibung">
            <a:extLst>
              <a:ext uri="{FF2B5EF4-FFF2-40B4-BE49-F238E27FC236}">
                <a16:creationId xmlns:a16="http://schemas.microsoft.com/office/drawing/2014/main" id="{0E4A950C-65BE-8B45-2702-9350261E349B}"/>
              </a:ext>
            </a:extLst>
          </p:cNvPr>
          <p:cNvPicPr>
            <a:picLocks noGrp="1" noChangeAspect="1"/>
          </p:cNvPicPr>
          <p:nvPr>
            <p:ph type="pic" idx="1"/>
          </p:nvPr>
        </p:nvPicPr>
        <p:blipFill rotWithShape="1">
          <a:blip r:embed="rId2"/>
          <a:srcRect l="9341" r="17292" b="-1"/>
          <a:stretch/>
        </p:blipFill>
        <p:spPr>
          <a:xfrm>
            <a:off x="4654296" y="10"/>
            <a:ext cx="7537704" cy="6857990"/>
          </a:xfrm>
          <a:prstGeom prst="rect">
            <a:avLst/>
          </a:prstGeom>
        </p:spPr>
      </p:pic>
    </p:spTree>
    <p:extLst>
      <p:ext uri="{BB962C8B-B14F-4D97-AF65-F5344CB8AC3E}">
        <p14:creationId xmlns:p14="http://schemas.microsoft.com/office/powerpoint/2010/main" val="1577006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848DB7-D242-3073-08E4-2EC49C6481ED}"/>
              </a:ext>
            </a:extLst>
          </p:cNvPr>
          <p:cNvSpPr>
            <a:spLocks noGrp="1"/>
          </p:cNvSpPr>
          <p:nvPr>
            <p:ph type="title"/>
          </p:nvPr>
        </p:nvSpPr>
        <p:spPr/>
        <p:txBody>
          <a:bodyPr/>
          <a:lstStyle/>
          <a:p>
            <a:r>
              <a:rPr lang="de-DE" dirty="0"/>
              <a:t>AGENDA</a:t>
            </a:r>
          </a:p>
        </p:txBody>
      </p:sp>
      <p:sp>
        <p:nvSpPr>
          <p:cNvPr id="3" name="Inhaltsplatzhalter 2">
            <a:extLst>
              <a:ext uri="{FF2B5EF4-FFF2-40B4-BE49-F238E27FC236}">
                <a16:creationId xmlns:a16="http://schemas.microsoft.com/office/drawing/2014/main" id="{4A90CFF5-2910-F952-94FA-D20F2CCB5DEA}"/>
              </a:ext>
            </a:extLst>
          </p:cNvPr>
          <p:cNvSpPr>
            <a:spLocks noGrp="1"/>
          </p:cNvSpPr>
          <p:nvPr>
            <p:ph idx="1"/>
          </p:nvPr>
        </p:nvSpPr>
        <p:spPr>
          <a:xfrm>
            <a:off x="2231136" y="2417736"/>
            <a:ext cx="7729728" cy="3322291"/>
          </a:xfrm>
        </p:spPr>
        <p:txBody>
          <a:bodyPr>
            <a:normAutofit lnSpcReduction="10000"/>
          </a:bodyPr>
          <a:lstStyle/>
          <a:p>
            <a:pPr marL="0" indent="0">
              <a:buNone/>
            </a:pPr>
            <a:endParaRPr lang="de-DE" sz="1400" b="0" i="0" u="none" strike="noStrike" dirty="0">
              <a:solidFill>
                <a:srgbClr val="000000"/>
              </a:solidFill>
              <a:effectLst/>
              <a:latin typeface="Calibri" panose="020F0502020204030204" pitchFamily="34" charset="0"/>
              <a:cs typeface="Calibri" panose="020F0502020204030204" pitchFamily="34" charset="0"/>
            </a:endParaRPr>
          </a:p>
          <a:p>
            <a:r>
              <a:rPr lang="de-DE" sz="1400" dirty="0">
                <a:solidFill>
                  <a:srgbClr val="000000"/>
                </a:solidFill>
                <a:latin typeface="Calibri" panose="020F0502020204030204" pitchFamily="34" charset="0"/>
                <a:cs typeface="Calibri" panose="020F0502020204030204" pitchFamily="34" charset="0"/>
              </a:rPr>
              <a:t>Stakeholder</a:t>
            </a:r>
            <a:endParaRPr lang="de-DE" sz="1400" dirty="0">
              <a:latin typeface="Calibri" panose="020F0502020204030204" pitchFamily="34" charset="0"/>
              <a:cs typeface="Calibri" panose="020F0502020204030204" pitchFamily="34" charset="0"/>
            </a:endParaRPr>
          </a:p>
          <a:p>
            <a:r>
              <a:rPr lang="de-DE" sz="1400" dirty="0">
                <a:latin typeface="Calibri" panose="020F0502020204030204" pitchFamily="34" charset="0"/>
                <a:cs typeface="Calibri" panose="020F0502020204030204" pitchFamily="34" charset="0"/>
              </a:rPr>
              <a:t>Deskriptives Domänenmodell</a:t>
            </a:r>
          </a:p>
          <a:p>
            <a:r>
              <a:rPr lang="de-DE" sz="1400" dirty="0">
                <a:latin typeface="Calibri" panose="020F0502020204030204" pitchFamily="34" charset="0"/>
                <a:cs typeface="Calibri" panose="020F0502020204030204" pitchFamily="34" charset="0"/>
              </a:rPr>
              <a:t>Präskriptives Domänenmodell</a:t>
            </a:r>
          </a:p>
          <a:p>
            <a:r>
              <a:rPr lang="de-DE" sz="1400" dirty="0">
                <a:latin typeface="Calibri" panose="020F0502020204030204" pitchFamily="34" charset="0"/>
                <a:cs typeface="Calibri" panose="020F0502020204030204" pitchFamily="34" charset="0"/>
              </a:rPr>
              <a:t>Klassendiagram</a:t>
            </a:r>
          </a:p>
          <a:p>
            <a:r>
              <a:rPr lang="de-DE" sz="1400" dirty="0">
                <a:latin typeface="Calibri" panose="020F0502020204030204" pitchFamily="34" charset="0"/>
                <a:cs typeface="Calibri" panose="020F0502020204030204" pitchFamily="34" charset="0"/>
              </a:rPr>
              <a:t>Quellcode</a:t>
            </a:r>
          </a:p>
          <a:p>
            <a:r>
              <a:rPr lang="de-DE" sz="1400" dirty="0">
                <a:latin typeface="Calibri" panose="020F0502020204030204" pitchFamily="34" charset="0"/>
                <a:cs typeface="Calibri" panose="020F0502020204030204" pitchFamily="34" charset="0"/>
              </a:rPr>
              <a:t>Verfügbarkeiten</a:t>
            </a:r>
          </a:p>
          <a:p>
            <a:r>
              <a:rPr lang="de-DE" sz="1400" dirty="0">
                <a:latin typeface="Calibri" panose="020F0502020204030204" pitchFamily="34" charset="0"/>
                <a:cs typeface="Calibri" panose="020F0502020204030204" pitchFamily="34" charset="0"/>
              </a:rPr>
              <a:t>Zuweisung</a:t>
            </a:r>
          </a:p>
          <a:p>
            <a:r>
              <a:rPr lang="de-DE" sz="1400" dirty="0">
                <a:latin typeface="Calibri" panose="020F0502020204030204" pitchFamily="34" charset="0"/>
                <a:cs typeface="Calibri" panose="020F0502020204030204" pitchFamily="34" charset="0"/>
              </a:rPr>
              <a:t>Benachrichtigung</a:t>
            </a:r>
          </a:p>
          <a:p>
            <a:r>
              <a:rPr lang="de-DE" sz="1400" dirty="0">
                <a:latin typeface="Calibri" panose="020F0502020204030204" pitchFamily="34" charset="0"/>
                <a:cs typeface="Calibri" panose="020F0502020204030204" pitchFamily="34" charset="0"/>
              </a:rPr>
              <a:t>Zusammenfassung </a:t>
            </a:r>
          </a:p>
          <a:p>
            <a:pPr marL="0" indent="0">
              <a:buNone/>
            </a:pPr>
            <a:endParaRPr lang="de-DE" sz="1400" dirty="0">
              <a:latin typeface="Calibri" panose="020F0502020204030204" pitchFamily="34" charset="0"/>
              <a:cs typeface="Calibri" panose="020F0502020204030204" pitchFamily="34" charset="0"/>
            </a:endParaRPr>
          </a:p>
          <a:p>
            <a:endParaRPr lang="de-DE" sz="1400" dirty="0">
              <a:latin typeface="Calibri" panose="020F0502020204030204" pitchFamily="34" charset="0"/>
              <a:cs typeface="Calibri" panose="020F0502020204030204" pitchFamily="34" charset="0"/>
            </a:endParaRPr>
          </a:p>
          <a:p>
            <a:endParaRPr lang="de-DE" sz="1400" dirty="0"/>
          </a:p>
        </p:txBody>
      </p:sp>
    </p:spTree>
    <p:extLst>
      <p:ext uri="{BB962C8B-B14F-4D97-AF65-F5344CB8AC3E}">
        <p14:creationId xmlns:p14="http://schemas.microsoft.com/office/powerpoint/2010/main" val="1498949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F8A343-07AF-C813-02C1-B110E6219EC3}"/>
              </a:ext>
            </a:extLst>
          </p:cNvPr>
          <p:cNvSpPr>
            <a:spLocks noGrp="1"/>
          </p:cNvSpPr>
          <p:nvPr>
            <p:ph type="title"/>
          </p:nvPr>
        </p:nvSpPr>
        <p:spPr>
          <a:xfrm>
            <a:off x="804670" y="978776"/>
            <a:ext cx="3044953" cy="1174991"/>
          </a:xfrm>
        </p:spPr>
        <p:txBody>
          <a:bodyPr vert="horz" lIns="182880" tIns="182880" rIns="182880" bIns="182880" rtlCol="0" anchor="ctr">
            <a:normAutofit fontScale="90000"/>
          </a:bodyPr>
          <a:lstStyle/>
          <a:p>
            <a:br>
              <a:rPr lang="en-US" sz="2000" dirty="0"/>
            </a:br>
            <a:r>
              <a:rPr lang="en-US" sz="2000" dirty="0" err="1"/>
              <a:t>Zuweisung</a:t>
            </a:r>
            <a:r>
              <a:rPr lang="en-US" sz="2000" dirty="0"/>
              <a:t> </a:t>
            </a:r>
            <a:br>
              <a:rPr lang="en-US" sz="2000" dirty="0"/>
            </a:br>
            <a:endParaRPr lang="en-US" sz="2000" dirty="0"/>
          </a:p>
        </p:txBody>
      </p:sp>
      <p:sp>
        <p:nvSpPr>
          <p:cNvPr id="4" name="Textplatzhalter 3">
            <a:extLst>
              <a:ext uri="{FF2B5EF4-FFF2-40B4-BE49-F238E27FC236}">
                <a16:creationId xmlns:a16="http://schemas.microsoft.com/office/drawing/2014/main" id="{35F9B340-9151-7134-1174-2A4411F0AD7A}"/>
              </a:ext>
            </a:extLst>
          </p:cNvPr>
          <p:cNvSpPr>
            <a:spLocks noGrp="1"/>
          </p:cNvSpPr>
          <p:nvPr>
            <p:ph type="body" sz="half" idx="2"/>
          </p:nvPr>
        </p:nvSpPr>
        <p:spPr>
          <a:xfrm>
            <a:off x="804670" y="2640692"/>
            <a:ext cx="3044952" cy="3255252"/>
          </a:xfrm>
        </p:spPr>
        <p:txBody>
          <a:bodyPr vert="horz" lIns="91440" tIns="45720" rIns="91440" bIns="45720" rtlCol="0">
            <a:normAutofit/>
          </a:bodyPr>
          <a:lstStyle/>
          <a:p>
            <a:pPr algn="l">
              <a:lnSpc>
                <a:spcPct val="90000"/>
              </a:lnSpc>
            </a:pPr>
            <a:r>
              <a:rPr lang="en-US" sz="1400" dirty="0" err="1">
                <a:solidFill>
                  <a:schemeClr val="tx1">
                    <a:lumMod val="85000"/>
                    <a:lumOff val="15000"/>
                  </a:schemeClr>
                </a:solidFill>
                <a:latin typeface="Calibri" panose="020F0502020204030204" pitchFamily="34" charset="0"/>
                <a:cs typeface="Calibri" panose="020F0502020204030204" pitchFamily="34" charset="0"/>
              </a:rPr>
              <a:t>Unsere</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Lösung</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basiert</a:t>
            </a:r>
            <a:r>
              <a:rPr lang="en-US" sz="1400" dirty="0">
                <a:solidFill>
                  <a:schemeClr val="tx1">
                    <a:lumMod val="85000"/>
                    <a:lumOff val="15000"/>
                  </a:schemeClr>
                </a:solidFill>
                <a:latin typeface="Calibri" panose="020F0502020204030204" pitchFamily="34" charset="0"/>
                <a:cs typeface="Calibri" panose="020F0502020204030204" pitchFamily="34" charset="0"/>
              </a:rPr>
              <a:t> auf </a:t>
            </a:r>
            <a:r>
              <a:rPr lang="en-US" sz="1400" dirty="0" err="1">
                <a:solidFill>
                  <a:schemeClr val="tx1">
                    <a:lumMod val="85000"/>
                    <a:lumOff val="15000"/>
                  </a:schemeClr>
                </a:solidFill>
                <a:latin typeface="Calibri" panose="020F0502020204030204" pitchFamily="34" charset="0"/>
                <a:cs typeface="Calibri" panose="020F0502020204030204" pitchFamily="34" charset="0"/>
              </a:rPr>
              <a:t>intelligenten</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Algorithmen</a:t>
            </a:r>
            <a:r>
              <a:rPr lang="en-US" sz="1400" dirty="0">
                <a:solidFill>
                  <a:schemeClr val="tx1">
                    <a:lumMod val="85000"/>
                    <a:lumOff val="15000"/>
                  </a:schemeClr>
                </a:solidFill>
                <a:latin typeface="Calibri" panose="020F0502020204030204" pitchFamily="34" charset="0"/>
                <a:cs typeface="Calibri" panose="020F0502020204030204" pitchFamily="34" charset="0"/>
              </a:rPr>
              <a:t> und </a:t>
            </a:r>
            <a:r>
              <a:rPr lang="en-US" sz="1400" dirty="0" err="1">
                <a:solidFill>
                  <a:schemeClr val="tx1">
                    <a:lumMod val="85000"/>
                    <a:lumOff val="15000"/>
                  </a:schemeClr>
                </a:solidFill>
                <a:latin typeface="Calibri" panose="020F0502020204030204" pitchFamily="34" charset="0"/>
                <a:cs typeface="Calibri" panose="020F0502020204030204" pitchFamily="34" charset="0"/>
              </a:rPr>
              <a:t>Sensoren</a:t>
            </a:r>
            <a:r>
              <a:rPr lang="en-US" sz="1400" dirty="0">
                <a:solidFill>
                  <a:schemeClr val="tx1">
                    <a:lumMod val="85000"/>
                    <a:lumOff val="15000"/>
                  </a:schemeClr>
                </a:solidFill>
                <a:latin typeface="Calibri" panose="020F0502020204030204" pitchFamily="34" charset="0"/>
                <a:cs typeface="Calibri" panose="020F0502020204030204" pitchFamily="34" charset="0"/>
              </a:rPr>
              <a:t>, die die </a:t>
            </a:r>
            <a:r>
              <a:rPr lang="en-US" sz="1400" dirty="0" err="1">
                <a:solidFill>
                  <a:schemeClr val="tx1">
                    <a:lumMod val="85000"/>
                    <a:lumOff val="15000"/>
                  </a:schemeClr>
                </a:solidFill>
                <a:latin typeface="Calibri" panose="020F0502020204030204" pitchFamily="34" charset="0"/>
                <a:cs typeface="Calibri" panose="020F0502020204030204" pitchFamily="34" charset="0"/>
              </a:rPr>
              <a:t>Parkplätze</a:t>
            </a:r>
            <a:r>
              <a:rPr lang="en-US" sz="1400" dirty="0">
                <a:solidFill>
                  <a:schemeClr val="tx1">
                    <a:lumMod val="85000"/>
                    <a:lumOff val="15000"/>
                  </a:schemeClr>
                </a:solidFill>
                <a:latin typeface="Calibri" panose="020F0502020204030204" pitchFamily="34" charset="0"/>
                <a:cs typeface="Calibri" panose="020F0502020204030204" pitchFamily="34" charset="0"/>
              </a:rPr>
              <a:t> in </a:t>
            </a:r>
            <a:r>
              <a:rPr lang="en-US" sz="1400" dirty="0" err="1">
                <a:solidFill>
                  <a:schemeClr val="tx1">
                    <a:lumMod val="85000"/>
                    <a:lumOff val="15000"/>
                  </a:schemeClr>
                </a:solidFill>
                <a:latin typeface="Calibri" panose="020F0502020204030204" pitchFamily="34" charset="0"/>
                <a:cs typeface="Calibri" panose="020F0502020204030204" pitchFamily="34" charset="0"/>
              </a:rPr>
              <a:t>Echzeit</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überwachen</a:t>
            </a:r>
            <a:r>
              <a:rPr lang="en-US" sz="1400" dirty="0">
                <a:solidFill>
                  <a:schemeClr val="tx1">
                    <a:lumMod val="85000"/>
                    <a:lumOff val="15000"/>
                  </a:schemeClr>
                </a:solidFill>
                <a:latin typeface="Calibri" panose="020F0502020204030204" pitchFamily="34" charset="0"/>
                <a:cs typeface="Calibri" panose="020F0502020204030204" pitchFamily="34" charset="0"/>
              </a:rPr>
              <a:t> . Dies </a:t>
            </a:r>
            <a:r>
              <a:rPr lang="en-US" sz="1400" dirty="0" err="1">
                <a:solidFill>
                  <a:schemeClr val="tx1">
                    <a:lumMod val="85000"/>
                    <a:lumOff val="15000"/>
                  </a:schemeClr>
                </a:solidFill>
                <a:latin typeface="Calibri" panose="020F0502020204030204" pitchFamily="34" charset="0"/>
                <a:cs typeface="Calibri" panose="020F0502020204030204" pitchFamily="34" charset="0"/>
              </a:rPr>
              <a:t>ermöglicht</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eine</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effiziente</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Zuweisung</a:t>
            </a:r>
            <a:r>
              <a:rPr lang="en-US" sz="1400" dirty="0">
                <a:solidFill>
                  <a:schemeClr val="tx1">
                    <a:lumMod val="85000"/>
                    <a:lumOff val="15000"/>
                  </a:schemeClr>
                </a:solidFill>
                <a:latin typeface="Calibri" panose="020F0502020204030204" pitchFamily="34" charset="0"/>
                <a:cs typeface="Calibri" panose="020F0502020204030204" pitchFamily="34" charset="0"/>
              </a:rPr>
              <a:t> von </a:t>
            </a:r>
            <a:r>
              <a:rPr lang="en-US" sz="1400" dirty="0" err="1">
                <a:solidFill>
                  <a:schemeClr val="tx1">
                    <a:lumMod val="85000"/>
                    <a:lumOff val="15000"/>
                  </a:schemeClr>
                </a:solidFill>
                <a:latin typeface="Calibri" panose="020F0502020204030204" pitchFamily="34" charset="0"/>
                <a:cs typeface="Calibri" panose="020F0502020204030204" pitchFamily="34" charset="0"/>
              </a:rPr>
              <a:t>Parkplätzen</a:t>
            </a:r>
            <a:r>
              <a:rPr lang="en-US" sz="1400" dirty="0">
                <a:solidFill>
                  <a:schemeClr val="tx1">
                    <a:lumMod val="85000"/>
                    <a:lumOff val="15000"/>
                  </a:schemeClr>
                </a:solidFill>
                <a:latin typeface="Calibri" panose="020F0502020204030204" pitchFamily="34" charset="0"/>
                <a:cs typeface="Calibri" panose="020F0502020204030204" pitchFamily="34" charset="0"/>
              </a:rPr>
              <a:t> , </a:t>
            </a:r>
            <a:r>
              <a:rPr lang="en-US" sz="1400" dirty="0" err="1">
                <a:solidFill>
                  <a:schemeClr val="tx1">
                    <a:lumMod val="85000"/>
                    <a:lumOff val="15000"/>
                  </a:schemeClr>
                </a:solidFill>
                <a:latin typeface="Calibri" panose="020F0502020204030204" pitchFamily="34" charset="0"/>
                <a:cs typeface="Calibri" panose="020F0502020204030204" pitchFamily="34" charset="0"/>
              </a:rPr>
              <a:t>wodurch</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Leerstände</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minimiert</a:t>
            </a:r>
            <a:r>
              <a:rPr lang="en-US" sz="1400" dirty="0">
                <a:solidFill>
                  <a:schemeClr val="tx1">
                    <a:lumMod val="85000"/>
                    <a:lumOff val="15000"/>
                  </a:schemeClr>
                </a:solidFill>
                <a:latin typeface="Calibri" panose="020F0502020204030204" pitchFamily="34" charset="0"/>
                <a:cs typeface="Calibri" panose="020F0502020204030204" pitchFamily="34" charset="0"/>
              </a:rPr>
              <a:t> und die </a:t>
            </a:r>
            <a:r>
              <a:rPr lang="en-US" sz="1400" dirty="0" err="1">
                <a:solidFill>
                  <a:schemeClr val="tx1">
                    <a:lumMod val="85000"/>
                    <a:lumOff val="15000"/>
                  </a:schemeClr>
                </a:solidFill>
                <a:latin typeface="Calibri" panose="020F0502020204030204" pitchFamily="34" charset="0"/>
                <a:cs typeface="Calibri" panose="020F0502020204030204" pitchFamily="34" charset="0"/>
              </a:rPr>
              <a:t>Auslastung</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optimiert</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wird</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p>
          <a:p>
            <a:pPr algn="l">
              <a:lnSpc>
                <a:spcPct val="90000"/>
              </a:lnSpc>
            </a:pPr>
            <a:r>
              <a:rPr lang="en-US" sz="1400" dirty="0">
                <a:solidFill>
                  <a:schemeClr val="tx1">
                    <a:lumMod val="85000"/>
                    <a:lumOff val="15000"/>
                  </a:schemeClr>
                </a:solidFill>
                <a:latin typeface="Calibri" panose="020F0502020204030204" pitchFamily="34" charset="0"/>
                <a:cs typeface="Calibri" panose="020F0502020204030204" pitchFamily="34" charset="0"/>
              </a:rPr>
              <a:t>Die Zeit , in </a:t>
            </a:r>
            <a:r>
              <a:rPr lang="en-US" sz="1400" dirty="0" err="1">
                <a:solidFill>
                  <a:schemeClr val="tx1">
                    <a:lumMod val="85000"/>
                    <a:lumOff val="15000"/>
                  </a:schemeClr>
                </a:solidFill>
                <a:latin typeface="Calibri" panose="020F0502020204030204" pitchFamily="34" charset="0"/>
                <a:cs typeface="Calibri" panose="020F0502020204030204" pitchFamily="34" charset="0"/>
              </a:rPr>
              <a:t>denen</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Fahrer</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endlose</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Runden</a:t>
            </a:r>
            <a:r>
              <a:rPr lang="en-US" sz="1400" dirty="0">
                <a:solidFill>
                  <a:schemeClr val="tx1">
                    <a:lumMod val="85000"/>
                    <a:lumOff val="15000"/>
                  </a:schemeClr>
                </a:solidFill>
                <a:latin typeface="Calibri" panose="020F0502020204030204" pitchFamily="34" charset="0"/>
                <a:cs typeface="Calibri" panose="020F0502020204030204" pitchFamily="34" charset="0"/>
              </a:rPr>
              <a:t> um </a:t>
            </a:r>
            <a:r>
              <a:rPr lang="en-US" sz="1400" dirty="0" err="1">
                <a:solidFill>
                  <a:schemeClr val="tx1">
                    <a:lumMod val="85000"/>
                    <a:lumOff val="15000"/>
                  </a:schemeClr>
                </a:solidFill>
                <a:latin typeface="Calibri" panose="020F0502020204030204" pitchFamily="34" charset="0"/>
                <a:cs typeface="Calibri" panose="020F0502020204030204" pitchFamily="34" charset="0"/>
              </a:rPr>
              <a:t>Parkhäuser</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drehen</a:t>
            </a:r>
            <a:r>
              <a:rPr lang="en-US" sz="1400" dirty="0">
                <a:solidFill>
                  <a:schemeClr val="tx1">
                    <a:lumMod val="85000"/>
                    <a:lumOff val="15000"/>
                  </a:schemeClr>
                </a:solidFill>
                <a:latin typeface="Calibri" panose="020F0502020204030204" pitchFamily="34" charset="0"/>
                <a:cs typeface="Calibri" panose="020F0502020204030204" pitchFamily="34" charset="0"/>
              </a:rPr>
              <a:t> , </a:t>
            </a:r>
            <a:r>
              <a:rPr lang="en-US" sz="1400" dirty="0" err="1">
                <a:solidFill>
                  <a:schemeClr val="tx1">
                    <a:lumMod val="85000"/>
                    <a:lumOff val="15000"/>
                  </a:schemeClr>
                </a:solidFill>
                <a:latin typeface="Calibri" panose="020F0502020204030204" pitchFamily="34" charset="0"/>
                <a:cs typeface="Calibri" panose="020F0502020204030204" pitchFamily="34" charset="0"/>
              </a:rPr>
              <a:t>werden</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dadruch</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vermieden</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br>
              <a:rPr lang="en-US" sz="1400" dirty="0">
                <a:solidFill>
                  <a:schemeClr val="tx1">
                    <a:lumMod val="85000"/>
                    <a:lumOff val="15000"/>
                  </a:schemeClr>
                </a:solidFill>
              </a:rPr>
            </a:br>
            <a:endParaRPr lang="en-US" sz="1400" dirty="0">
              <a:solidFill>
                <a:schemeClr val="tx1">
                  <a:lumMod val="85000"/>
                  <a:lumOff val="15000"/>
                </a:schemeClr>
              </a:solidFill>
            </a:endParaRPr>
          </a:p>
        </p:txBody>
      </p:sp>
      <p:pic>
        <p:nvPicPr>
          <p:cNvPr id="6" name="Bildplatzhalter 5" descr="Ein Bild, das Handy, Auto, draußen enthält.&#10;&#10;Automatisch generierte Beschreibung">
            <a:extLst>
              <a:ext uri="{FF2B5EF4-FFF2-40B4-BE49-F238E27FC236}">
                <a16:creationId xmlns:a16="http://schemas.microsoft.com/office/drawing/2014/main" id="{97647A6A-6CD6-BECC-07DE-0129B531FEBC}"/>
              </a:ext>
            </a:extLst>
          </p:cNvPr>
          <p:cNvPicPr>
            <a:picLocks noGrp="1" noChangeAspect="1"/>
          </p:cNvPicPr>
          <p:nvPr>
            <p:ph type="pic" idx="1"/>
          </p:nvPr>
        </p:nvPicPr>
        <p:blipFill rotWithShape="1">
          <a:blip r:embed="rId2"/>
          <a:srcRect l="11985" r="33059"/>
          <a:stretch/>
        </p:blipFill>
        <p:spPr>
          <a:xfrm>
            <a:off x="4654296" y="10"/>
            <a:ext cx="7537704" cy="6857990"/>
          </a:xfrm>
          <a:prstGeom prst="rect">
            <a:avLst/>
          </a:prstGeom>
        </p:spPr>
      </p:pic>
    </p:spTree>
    <p:extLst>
      <p:ext uri="{BB962C8B-B14F-4D97-AF65-F5344CB8AC3E}">
        <p14:creationId xmlns:p14="http://schemas.microsoft.com/office/powerpoint/2010/main" val="16224231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C53C5E-6C5F-7B48-7DD9-BFCB50961592}"/>
              </a:ext>
            </a:extLst>
          </p:cNvPr>
          <p:cNvSpPr>
            <a:spLocks noGrp="1"/>
          </p:cNvSpPr>
          <p:nvPr>
            <p:ph type="title"/>
          </p:nvPr>
        </p:nvSpPr>
        <p:spPr>
          <a:xfrm>
            <a:off x="804670" y="978776"/>
            <a:ext cx="3044953" cy="1174991"/>
          </a:xfrm>
        </p:spPr>
        <p:txBody>
          <a:bodyPr vert="horz" lIns="182880" tIns="182880" rIns="182880" bIns="182880" rtlCol="0" anchor="ctr">
            <a:normAutofit/>
          </a:bodyPr>
          <a:lstStyle/>
          <a:p>
            <a:br>
              <a:rPr lang="en-US" sz="1700" dirty="0"/>
            </a:br>
            <a:r>
              <a:rPr lang="en-US" sz="1700" dirty="0" err="1"/>
              <a:t>Benachrichtigung</a:t>
            </a:r>
            <a:br>
              <a:rPr lang="en-US" sz="1700" dirty="0"/>
            </a:br>
            <a:endParaRPr lang="en-US" sz="1700" dirty="0"/>
          </a:p>
        </p:txBody>
      </p:sp>
      <p:sp>
        <p:nvSpPr>
          <p:cNvPr id="4" name="Textplatzhalter 3">
            <a:extLst>
              <a:ext uri="{FF2B5EF4-FFF2-40B4-BE49-F238E27FC236}">
                <a16:creationId xmlns:a16="http://schemas.microsoft.com/office/drawing/2014/main" id="{22FB3E28-923F-ECE5-AEE8-68321AC49040}"/>
              </a:ext>
            </a:extLst>
          </p:cNvPr>
          <p:cNvSpPr>
            <a:spLocks noGrp="1"/>
          </p:cNvSpPr>
          <p:nvPr>
            <p:ph type="body" sz="half" idx="2"/>
          </p:nvPr>
        </p:nvSpPr>
        <p:spPr>
          <a:xfrm>
            <a:off x="804670" y="2640692"/>
            <a:ext cx="3044952" cy="3255252"/>
          </a:xfrm>
        </p:spPr>
        <p:txBody>
          <a:bodyPr vert="horz" lIns="91440" tIns="45720" rIns="91440" bIns="45720" rtlCol="0">
            <a:normAutofit/>
          </a:bodyPr>
          <a:lstStyle/>
          <a:p>
            <a:pPr algn="l">
              <a:lnSpc>
                <a:spcPct val="90000"/>
              </a:lnSpc>
            </a:pPr>
            <a:r>
              <a:rPr lang="en-US" sz="1400" dirty="0">
                <a:solidFill>
                  <a:schemeClr val="tx1">
                    <a:lumMod val="85000"/>
                    <a:lumOff val="15000"/>
                  </a:schemeClr>
                </a:solidFill>
                <a:latin typeface="Calibri" panose="020F0502020204030204" pitchFamily="34" charset="0"/>
                <a:cs typeface="Calibri" panose="020F0502020204030204" pitchFamily="34" charset="0"/>
              </a:rPr>
              <a:t>Die </a:t>
            </a:r>
            <a:r>
              <a:rPr lang="en-US" sz="1400" dirty="0" err="1">
                <a:solidFill>
                  <a:schemeClr val="tx1">
                    <a:lumMod val="85000"/>
                    <a:lumOff val="15000"/>
                  </a:schemeClr>
                </a:solidFill>
                <a:latin typeface="Calibri" panose="020F0502020204030204" pitchFamily="34" charset="0"/>
                <a:cs typeface="Calibri" panose="020F0502020204030204" pitchFamily="34" charset="0"/>
              </a:rPr>
              <a:t>Benachrichtigungsfunktion</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informiert</a:t>
            </a:r>
            <a:r>
              <a:rPr lang="en-US" sz="1400" dirty="0">
                <a:solidFill>
                  <a:schemeClr val="tx1">
                    <a:lumMod val="85000"/>
                    <a:lumOff val="15000"/>
                  </a:schemeClr>
                </a:solidFill>
                <a:latin typeface="Calibri" panose="020F0502020204030204" pitchFamily="34" charset="0"/>
                <a:cs typeface="Calibri" panose="020F0502020204030204" pitchFamily="34" charset="0"/>
              </a:rPr>
              <a:t> die </a:t>
            </a:r>
            <a:r>
              <a:rPr lang="en-US" sz="1400" dirty="0" err="1">
                <a:solidFill>
                  <a:schemeClr val="tx1">
                    <a:lumMod val="85000"/>
                    <a:lumOff val="15000"/>
                  </a:schemeClr>
                </a:solidFill>
                <a:latin typeface="Calibri" panose="020F0502020204030204" pitchFamily="34" charset="0"/>
                <a:cs typeface="Calibri" panose="020F0502020204030204" pitchFamily="34" charset="0"/>
              </a:rPr>
              <a:t>Nutzer</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über</a:t>
            </a:r>
            <a:r>
              <a:rPr lang="en-US" sz="1400" dirty="0">
                <a:solidFill>
                  <a:schemeClr val="tx1">
                    <a:lumMod val="85000"/>
                    <a:lumOff val="15000"/>
                  </a:schemeClr>
                </a:solidFill>
                <a:latin typeface="Calibri" panose="020F0502020204030204" pitchFamily="34" charset="0"/>
                <a:cs typeface="Calibri" panose="020F0502020204030204" pitchFamily="34" charset="0"/>
              </a:rPr>
              <a:t> den </a:t>
            </a:r>
            <a:r>
              <a:rPr lang="en-US" sz="1400" dirty="0" err="1">
                <a:solidFill>
                  <a:schemeClr val="tx1">
                    <a:lumMod val="85000"/>
                    <a:lumOff val="15000"/>
                  </a:schemeClr>
                </a:solidFill>
                <a:latin typeface="Calibri" panose="020F0502020204030204" pitchFamily="34" charset="0"/>
                <a:cs typeface="Calibri" panose="020F0502020204030204" pitchFamily="34" charset="0"/>
              </a:rPr>
              <a:t>Ablauf</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iherer</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Parkplatzreservierung</a:t>
            </a:r>
            <a:r>
              <a:rPr lang="en-US" sz="1400" dirty="0">
                <a:solidFill>
                  <a:schemeClr val="tx1">
                    <a:lumMod val="85000"/>
                    <a:lumOff val="15000"/>
                  </a:schemeClr>
                </a:solidFill>
                <a:latin typeface="Calibri" panose="020F0502020204030204" pitchFamily="34" charset="0"/>
                <a:cs typeface="Calibri" panose="020F0502020204030204" pitchFamily="34" charset="0"/>
              </a:rPr>
              <a:t> und </a:t>
            </a:r>
            <a:r>
              <a:rPr lang="en-US" sz="1400" dirty="0" err="1">
                <a:solidFill>
                  <a:schemeClr val="tx1">
                    <a:lumMod val="85000"/>
                    <a:lumOff val="15000"/>
                  </a:schemeClr>
                </a:solidFill>
                <a:latin typeface="Calibri" panose="020F0502020204030204" pitchFamily="34" charset="0"/>
                <a:cs typeface="Calibri" panose="020F0502020204030204" pitchFamily="34" charset="0"/>
              </a:rPr>
              <a:t>liefert</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während</a:t>
            </a:r>
            <a:r>
              <a:rPr lang="en-US" sz="1400" dirty="0">
                <a:solidFill>
                  <a:schemeClr val="tx1">
                    <a:lumMod val="85000"/>
                    <a:lumOff val="15000"/>
                  </a:schemeClr>
                </a:solidFill>
                <a:latin typeface="Calibri" panose="020F0502020204030204" pitchFamily="34" charset="0"/>
                <a:cs typeface="Calibri" panose="020F0502020204030204" pitchFamily="34" charset="0"/>
              </a:rPr>
              <a:t> der </a:t>
            </a:r>
            <a:r>
              <a:rPr lang="en-US" sz="1400" dirty="0" err="1">
                <a:solidFill>
                  <a:schemeClr val="tx1">
                    <a:lumMod val="85000"/>
                    <a:lumOff val="15000"/>
                  </a:schemeClr>
                </a:solidFill>
                <a:latin typeface="Calibri" panose="020F0502020204030204" pitchFamily="34" charset="0"/>
                <a:cs typeface="Calibri" panose="020F0502020204030204" pitchFamily="34" charset="0"/>
              </a:rPr>
              <a:t>Fahrt</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relevante</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InFormationen</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wie</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Verkehrslage</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oder</a:t>
            </a:r>
            <a:r>
              <a:rPr lang="en-US" sz="1400" dirty="0">
                <a:solidFill>
                  <a:schemeClr val="tx1">
                    <a:lumMod val="85000"/>
                    <a:lumOff val="15000"/>
                  </a:schemeClr>
                </a:solidFill>
                <a:latin typeface="Calibri" panose="020F0502020204030204" pitchFamily="34" charset="0"/>
                <a:cs typeface="Calibri" panose="020F0502020204030204" pitchFamily="34" charset="0"/>
              </a:rPr>
              <a:t> alternative </a:t>
            </a:r>
            <a:r>
              <a:rPr lang="en-US" sz="1400" dirty="0" err="1">
                <a:solidFill>
                  <a:schemeClr val="tx1">
                    <a:lumMod val="85000"/>
                    <a:lumOff val="15000"/>
                  </a:schemeClr>
                </a:solidFill>
                <a:latin typeface="Calibri" panose="020F0502020204030204" pitchFamily="34" charset="0"/>
                <a:cs typeface="Calibri" panose="020F0502020204030204" pitchFamily="34" charset="0"/>
              </a:rPr>
              <a:t>Parkmöglichkeiten</a:t>
            </a:r>
            <a:r>
              <a:rPr lang="en-US" sz="1400" dirty="0">
                <a:solidFill>
                  <a:schemeClr val="tx1">
                    <a:lumMod val="85000"/>
                    <a:lumOff val="15000"/>
                  </a:schemeClr>
                </a:solidFill>
                <a:latin typeface="Calibri" panose="020F0502020204030204" pitchFamily="34" charset="0"/>
                <a:cs typeface="Calibri" panose="020F0502020204030204" pitchFamily="34" charset="0"/>
              </a:rPr>
              <a:t>.</a:t>
            </a:r>
          </a:p>
          <a:p>
            <a:pPr algn="l">
              <a:lnSpc>
                <a:spcPct val="90000"/>
              </a:lnSpc>
            </a:pPr>
            <a:r>
              <a:rPr lang="en-US" sz="1400" dirty="0">
                <a:solidFill>
                  <a:schemeClr val="tx1">
                    <a:lumMod val="85000"/>
                    <a:lumOff val="15000"/>
                  </a:schemeClr>
                </a:solidFill>
                <a:latin typeface="Calibri" panose="020F0502020204030204" pitchFamily="34" charset="0"/>
                <a:cs typeface="Calibri" panose="020F0502020204030204" pitchFamily="34" charset="0"/>
              </a:rPr>
              <a:t>Dies </a:t>
            </a:r>
            <a:r>
              <a:rPr lang="en-US" sz="1400" dirty="0" err="1">
                <a:solidFill>
                  <a:schemeClr val="tx1">
                    <a:lumMod val="85000"/>
                    <a:lumOff val="15000"/>
                  </a:schemeClr>
                </a:solidFill>
                <a:latin typeface="Calibri" panose="020F0502020204030204" pitchFamily="34" charset="0"/>
                <a:cs typeface="Calibri" panose="020F0502020204030204" pitchFamily="34" charset="0"/>
              </a:rPr>
              <a:t>erhöht</a:t>
            </a:r>
            <a:r>
              <a:rPr lang="en-US" sz="1400" dirty="0">
                <a:solidFill>
                  <a:schemeClr val="tx1">
                    <a:lumMod val="85000"/>
                    <a:lumOff val="15000"/>
                  </a:schemeClr>
                </a:solidFill>
                <a:latin typeface="Calibri" panose="020F0502020204030204" pitchFamily="34" charset="0"/>
                <a:cs typeface="Calibri" panose="020F0502020204030204" pitchFamily="34" charset="0"/>
              </a:rPr>
              <a:t> die </a:t>
            </a:r>
            <a:r>
              <a:rPr lang="en-US" sz="1400" dirty="0" err="1">
                <a:solidFill>
                  <a:schemeClr val="tx1">
                    <a:lumMod val="85000"/>
                    <a:lumOff val="15000"/>
                  </a:schemeClr>
                </a:solidFill>
                <a:latin typeface="Calibri" panose="020F0502020204030204" pitchFamily="34" charset="0"/>
                <a:cs typeface="Calibri" panose="020F0502020204030204" pitchFamily="34" charset="0"/>
              </a:rPr>
              <a:t>Flexibilliät</a:t>
            </a:r>
            <a:r>
              <a:rPr lang="en-US" sz="1400" dirty="0">
                <a:solidFill>
                  <a:schemeClr val="tx1">
                    <a:lumMod val="85000"/>
                    <a:lumOff val="15000"/>
                  </a:schemeClr>
                </a:solidFill>
                <a:latin typeface="Calibri" panose="020F0502020204030204" pitchFamily="34" charset="0"/>
                <a:cs typeface="Calibri" panose="020F0502020204030204" pitchFamily="34" charset="0"/>
              </a:rPr>
              <a:t> und </a:t>
            </a:r>
            <a:r>
              <a:rPr lang="en-US" sz="1400" dirty="0" err="1">
                <a:solidFill>
                  <a:schemeClr val="tx1">
                    <a:lumMod val="85000"/>
                    <a:lumOff val="15000"/>
                  </a:schemeClr>
                </a:solidFill>
                <a:latin typeface="Calibri" panose="020F0502020204030204" pitchFamily="34" charset="0"/>
                <a:cs typeface="Calibri" panose="020F0502020204030204" pitchFamily="34" charset="0"/>
              </a:rPr>
              <a:t>Effizienz</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im</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Parkplatzmanagement</a:t>
            </a:r>
            <a:r>
              <a:rPr lang="en-US" sz="1400" dirty="0">
                <a:solidFill>
                  <a:schemeClr val="tx1">
                    <a:lumMod val="85000"/>
                    <a:lumOff val="15000"/>
                  </a:schemeClr>
                </a:solidFill>
                <a:latin typeface="Calibri" panose="020F0502020204030204" pitchFamily="34" charset="0"/>
                <a:cs typeface="Calibri" panose="020F0502020204030204" pitchFamily="34" charset="0"/>
              </a:rPr>
              <a:t> , </a:t>
            </a:r>
            <a:r>
              <a:rPr lang="en-US" sz="1400" dirty="0" err="1">
                <a:solidFill>
                  <a:schemeClr val="tx1">
                    <a:lumMod val="85000"/>
                    <a:lumOff val="15000"/>
                  </a:schemeClr>
                </a:solidFill>
                <a:latin typeface="Calibri" panose="020F0502020204030204" pitchFamily="34" charset="0"/>
                <a:cs typeface="Calibri" panose="020F0502020204030204" pitchFamily="34" charset="0"/>
              </a:rPr>
              <a:t>indem</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Fahrer</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rechtzeitig</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reagieren</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können</a:t>
            </a:r>
            <a:r>
              <a:rPr lang="en-US" sz="1400" dirty="0">
                <a:solidFill>
                  <a:schemeClr val="tx1">
                    <a:lumMod val="85000"/>
                    <a:lumOff val="15000"/>
                  </a:schemeClr>
                </a:solidFill>
                <a:latin typeface="Calibri" panose="020F0502020204030204" pitchFamily="34" charset="0"/>
                <a:cs typeface="Calibri" panose="020F0502020204030204" pitchFamily="34" charset="0"/>
              </a:rPr>
              <a:t>.</a:t>
            </a:r>
          </a:p>
        </p:txBody>
      </p:sp>
      <p:pic>
        <p:nvPicPr>
          <p:cNvPr id="6" name="Bildplatzhalter 5" descr="Ein Bild, das Landfahrzeug, Auto, Rad, draußen enthält.&#10;&#10;Automatisch generierte Beschreibung">
            <a:extLst>
              <a:ext uri="{FF2B5EF4-FFF2-40B4-BE49-F238E27FC236}">
                <a16:creationId xmlns:a16="http://schemas.microsoft.com/office/drawing/2014/main" id="{635E8CF4-C5DE-A88F-6AD7-CE3CAE96DA17}"/>
              </a:ext>
            </a:extLst>
          </p:cNvPr>
          <p:cNvPicPr>
            <a:picLocks noGrp="1" noChangeAspect="1"/>
          </p:cNvPicPr>
          <p:nvPr>
            <p:ph type="pic" idx="1"/>
          </p:nvPr>
        </p:nvPicPr>
        <p:blipFill rotWithShape="1">
          <a:blip r:embed="rId2"/>
          <a:srcRect l="12454" r="13907" b="2"/>
          <a:stretch/>
        </p:blipFill>
        <p:spPr>
          <a:xfrm>
            <a:off x="4654296" y="10"/>
            <a:ext cx="7537704" cy="6857990"/>
          </a:xfrm>
          <a:prstGeom prst="rect">
            <a:avLst/>
          </a:prstGeom>
        </p:spPr>
      </p:pic>
    </p:spTree>
    <p:extLst>
      <p:ext uri="{BB962C8B-B14F-4D97-AF65-F5344CB8AC3E}">
        <p14:creationId xmlns:p14="http://schemas.microsoft.com/office/powerpoint/2010/main" val="34625047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EA728D-EFA0-F1D5-E158-F845ECCF6841}"/>
              </a:ext>
            </a:extLst>
          </p:cNvPr>
          <p:cNvSpPr>
            <a:spLocks noGrp="1"/>
          </p:cNvSpPr>
          <p:nvPr>
            <p:ph type="title"/>
          </p:nvPr>
        </p:nvSpPr>
        <p:spPr>
          <a:xfrm>
            <a:off x="804670" y="978776"/>
            <a:ext cx="3044953" cy="1174991"/>
          </a:xfrm>
        </p:spPr>
        <p:txBody>
          <a:bodyPr vert="horz" lIns="182880" tIns="182880" rIns="182880" bIns="182880" rtlCol="0" anchor="ctr">
            <a:normAutofit/>
          </a:bodyPr>
          <a:lstStyle/>
          <a:p>
            <a:br>
              <a:rPr lang="en-US" sz="1700" dirty="0"/>
            </a:br>
            <a:r>
              <a:rPr lang="en-US" sz="1700" dirty="0" err="1"/>
              <a:t>Zusammenfassung</a:t>
            </a:r>
            <a:br>
              <a:rPr lang="en-US" sz="1700" dirty="0"/>
            </a:br>
            <a:endParaRPr lang="en-US" sz="1700" dirty="0"/>
          </a:p>
        </p:txBody>
      </p:sp>
      <p:sp>
        <p:nvSpPr>
          <p:cNvPr id="4" name="Textplatzhalter 3">
            <a:extLst>
              <a:ext uri="{FF2B5EF4-FFF2-40B4-BE49-F238E27FC236}">
                <a16:creationId xmlns:a16="http://schemas.microsoft.com/office/drawing/2014/main" id="{BD272873-3DB9-F5A0-BD4A-CE3278152610}"/>
              </a:ext>
            </a:extLst>
          </p:cNvPr>
          <p:cNvSpPr>
            <a:spLocks noGrp="1"/>
          </p:cNvSpPr>
          <p:nvPr>
            <p:ph type="body" sz="half" idx="2"/>
          </p:nvPr>
        </p:nvSpPr>
        <p:spPr>
          <a:xfrm>
            <a:off x="804670" y="2640692"/>
            <a:ext cx="3044952" cy="3255252"/>
          </a:xfrm>
        </p:spPr>
        <p:txBody>
          <a:bodyPr vert="horz" lIns="91440" tIns="45720" rIns="91440" bIns="45720" rtlCol="0">
            <a:noAutofit/>
          </a:bodyPr>
          <a:lstStyle/>
          <a:p>
            <a:pPr algn="l">
              <a:lnSpc>
                <a:spcPct val="90000"/>
              </a:lnSpc>
            </a:pPr>
            <a:r>
              <a:rPr lang="en-US" sz="1400" dirty="0">
                <a:solidFill>
                  <a:schemeClr val="tx1">
                    <a:lumMod val="85000"/>
                    <a:lumOff val="15000"/>
                  </a:schemeClr>
                </a:solidFill>
                <a:latin typeface="Calibri" panose="020F0502020204030204" pitchFamily="34" charset="0"/>
                <a:cs typeface="Calibri" panose="020F0502020204030204" pitchFamily="34" charset="0"/>
              </a:rPr>
              <a:t>Die </a:t>
            </a:r>
            <a:r>
              <a:rPr lang="en-US" sz="1400" dirty="0" err="1">
                <a:solidFill>
                  <a:schemeClr val="tx1">
                    <a:lumMod val="85000"/>
                    <a:lumOff val="15000"/>
                  </a:schemeClr>
                </a:solidFill>
                <a:latin typeface="Calibri" panose="020F0502020204030204" pitchFamily="34" charset="0"/>
                <a:cs typeface="Calibri" panose="020F0502020204030204" pitchFamily="34" charset="0"/>
              </a:rPr>
              <a:t>smarte</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Parkplatzlösung</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mit</a:t>
            </a:r>
            <a:r>
              <a:rPr lang="en-US" sz="1400" dirty="0">
                <a:solidFill>
                  <a:schemeClr val="tx1">
                    <a:lumMod val="85000"/>
                    <a:lumOff val="15000"/>
                  </a:schemeClr>
                </a:solidFill>
                <a:latin typeface="Calibri" panose="020F0502020204030204" pitchFamily="34" charset="0"/>
                <a:cs typeface="Calibri" panose="020F0502020204030204" pitchFamily="34" charset="0"/>
              </a:rPr>
              <a:t> dem </a:t>
            </a:r>
            <a:r>
              <a:rPr lang="en-US" sz="1400" dirty="0" err="1">
                <a:solidFill>
                  <a:schemeClr val="tx1">
                    <a:lumMod val="85000"/>
                    <a:lumOff val="15000"/>
                  </a:schemeClr>
                </a:solidFill>
                <a:latin typeface="Calibri" panose="020F0502020204030204" pitchFamily="34" charset="0"/>
                <a:cs typeface="Calibri" panose="020F0502020204030204" pitchFamily="34" charset="0"/>
              </a:rPr>
              <a:t>Schwerpunkten</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Reservierung</a:t>
            </a:r>
            <a:r>
              <a:rPr lang="en-US" sz="1400" dirty="0">
                <a:solidFill>
                  <a:schemeClr val="tx1">
                    <a:lumMod val="85000"/>
                    <a:lumOff val="15000"/>
                  </a:schemeClr>
                </a:solidFill>
                <a:latin typeface="Calibri" panose="020F0502020204030204" pitchFamily="34" charset="0"/>
                <a:cs typeface="Calibri" panose="020F0502020204030204" pitchFamily="34" charset="0"/>
              </a:rPr>
              <a:t> , Navigation und </a:t>
            </a:r>
            <a:r>
              <a:rPr lang="en-US" sz="1400" dirty="0" err="1">
                <a:solidFill>
                  <a:schemeClr val="tx1">
                    <a:lumMod val="85000"/>
                    <a:lumOff val="15000"/>
                  </a:schemeClr>
                </a:solidFill>
                <a:latin typeface="Calibri" panose="020F0502020204030204" pitchFamily="34" charset="0"/>
                <a:cs typeface="Calibri" panose="020F0502020204030204" pitchFamily="34" charset="0"/>
              </a:rPr>
              <a:t>Verfügbarkeit</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bietet</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eine</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Antwort</a:t>
            </a:r>
            <a:r>
              <a:rPr lang="en-US" sz="1400" dirty="0">
                <a:solidFill>
                  <a:schemeClr val="tx1">
                    <a:lumMod val="85000"/>
                    <a:lumOff val="15000"/>
                  </a:schemeClr>
                </a:solidFill>
                <a:latin typeface="Calibri" panose="020F0502020204030204" pitchFamily="34" charset="0"/>
                <a:cs typeface="Calibri" panose="020F0502020204030204" pitchFamily="34" charset="0"/>
              </a:rPr>
              <a:t> auf das </a:t>
            </a:r>
            <a:r>
              <a:rPr lang="en-US" sz="1400" dirty="0" err="1">
                <a:solidFill>
                  <a:schemeClr val="tx1">
                    <a:lumMod val="85000"/>
                    <a:lumOff val="15000"/>
                  </a:schemeClr>
                </a:solidFill>
                <a:latin typeface="Calibri" panose="020F0502020204030204" pitchFamily="34" charset="0"/>
                <a:cs typeface="Calibri" panose="020F0502020204030204" pitchFamily="34" charset="0"/>
              </a:rPr>
              <a:t>wachsende</a:t>
            </a:r>
            <a:r>
              <a:rPr lang="en-US" sz="1400" dirty="0">
                <a:solidFill>
                  <a:schemeClr val="tx1">
                    <a:lumMod val="85000"/>
                    <a:lumOff val="15000"/>
                  </a:schemeClr>
                </a:solidFill>
                <a:latin typeface="Calibri" panose="020F0502020204030204" pitchFamily="34" charset="0"/>
                <a:cs typeface="Calibri" panose="020F0502020204030204" pitchFamily="34" charset="0"/>
              </a:rPr>
              <a:t> Problem des </a:t>
            </a:r>
            <a:r>
              <a:rPr lang="en-US" sz="1400" dirty="0" err="1">
                <a:solidFill>
                  <a:schemeClr val="tx1">
                    <a:lumMod val="85000"/>
                    <a:lumOff val="15000"/>
                  </a:schemeClr>
                </a:solidFill>
                <a:latin typeface="Calibri" panose="020F0502020204030204" pitchFamily="34" charset="0"/>
                <a:cs typeface="Calibri" panose="020F0502020204030204" pitchFamily="34" charset="0"/>
              </a:rPr>
              <a:t>Parkplatzmangels</a:t>
            </a:r>
            <a:r>
              <a:rPr lang="en-US" sz="1400" dirty="0">
                <a:solidFill>
                  <a:schemeClr val="tx1">
                    <a:lumMod val="85000"/>
                    <a:lumOff val="15000"/>
                  </a:schemeClr>
                </a:solidFill>
                <a:latin typeface="Calibri" panose="020F0502020204030204" pitchFamily="34" charset="0"/>
                <a:cs typeface="Calibri" panose="020F0502020204030204" pitchFamily="34" charset="0"/>
              </a:rPr>
              <a:t> in </a:t>
            </a:r>
            <a:r>
              <a:rPr lang="en-US" sz="1400" dirty="0" err="1">
                <a:solidFill>
                  <a:schemeClr val="tx1">
                    <a:lumMod val="85000"/>
                    <a:lumOff val="15000"/>
                  </a:schemeClr>
                </a:solidFill>
                <a:latin typeface="Calibri" panose="020F0502020204030204" pitchFamily="34" charset="0"/>
                <a:cs typeface="Calibri" panose="020F0502020204030204" pitchFamily="34" charset="0"/>
              </a:rPr>
              <a:t>Städten</a:t>
            </a:r>
            <a:r>
              <a:rPr lang="en-US" sz="1400" dirty="0">
                <a:solidFill>
                  <a:schemeClr val="tx1">
                    <a:lumMod val="85000"/>
                    <a:lumOff val="15000"/>
                  </a:schemeClr>
                </a:solidFill>
                <a:latin typeface="Calibri" panose="020F0502020204030204" pitchFamily="34" charset="0"/>
                <a:cs typeface="Calibri" panose="020F0502020204030204" pitchFamily="34" charset="0"/>
              </a:rPr>
              <a:t> und </a:t>
            </a:r>
            <a:r>
              <a:rPr lang="en-US" sz="1400" dirty="0" err="1">
                <a:solidFill>
                  <a:schemeClr val="tx1">
                    <a:lumMod val="85000"/>
                    <a:lumOff val="15000"/>
                  </a:schemeClr>
                </a:solidFill>
                <a:latin typeface="Calibri" panose="020F0502020204030204" pitchFamily="34" charset="0"/>
                <a:cs typeface="Calibri" panose="020F0502020204030204" pitchFamily="34" charset="0"/>
              </a:rPr>
              <a:t>urbanen</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Gebieten</a:t>
            </a:r>
            <a:r>
              <a:rPr lang="en-US" sz="1400" dirty="0">
                <a:solidFill>
                  <a:schemeClr val="tx1">
                    <a:lumMod val="85000"/>
                    <a:lumOff val="15000"/>
                  </a:schemeClr>
                </a:solidFill>
                <a:latin typeface="Calibri" panose="020F0502020204030204" pitchFamily="34" charset="0"/>
                <a:cs typeface="Calibri" panose="020F0502020204030204" pitchFamily="34" charset="0"/>
              </a:rPr>
              <a:t>.</a:t>
            </a:r>
          </a:p>
          <a:p>
            <a:pPr algn="l">
              <a:lnSpc>
                <a:spcPct val="90000"/>
              </a:lnSpc>
            </a:pPr>
            <a:r>
              <a:rPr lang="en-US" sz="1400" dirty="0" err="1">
                <a:solidFill>
                  <a:schemeClr val="tx1">
                    <a:lumMod val="85000"/>
                    <a:lumOff val="15000"/>
                  </a:schemeClr>
                </a:solidFill>
                <a:latin typeface="Calibri" panose="020F0502020204030204" pitchFamily="34" charset="0"/>
                <a:cs typeface="Calibri" panose="020F0502020204030204" pitchFamily="34" charset="0"/>
              </a:rPr>
              <a:t>Mit</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dieser</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innovativen</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Technologie</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wird</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nicht</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nur</a:t>
            </a:r>
            <a:r>
              <a:rPr lang="en-US" sz="1400" dirty="0">
                <a:solidFill>
                  <a:schemeClr val="tx1">
                    <a:lumMod val="85000"/>
                    <a:lumOff val="15000"/>
                  </a:schemeClr>
                </a:solidFill>
                <a:latin typeface="Calibri" panose="020F0502020204030204" pitchFamily="34" charset="0"/>
                <a:cs typeface="Calibri" panose="020F0502020204030204" pitchFamily="34" charset="0"/>
              </a:rPr>
              <a:t> der </a:t>
            </a:r>
            <a:r>
              <a:rPr lang="en-US" sz="1400" dirty="0" err="1">
                <a:solidFill>
                  <a:schemeClr val="tx1">
                    <a:lumMod val="85000"/>
                    <a:lumOff val="15000"/>
                  </a:schemeClr>
                </a:solidFill>
                <a:latin typeface="Calibri" panose="020F0502020204030204" pitchFamily="34" charset="0"/>
                <a:cs typeface="Calibri" panose="020F0502020204030204" pitchFamily="34" charset="0"/>
              </a:rPr>
              <a:t>Alltag</a:t>
            </a:r>
            <a:r>
              <a:rPr lang="en-US" sz="1400" dirty="0">
                <a:solidFill>
                  <a:schemeClr val="tx1">
                    <a:lumMod val="85000"/>
                    <a:lumOff val="15000"/>
                  </a:schemeClr>
                </a:solidFill>
                <a:latin typeface="Calibri" panose="020F0502020204030204" pitchFamily="34" charset="0"/>
                <a:cs typeface="Calibri" panose="020F0502020204030204" pitchFamily="34" charset="0"/>
              </a:rPr>
              <a:t> der </a:t>
            </a:r>
            <a:r>
              <a:rPr lang="en-US" sz="1400" dirty="0" err="1">
                <a:solidFill>
                  <a:schemeClr val="tx1">
                    <a:lumMod val="85000"/>
                    <a:lumOff val="15000"/>
                  </a:schemeClr>
                </a:solidFill>
                <a:latin typeface="Calibri" panose="020F0502020204030204" pitchFamily="34" charset="0"/>
                <a:cs typeface="Calibri" panose="020F0502020204030204" pitchFamily="34" charset="0"/>
              </a:rPr>
              <a:t>Fahrer</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erleichert</a:t>
            </a:r>
            <a:r>
              <a:rPr lang="en-US" sz="1400" dirty="0">
                <a:solidFill>
                  <a:schemeClr val="tx1">
                    <a:lumMod val="85000"/>
                    <a:lumOff val="15000"/>
                  </a:schemeClr>
                </a:solidFill>
                <a:latin typeface="Calibri" panose="020F0502020204030204" pitchFamily="34" charset="0"/>
                <a:cs typeface="Calibri" panose="020F0502020204030204" pitchFamily="34" charset="0"/>
              </a:rPr>
              <a:t> , </a:t>
            </a:r>
            <a:r>
              <a:rPr lang="en-US" sz="1400" dirty="0" err="1">
                <a:solidFill>
                  <a:schemeClr val="tx1">
                    <a:lumMod val="85000"/>
                    <a:lumOff val="15000"/>
                  </a:schemeClr>
                </a:solidFill>
                <a:latin typeface="Calibri" panose="020F0502020204030204" pitchFamily="34" charset="0"/>
                <a:cs typeface="Calibri" panose="020F0502020204030204" pitchFamily="34" charset="0"/>
              </a:rPr>
              <a:t>sondern</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auch</a:t>
            </a:r>
            <a:r>
              <a:rPr lang="en-US" sz="1400" dirty="0">
                <a:solidFill>
                  <a:schemeClr val="tx1">
                    <a:lumMod val="85000"/>
                    <a:lumOff val="15000"/>
                  </a:schemeClr>
                </a:solidFill>
                <a:latin typeface="Calibri" panose="020F0502020204030204" pitchFamily="34" charset="0"/>
                <a:cs typeface="Calibri" panose="020F0502020204030204" pitchFamily="34" charset="0"/>
              </a:rPr>
              <a:t> der </a:t>
            </a:r>
            <a:r>
              <a:rPr lang="en-US" sz="1400" dirty="0" err="1">
                <a:solidFill>
                  <a:schemeClr val="tx1">
                    <a:lumMod val="85000"/>
                    <a:lumOff val="15000"/>
                  </a:schemeClr>
                </a:solidFill>
                <a:latin typeface="Calibri" panose="020F0502020204030204" pitchFamily="34" charset="0"/>
                <a:cs typeface="Calibri" panose="020F0502020204030204" pitchFamily="34" charset="0"/>
              </a:rPr>
              <a:t>Verkehrsfluss</a:t>
            </a:r>
            <a:r>
              <a:rPr lang="en-US" sz="1400" dirty="0">
                <a:solidFill>
                  <a:schemeClr val="tx1">
                    <a:lumMod val="85000"/>
                    <a:lumOff val="15000"/>
                  </a:schemeClr>
                </a:solidFill>
                <a:latin typeface="Calibri" panose="020F0502020204030204" pitchFamily="34" charset="0"/>
                <a:cs typeface="Calibri" panose="020F0502020204030204" pitchFamily="34" charset="0"/>
              </a:rPr>
              <a:t> in den </a:t>
            </a:r>
            <a:r>
              <a:rPr lang="en-US" sz="1400" dirty="0" err="1">
                <a:solidFill>
                  <a:schemeClr val="tx1">
                    <a:lumMod val="85000"/>
                    <a:lumOff val="15000"/>
                  </a:schemeClr>
                </a:solidFill>
                <a:latin typeface="Calibri" panose="020F0502020204030204" pitchFamily="34" charset="0"/>
                <a:cs typeface="Calibri" panose="020F0502020204030204" pitchFamily="34" charset="0"/>
              </a:rPr>
              <a:t>Städten</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dirty="0" err="1">
                <a:solidFill>
                  <a:schemeClr val="tx1">
                    <a:lumMod val="85000"/>
                    <a:lumOff val="15000"/>
                  </a:schemeClr>
                </a:solidFill>
                <a:latin typeface="Calibri" panose="020F0502020204030204" pitchFamily="34" charset="0"/>
                <a:cs typeface="Calibri" panose="020F0502020204030204" pitchFamily="34" charset="0"/>
              </a:rPr>
              <a:t>verbessert</a:t>
            </a:r>
            <a:r>
              <a:rPr lang="en-US" sz="1400" dirty="0">
                <a:solidFill>
                  <a:schemeClr val="tx1">
                    <a:lumMod val="85000"/>
                    <a:lumOff val="15000"/>
                  </a:schemeClr>
                </a:solidFill>
                <a:latin typeface="Calibri" panose="020F0502020204030204" pitchFamily="34" charset="0"/>
                <a:cs typeface="Calibri" panose="020F0502020204030204" pitchFamily="34" charset="0"/>
              </a:rPr>
              <a:t>.</a:t>
            </a:r>
          </a:p>
          <a:p>
            <a:pPr algn="l">
              <a:lnSpc>
                <a:spcPct val="90000"/>
              </a:lnSpc>
            </a:pPr>
            <a:endParaRPr lang="en-US" sz="1600" dirty="0">
              <a:solidFill>
                <a:schemeClr val="tx1">
                  <a:lumMod val="85000"/>
                  <a:lumOff val="15000"/>
                </a:schemeClr>
              </a:solidFill>
            </a:endParaRPr>
          </a:p>
        </p:txBody>
      </p:sp>
      <p:pic>
        <p:nvPicPr>
          <p:cNvPr id="6" name="Bildplatzhalter 5" descr="Ein Bild, das Fahrzeug, Landfahrzeug, Auto, Decke enthält.&#10;&#10;Automatisch generierte Beschreibung">
            <a:extLst>
              <a:ext uri="{FF2B5EF4-FFF2-40B4-BE49-F238E27FC236}">
                <a16:creationId xmlns:a16="http://schemas.microsoft.com/office/drawing/2014/main" id="{8BADD702-25E4-C4D3-B10C-0F4135ACBF36}"/>
              </a:ext>
            </a:extLst>
          </p:cNvPr>
          <p:cNvPicPr>
            <a:picLocks noGrp="1" noChangeAspect="1"/>
          </p:cNvPicPr>
          <p:nvPr>
            <p:ph type="pic" idx="1"/>
          </p:nvPr>
        </p:nvPicPr>
        <p:blipFill rotWithShape="1">
          <a:blip r:embed="rId2"/>
          <a:srcRect l="12270" r="21508" b="-1"/>
          <a:stretch/>
        </p:blipFill>
        <p:spPr>
          <a:xfrm>
            <a:off x="4654296" y="10"/>
            <a:ext cx="7537704" cy="6857990"/>
          </a:xfrm>
          <a:prstGeom prst="rect">
            <a:avLst/>
          </a:prstGeom>
        </p:spPr>
      </p:pic>
    </p:spTree>
    <p:extLst>
      <p:ext uri="{BB962C8B-B14F-4D97-AF65-F5344CB8AC3E}">
        <p14:creationId xmlns:p14="http://schemas.microsoft.com/office/powerpoint/2010/main" val="2820582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EA728D-EFA0-F1D5-E158-F845ECCF6841}"/>
              </a:ext>
            </a:extLst>
          </p:cNvPr>
          <p:cNvSpPr>
            <a:spLocks noGrp="1"/>
          </p:cNvSpPr>
          <p:nvPr>
            <p:ph type="title"/>
          </p:nvPr>
        </p:nvSpPr>
        <p:spPr>
          <a:xfrm>
            <a:off x="804670" y="978776"/>
            <a:ext cx="3044953" cy="1174991"/>
          </a:xfrm>
        </p:spPr>
        <p:txBody>
          <a:bodyPr vert="horz" lIns="182880" tIns="182880" rIns="182880" bIns="182880" rtlCol="0" anchor="ctr">
            <a:normAutofit/>
          </a:bodyPr>
          <a:lstStyle/>
          <a:p>
            <a:br>
              <a:rPr lang="en-US" sz="1700" dirty="0"/>
            </a:br>
            <a:r>
              <a:rPr lang="en-US" sz="1700" dirty="0" err="1"/>
              <a:t>Zusammenfassung</a:t>
            </a:r>
            <a:br>
              <a:rPr lang="en-US" sz="1700" dirty="0"/>
            </a:br>
            <a:endParaRPr lang="en-US" sz="1700" dirty="0"/>
          </a:p>
        </p:txBody>
      </p:sp>
      <p:sp>
        <p:nvSpPr>
          <p:cNvPr id="4" name="Textplatzhalter 3">
            <a:extLst>
              <a:ext uri="{FF2B5EF4-FFF2-40B4-BE49-F238E27FC236}">
                <a16:creationId xmlns:a16="http://schemas.microsoft.com/office/drawing/2014/main" id="{BD272873-3DB9-F5A0-BD4A-CE3278152610}"/>
              </a:ext>
            </a:extLst>
          </p:cNvPr>
          <p:cNvSpPr>
            <a:spLocks noGrp="1"/>
          </p:cNvSpPr>
          <p:nvPr>
            <p:ph type="body" sz="half" idx="2"/>
          </p:nvPr>
        </p:nvSpPr>
        <p:spPr>
          <a:xfrm>
            <a:off x="804670" y="2640692"/>
            <a:ext cx="3044952" cy="3255252"/>
          </a:xfrm>
        </p:spPr>
        <p:txBody>
          <a:bodyPr vert="horz" lIns="91440" tIns="45720" rIns="91440" bIns="45720" rtlCol="0">
            <a:noAutofit/>
          </a:bodyPr>
          <a:lstStyle/>
          <a:p>
            <a:pPr algn="l">
              <a:lnSpc>
                <a:spcPct val="90000"/>
              </a:lnSpc>
            </a:pPr>
            <a:r>
              <a:rPr lang="en-US" sz="1400" dirty="0" err="1">
                <a:solidFill>
                  <a:schemeClr val="tx1">
                    <a:lumMod val="85000"/>
                    <a:lumOff val="15000"/>
                  </a:schemeClr>
                </a:solidFill>
              </a:rPr>
              <a:t>Durch</a:t>
            </a:r>
            <a:r>
              <a:rPr lang="en-US" sz="1400" dirty="0">
                <a:solidFill>
                  <a:schemeClr val="tx1">
                    <a:lumMod val="85000"/>
                    <a:lumOff val="15000"/>
                  </a:schemeClr>
                </a:solidFill>
              </a:rPr>
              <a:t> die </a:t>
            </a:r>
            <a:r>
              <a:rPr lang="en-US" sz="1400" dirty="0" err="1">
                <a:solidFill>
                  <a:schemeClr val="tx1">
                    <a:lumMod val="85000"/>
                    <a:lumOff val="15000"/>
                  </a:schemeClr>
                </a:solidFill>
              </a:rPr>
              <a:t>Intelligenten</a:t>
            </a:r>
            <a:r>
              <a:rPr lang="en-US" sz="1400" dirty="0">
                <a:solidFill>
                  <a:schemeClr val="tx1">
                    <a:lumMod val="85000"/>
                    <a:lumOff val="15000"/>
                  </a:schemeClr>
                </a:solidFill>
              </a:rPr>
              <a:t> </a:t>
            </a:r>
            <a:r>
              <a:rPr lang="en-US" sz="1400" dirty="0" err="1">
                <a:solidFill>
                  <a:schemeClr val="tx1">
                    <a:lumMod val="85000"/>
                    <a:lumOff val="15000"/>
                  </a:schemeClr>
                </a:solidFill>
              </a:rPr>
              <a:t>Funktionen</a:t>
            </a:r>
            <a:r>
              <a:rPr lang="en-US" sz="1400" dirty="0">
                <a:solidFill>
                  <a:schemeClr val="tx1">
                    <a:lumMod val="85000"/>
                    <a:lumOff val="15000"/>
                  </a:schemeClr>
                </a:solidFill>
              </a:rPr>
              <a:t> der smarten </a:t>
            </a:r>
            <a:r>
              <a:rPr lang="en-US" sz="1400" dirty="0" err="1">
                <a:solidFill>
                  <a:schemeClr val="tx1">
                    <a:lumMod val="85000"/>
                    <a:lumOff val="15000"/>
                  </a:schemeClr>
                </a:solidFill>
              </a:rPr>
              <a:t>Parkplatzlösung</a:t>
            </a:r>
            <a:r>
              <a:rPr lang="en-US" sz="1400" dirty="0">
                <a:solidFill>
                  <a:schemeClr val="tx1">
                    <a:lumMod val="85000"/>
                    <a:lumOff val="15000"/>
                  </a:schemeClr>
                </a:solidFill>
              </a:rPr>
              <a:t> </a:t>
            </a:r>
            <a:r>
              <a:rPr lang="en-US" sz="1400" dirty="0" err="1">
                <a:solidFill>
                  <a:schemeClr val="tx1">
                    <a:lumMod val="85000"/>
                    <a:lumOff val="15000"/>
                  </a:schemeClr>
                </a:solidFill>
              </a:rPr>
              <a:t>wird</a:t>
            </a:r>
            <a:r>
              <a:rPr lang="en-US" sz="1400" dirty="0">
                <a:solidFill>
                  <a:schemeClr val="tx1">
                    <a:lumMod val="85000"/>
                    <a:lumOff val="15000"/>
                  </a:schemeClr>
                </a:solidFill>
              </a:rPr>
              <a:t> der </a:t>
            </a:r>
            <a:r>
              <a:rPr lang="en-US" sz="1400" dirty="0" err="1">
                <a:solidFill>
                  <a:schemeClr val="tx1">
                    <a:lumMod val="85000"/>
                    <a:lumOff val="15000"/>
                  </a:schemeClr>
                </a:solidFill>
              </a:rPr>
              <a:t>Verkehrsfluss</a:t>
            </a:r>
            <a:r>
              <a:rPr lang="en-US" sz="1400" dirty="0">
                <a:solidFill>
                  <a:schemeClr val="tx1">
                    <a:lumMod val="85000"/>
                    <a:lumOff val="15000"/>
                  </a:schemeClr>
                </a:solidFill>
              </a:rPr>
              <a:t> </a:t>
            </a:r>
            <a:r>
              <a:rPr lang="en-US" sz="1400" dirty="0" err="1">
                <a:solidFill>
                  <a:schemeClr val="tx1">
                    <a:lumMod val="85000"/>
                    <a:lumOff val="15000"/>
                  </a:schemeClr>
                </a:solidFill>
              </a:rPr>
              <a:t>optimiert</a:t>
            </a:r>
            <a:r>
              <a:rPr lang="en-US" sz="1400" dirty="0">
                <a:solidFill>
                  <a:schemeClr val="tx1">
                    <a:lumMod val="85000"/>
                    <a:lumOff val="15000"/>
                  </a:schemeClr>
                </a:solidFill>
              </a:rPr>
              <a:t> , da </a:t>
            </a:r>
            <a:r>
              <a:rPr lang="en-US" sz="1400" dirty="0" err="1">
                <a:solidFill>
                  <a:schemeClr val="tx1">
                    <a:lumMod val="85000"/>
                    <a:lumOff val="15000"/>
                  </a:schemeClr>
                </a:solidFill>
              </a:rPr>
              <a:t>Fahrer</a:t>
            </a:r>
            <a:r>
              <a:rPr lang="en-US" sz="1400" dirty="0">
                <a:solidFill>
                  <a:schemeClr val="tx1">
                    <a:lumMod val="85000"/>
                    <a:lumOff val="15000"/>
                  </a:schemeClr>
                </a:solidFill>
              </a:rPr>
              <a:t> schnell und </a:t>
            </a:r>
            <a:r>
              <a:rPr lang="en-US" sz="1400" dirty="0" err="1">
                <a:solidFill>
                  <a:schemeClr val="tx1">
                    <a:lumMod val="85000"/>
                    <a:lumOff val="15000"/>
                  </a:schemeClr>
                </a:solidFill>
              </a:rPr>
              <a:t>stressfrei</a:t>
            </a:r>
            <a:r>
              <a:rPr lang="en-US" sz="1400" dirty="0">
                <a:solidFill>
                  <a:schemeClr val="tx1">
                    <a:lumMod val="85000"/>
                    <a:lumOff val="15000"/>
                  </a:schemeClr>
                </a:solidFill>
              </a:rPr>
              <a:t> </a:t>
            </a:r>
            <a:r>
              <a:rPr lang="en-US" sz="1400" dirty="0" err="1">
                <a:solidFill>
                  <a:schemeClr val="tx1">
                    <a:lumMod val="85000"/>
                    <a:lumOff val="15000"/>
                  </a:schemeClr>
                </a:solidFill>
              </a:rPr>
              <a:t>zu</a:t>
            </a:r>
            <a:r>
              <a:rPr lang="en-US" sz="1400" dirty="0">
                <a:solidFill>
                  <a:schemeClr val="tx1">
                    <a:lumMod val="85000"/>
                    <a:lumOff val="15000"/>
                  </a:schemeClr>
                </a:solidFill>
              </a:rPr>
              <a:t> </a:t>
            </a:r>
            <a:r>
              <a:rPr lang="en-US" sz="1400" dirty="0" err="1">
                <a:solidFill>
                  <a:schemeClr val="tx1">
                    <a:lumMod val="85000"/>
                    <a:lumOff val="15000"/>
                  </a:schemeClr>
                </a:solidFill>
              </a:rPr>
              <a:t>verfügbaren</a:t>
            </a:r>
            <a:r>
              <a:rPr lang="en-US" sz="1400" dirty="0">
                <a:solidFill>
                  <a:schemeClr val="tx1">
                    <a:lumMod val="85000"/>
                    <a:lumOff val="15000"/>
                  </a:schemeClr>
                </a:solidFill>
              </a:rPr>
              <a:t>  </a:t>
            </a:r>
            <a:r>
              <a:rPr lang="en-US" sz="1400" dirty="0" err="1">
                <a:solidFill>
                  <a:schemeClr val="tx1">
                    <a:lumMod val="85000"/>
                    <a:lumOff val="15000"/>
                  </a:schemeClr>
                </a:solidFill>
              </a:rPr>
              <a:t>Parkplätzen</a:t>
            </a:r>
            <a:r>
              <a:rPr lang="en-US" sz="1400" dirty="0">
                <a:solidFill>
                  <a:schemeClr val="tx1">
                    <a:lumMod val="85000"/>
                    <a:lumOff val="15000"/>
                  </a:schemeClr>
                </a:solidFill>
              </a:rPr>
              <a:t> </a:t>
            </a:r>
            <a:r>
              <a:rPr lang="en-US" sz="1400" dirty="0" err="1">
                <a:solidFill>
                  <a:schemeClr val="tx1">
                    <a:lumMod val="85000"/>
                    <a:lumOff val="15000"/>
                  </a:schemeClr>
                </a:solidFill>
              </a:rPr>
              <a:t>geführt</a:t>
            </a:r>
            <a:r>
              <a:rPr lang="en-US" sz="1400" dirty="0">
                <a:solidFill>
                  <a:schemeClr val="tx1">
                    <a:lumMod val="85000"/>
                    <a:lumOff val="15000"/>
                  </a:schemeClr>
                </a:solidFill>
              </a:rPr>
              <a:t> </a:t>
            </a:r>
            <a:r>
              <a:rPr lang="en-US" sz="1400" dirty="0" err="1">
                <a:solidFill>
                  <a:schemeClr val="tx1">
                    <a:lumMod val="85000"/>
                    <a:lumOff val="15000"/>
                  </a:schemeClr>
                </a:solidFill>
              </a:rPr>
              <a:t>werden</a:t>
            </a:r>
            <a:r>
              <a:rPr lang="en-US" sz="1400" dirty="0">
                <a:solidFill>
                  <a:schemeClr val="tx1">
                    <a:lumMod val="85000"/>
                    <a:lumOff val="15000"/>
                  </a:schemeClr>
                </a:solidFill>
              </a:rPr>
              <a:t>.</a:t>
            </a:r>
          </a:p>
          <a:p>
            <a:pPr algn="l">
              <a:lnSpc>
                <a:spcPct val="90000"/>
              </a:lnSpc>
            </a:pPr>
            <a:endParaRPr lang="en-US" sz="1400" dirty="0">
              <a:solidFill>
                <a:schemeClr val="tx1">
                  <a:lumMod val="85000"/>
                  <a:lumOff val="15000"/>
                </a:schemeClr>
              </a:solidFill>
            </a:endParaRPr>
          </a:p>
          <a:p>
            <a:pPr algn="l">
              <a:lnSpc>
                <a:spcPct val="90000"/>
              </a:lnSpc>
            </a:pPr>
            <a:r>
              <a:rPr lang="de-DE" sz="1400" b="0" i="0" dirty="0">
                <a:solidFill>
                  <a:schemeClr val="tx1"/>
                </a:solidFill>
                <a:effectLst/>
                <a:latin typeface="+mj-lt"/>
              </a:rPr>
              <a:t>Das System optimiert die Parkplatznutzung, spart Raum und schützt somit Grünflächen und verhilft zu einem </a:t>
            </a:r>
            <a:r>
              <a:rPr lang="de-DE" sz="1400" b="0" i="0" dirty="0" err="1">
                <a:solidFill>
                  <a:schemeClr val="tx1"/>
                </a:solidFill>
                <a:effectLst/>
                <a:latin typeface="+mj-lt"/>
              </a:rPr>
              <a:t>niedriegeren</a:t>
            </a:r>
            <a:r>
              <a:rPr lang="de-DE" sz="1400" b="0" i="0" dirty="0">
                <a:solidFill>
                  <a:schemeClr val="tx1"/>
                </a:solidFill>
                <a:effectLst/>
                <a:latin typeface="+mj-lt"/>
              </a:rPr>
              <a:t> CO2 </a:t>
            </a:r>
            <a:r>
              <a:rPr lang="de-DE" sz="1400" b="0" i="0" dirty="0" err="1">
                <a:solidFill>
                  <a:schemeClr val="tx1"/>
                </a:solidFill>
                <a:effectLst/>
                <a:latin typeface="+mj-lt"/>
              </a:rPr>
              <a:t>ausstoß</a:t>
            </a:r>
            <a:endParaRPr lang="en-US" sz="1400" dirty="0">
              <a:solidFill>
                <a:schemeClr val="tx1"/>
              </a:solidFill>
              <a:latin typeface="+mj-lt"/>
            </a:endParaRPr>
          </a:p>
          <a:p>
            <a:pPr algn="l">
              <a:lnSpc>
                <a:spcPct val="90000"/>
              </a:lnSpc>
            </a:pPr>
            <a:endParaRPr lang="en-US" sz="1600" dirty="0">
              <a:solidFill>
                <a:schemeClr val="tx1">
                  <a:lumMod val="85000"/>
                  <a:lumOff val="15000"/>
                </a:schemeClr>
              </a:solidFill>
            </a:endParaRPr>
          </a:p>
        </p:txBody>
      </p:sp>
      <p:pic>
        <p:nvPicPr>
          <p:cNvPr id="6" name="Bildplatzhalter 5" descr="Ein Bild, das Fahrzeug, Landfahrzeug, Auto, Decke enthält.&#10;&#10;Automatisch generierte Beschreibung">
            <a:extLst>
              <a:ext uri="{FF2B5EF4-FFF2-40B4-BE49-F238E27FC236}">
                <a16:creationId xmlns:a16="http://schemas.microsoft.com/office/drawing/2014/main" id="{8BADD702-25E4-C4D3-B10C-0F4135ACBF36}"/>
              </a:ext>
            </a:extLst>
          </p:cNvPr>
          <p:cNvPicPr>
            <a:picLocks noGrp="1" noChangeAspect="1"/>
          </p:cNvPicPr>
          <p:nvPr>
            <p:ph type="pic" idx="1"/>
          </p:nvPr>
        </p:nvPicPr>
        <p:blipFill rotWithShape="1">
          <a:blip r:embed="rId2"/>
          <a:srcRect l="12270" r="21508" b="-1"/>
          <a:stretch/>
        </p:blipFill>
        <p:spPr>
          <a:xfrm>
            <a:off x="4654296" y="10"/>
            <a:ext cx="7537704" cy="6857990"/>
          </a:xfrm>
          <a:prstGeom prst="rect">
            <a:avLst/>
          </a:prstGeom>
        </p:spPr>
      </p:pic>
    </p:spTree>
    <p:extLst>
      <p:ext uri="{BB962C8B-B14F-4D97-AF65-F5344CB8AC3E}">
        <p14:creationId xmlns:p14="http://schemas.microsoft.com/office/powerpoint/2010/main" val="3688364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D65589-6539-BD3D-665F-DF736C6C6DAB}"/>
              </a:ext>
            </a:extLst>
          </p:cNvPr>
          <p:cNvSpPr>
            <a:spLocks noGrp="1"/>
          </p:cNvSpPr>
          <p:nvPr>
            <p:ph type="title"/>
          </p:nvPr>
        </p:nvSpPr>
        <p:spPr/>
        <p:txBody>
          <a:bodyPr/>
          <a:lstStyle/>
          <a:p>
            <a:r>
              <a:rPr lang="de-DE" dirty="0"/>
              <a:t>EINFÜHRUNG</a:t>
            </a:r>
          </a:p>
        </p:txBody>
      </p:sp>
      <p:sp>
        <p:nvSpPr>
          <p:cNvPr id="3" name="Inhaltsplatzhalter 2">
            <a:extLst>
              <a:ext uri="{FF2B5EF4-FFF2-40B4-BE49-F238E27FC236}">
                <a16:creationId xmlns:a16="http://schemas.microsoft.com/office/drawing/2014/main" id="{0EC28BD2-9A00-AD79-7B0B-A493B9BDA786}"/>
              </a:ext>
            </a:extLst>
          </p:cNvPr>
          <p:cNvSpPr>
            <a:spLocks noGrp="1"/>
          </p:cNvSpPr>
          <p:nvPr>
            <p:ph idx="1"/>
          </p:nvPr>
        </p:nvSpPr>
        <p:spPr/>
        <p:txBody>
          <a:bodyPr>
            <a:normAutofit/>
          </a:bodyPr>
          <a:lstStyle/>
          <a:p>
            <a:r>
              <a:rPr lang="de-DE" sz="1400" b="1" dirty="0">
                <a:latin typeface="Calibri" panose="020F0502020204030204" pitchFamily="34" charset="0"/>
                <a:cs typeface="Calibri" panose="020F0502020204030204" pitchFamily="34" charset="0"/>
              </a:rPr>
              <a:t>Parkplatzmangel </a:t>
            </a:r>
            <a:r>
              <a:rPr lang="de-DE" sz="1400" dirty="0">
                <a:latin typeface="Calibri" panose="020F0502020204030204" pitchFamily="34" charset="0"/>
                <a:cs typeface="Calibri" panose="020F0502020204030204" pitchFamily="34" charset="0"/>
              </a:rPr>
              <a:t>:  Die Suche nach einem Parkplatz stellt eine alltägliche Herausforderung dar , die kostbare  Zeit und Nerven raubt .</a:t>
            </a:r>
          </a:p>
          <a:p>
            <a:r>
              <a:rPr lang="de-DE" sz="1400" b="1" dirty="0">
                <a:latin typeface="Calibri" panose="020F0502020204030204" pitchFamily="34" charset="0"/>
                <a:cs typeface="Calibri" panose="020F0502020204030204" pitchFamily="34" charset="0"/>
              </a:rPr>
              <a:t>Smarte Parkplatzlösungen  </a:t>
            </a:r>
            <a:r>
              <a:rPr lang="de-DE" sz="1400" dirty="0">
                <a:latin typeface="Calibri" panose="020F0502020204030204" pitchFamily="34" charset="0"/>
                <a:cs typeface="Calibri" panose="020F0502020204030204" pitchFamily="34" charset="0"/>
              </a:rPr>
              <a:t>: Das System bietet innovative Ansätze, um das Problem des Parkplatzmangels zu lösen .</a:t>
            </a:r>
          </a:p>
          <a:p>
            <a:r>
              <a:rPr lang="de-DE" sz="1400" b="1" dirty="0">
                <a:latin typeface="Calibri" panose="020F0502020204030204" pitchFamily="34" charset="0"/>
                <a:cs typeface="Calibri" panose="020F0502020204030204" pitchFamily="34" charset="0"/>
              </a:rPr>
              <a:t>Reservierung :</a:t>
            </a:r>
            <a:r>
              <a:rPr lang="de-DE" sz="1400" dirty="0">
                <a:latin typeface="Calibri" panose="020F0502020204030204" pitchFamily="34" charset="0"/>
                <a:cs typeface="Calibri" panose="020F0502020204030204" pitchFamily="34" charset="0"/>
              </a:rPr>
              <a:t>Die Schwerpunkte der smarten Parkplatzlösung liegen auf der Reservierung von Parkplätzen  und der Anzeigen der Parkplatzverfügbarkeiten </a:t>
            </a:r>
          </a:p>
        </p:txBody>
      </p:sp>
    </p:spTree>
    <p:extLst>
      <p:ext uri="{BB962C8B-B14F-4D97-AF65-F5344CB8AC3E}">
        <p14:creationId xmlns:p14="http://schemas.microsoft.com/office/powerpoint/2010/main" val="1181385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94292A-34BE-BE3D-77BC-63C8B5C56212}"/>
              </a:ext>
            </a:extLst>
          </p:cNvPr>
          <p:cNvSpPr>
            <a:spLocks noGrp="1"/>
          </p:cNvSpPr>
          <p:nvPr>
            <p:ph type="title"/>
          </p:nvPr>
        </p:nvSpPr>
        <p:spPr/>
        <p:txBody>
          <a:bodyPr/>
          <a:lstStyle/>
          <a:p>
            <a:r>
              <a:rPr lang="de-DE" dirty="0"/>
              <a:t>Reservierung </a:t>
            </a:r>
          </a:p>
        </p:txBody>
      </p:sp>
      <p:sp>
        <p:nvSpPr>
          <p:cNvPr id="3" name="Inhaltsplatzhalter 2">
            <a:extLst>
              <a:ext uri="{FF2B5EF4-FFF2-40B4-BE49-F238E27FC236}">
                <a16:creationId xmlns:a16="http://schemas.microsoft.com/office/drawing/2014/main" id="{F90CA004-30D1-C230-3357-F7E6BD424BD4}"/>
              </a:ext>
            </a:extLst>
          </p:cNvPr>
          <p:cNvSpPr>
            <a:spLocks noGrp="1"/>
          </p:cNvSpPr>
          <p:nvPr>
            <p:ph idx="1"/>
          </p:nvPr>
        </p:nvSpPr>
        <p:spPr/>
        <p:txBody>
          <a:bodyPr>
            <a:normAutofit/>
          </a:bodyPr>
          <a:lstStyle/>
          <a:p>
            <a:r>
              <a:rPr lang="de-DE" sz="1400" b="1" dirty="0">
                <a:latin typeface="Calibri" panose="020F0502020204030204" pitchFamily="34" charset="0"/>
                <a:cs typeface="Calibri" panose="020F0502020204030204" pitchFamily="34" charset="0"/>
              </a:rPr>
              <a:t>Stressreduktion</a:t>
            </a:r>
            <a:r>
              <a:rPr lang="de-DE" sz="1400" dirty="0">
                <a:latin typeface="Calibri" panose="020F0502020204030204" pitchFamily="34" charset="0"/>
                <a:cs typeface="Calibri" panose="020F0502020204030204" pitchFamily="34" charset="0"/>
              </a:rPr>
              <a:t> : Die Möglichkeit , einen Parkplatz im Voraus zu reservieren , reduziert den mit der Parkplatzsuche verbundenen Stress.</a:t>
            </a:r>
          </a:p>
          <a:p>
            <a:r>
              <a:rPr lang="de-DE" sz="1400" b="1" dirty="0">
                <a:latin typeface="Calibri" panose="020F0502020204030204" pitchFamily="34" charset="0"/>
                <a:cs typeface="Calibri" panose="020F0502020204030204" pitchFamily="34" charset="0"/>
              </a:rPr>
              <a:t>Parkplatzsuche </a:t>
            </a:r>
            <a:r>
              <a:rPr lang="de-DE" sz="1400" dirty="0">
                <a:latin typeface="Calibri" panose="020F0502020204030204" pitchFamily="34" charset="0"/>
                <a:cs typeface="Calibri" panose="020F0502020204030204" pitchFamily="34" charset="0"/>
              </a:rPr>
              <a:t>: Die Reservierung von Parkplätzen beseitigt Wettlauf um freie Parkplätze</a:t>
            </a:r>
          </a:p>
        </p:txBody>
      </p:sp>
    </p:spTree>
    <p:extLst>
      <p:ext uri="{BB962C8B-B14F-4D97-AF65-F5344CB8AC3E}">
        <p14:creationId xmlns:p14="http://schemas.microsoft.com/office/powerpoint/2010/main" val="2782104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D5EAC7-22B9-ABD2-7E11-7C1BBD17365E}"/>
              </a:ext>
            </a:extLst>
          </p:cNvPr>
          <p:cNvSpPr>
            <a:spLocks noGrp="1"/>
          </p:cNvSpPr>
          <p:nvPr>
            <p:ph type="title"/>
          </p:nvPr>
        </p:nvSpPr>
        <p:spPr/>
        <p:txBody>
          <a:bodyPr>
            <a:normAutofit fontScale="90000"/>
          </a:bodyPr>
          <a:lstStyle/>
          <a:p>
            <a:br>
              <a:rPr lang="de-DE" dirty="0"/>
            </a:br>
            <a:r>
              <a:rPr lang="de-DE" dirty="0"/>
              <a:t>Kommunikation zwischen Systemkomponenten</a:t>
            </a:r>
            <a:br>
              <a:rPr lang="de-DE" dirty="0"/>
            </a:br>
            <a:endParaRPr lang="de-DE" dirty="0"/>
          </a:p>
        </p:txBody>
      </p:sp>
      <p:sp>
        <p:nvSpPr>
          <p:cNvPr id="3" name="Inhaltsplatzhalter 2">
            <a:extLst>
              <a:ext uri="{FF2B5EF4-FFF2-40B4-BE49-F238E27FC236}">
                <a16:creationId xmlns:a16="http://schemas.microsoft.com/office/drawing/2014/main" id="{5D314A41-7B88-3136-4682-88013CABAC9F}"/>
              </a:ext>
            </a:extLst>
          </p:cNvPr>
          <p:cNvSpPr>
            <a:spLocks noGrp="1"/>
          </p:cNvSpPr>
          <p:nvPr>
            <p:ph idx="1"/>
          </p:nvPr>
        </p:nvSpPr>
        <p:spPr/>
        <p:txBody>
          <a:bodyPr>
            <a:normAutofit/>
          </a:bodyPr>
          <a:lstStyle/>
          <a:p>
            <a:r>
              <a:rPr lang="de-DE" sz="1400" b="1" dirty="0">
                <a:latin typeface="Calibri" panose="020F0502020204030204" pitchFamily="34" charset="0"/>
                <a:cs typeface="Calibri" panose="020F0502020204030204" pitchFamily="34" charset="0"/>
              </a:rPr>
              <a:t>Sensoren </a:t>
            </a:r>
            <a:r>
              <a:rPr lang="de-DE" sz="1400" dirty="0">
                <a:latin typeface="Calibri" panose="020F0502020204030204" pitchFamily="34" charset="0"/>
                <a:cs typeface="Calibri" panose="020F0502020204030204" pitchFamily="34" charset="0"/>
              </a:rPr>
              <a:t>: Sensoren sammeln Echtzeitdaten vor den Parkplätzen .</a:t>
            </a:r>
          </a:p>
          <a:p>
            <a:r>
              <a:rPr lang="de-DE" sz="1400" b="1" dirty="0">
                <a:latin typeface="Calibri" panose="020F0502020204030204" pitchFamily="34" charset="0"/>
                <a:cs typeface="Calibri" panose="020F0502020204030204" pitchFamily="34" charset="0"/>
              </a:rPr>
              <a:t>Plattform </a:t>
            </a:r>
            <a:r>
              <a:rPr lang="de-DE" sz="1400" dirty="0">
                <a:latin typeface="Calibri" panose="020F0502020204030204" pitchFamily="34" charset="0"/>
                <a:cs typeface="Calibri" panose="020F0502020204030204" pitchFamily="34" charset="0"/>
              </a:rPr>
              <a:t>: Eine zentrale Plattform analysieren die Daten und liefert aktuelle Verfügbarkeitsinformationen.</a:t>
            </a:r>
          </a:p>
        </p:txBody>
      </p:sp>
    </p:spTree>
    <p:extLst>
      <p:ext uri="{BB962C8B-B14F-4D97-AF65-F5344CB8AC3E}">
        <p14:creationId xmlns:p14="http://schemas.microsoft.com/office/powerpoint/2010/main" val="3934738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C82CC0-B735-28D3-2F44-2C260656A11F}"/>
              </a:ext>
            </a:extLst>
          </p:cNvPr>
          <p:cNvSpPr>
            <a:spLocks noGrp="1"/>
          </p:cNvSpPr>
          <p:nvPr>
            <p:ph type="title"/>
          </p:nvPr>
        </p:nvSpPr>
        <p:spPr/>
        <p:txBody>
          <a:bodyPr/>
          <a:lstStyle/>
          <a:p>
            <a:r>
              <a:rPr lang="de-DE" dirty="0"/>
              <a:t>Anforderungen</a:t>
            </a:r>
          </a:p>
        </p:txBody>
      </p:sp>
      <p:sp>
        <p:nvSpPr>
          <p:cNvPr id="3" name="Inhaltsplatzhalter 2">
            <a:extLst>
              <a:ext uri="{FF2B5EF4-FFF2-40B4-BE49-F238E27FC236}">
                <a16:creationId xmlns:a16="http://schemas.microsoft.com/office/drawing/2014/main" id="{9C92DD8E-59A9-D079-E403-6CD4FDBF4FDE}"/>
              </a:ext>
            </a:extLst>
          </p:cNvPr>
          <p:cNvSpPr>
            <a:spLocks noGrp="1"/>
          </p:cNvSpPr>
          <p:nvPr>
            <p:ph idx="1"/>
          </p:nvPr>
        </p:nvSpPr>
        <p:spPr>
          <a:xfrm>
            <a:off x="2140984" y="2419103"/>
            <a:ext cx="7729728" cy="4054856"/>
          </a:xfrm>
        </p:spPr>
        <p:txBody>
          <a:bodyPr>
            <a:normAutofit fontScale="92500"/>
          </a:bodyPr>
          <a:lstStyle/>
          <a:p>
            <a:pPr marL="0" indent="0">
              <a:buNone/>
            </a:pPr>
            <a:endParaRPr lang="de-DE" sz="15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de-DE" sz="1500" kern="100" dirty="0">
                <a:effectLst/>
                <a:latin typeface="Calibri" panose="020F0502020204030204" pitchFamily="34" charset="0"/>
                <a:ea typeface="Calibri" panose="020F0502020204030204" pitchFamily="34" charset="0"/>
                <a:cs typeface="Times New Roman" panose="02020603050405020304" pitchFamily="18" charset="0"/>
              </a:rPr>
              <a:t>1.Das System muss die Fähigkeit haben, die Verfügbarkeit von Parkplätzen in  Echtzeit zu überwachen um die Effizienz bei der Parkplatzsuche zu verbessern.</a:t>
            </a:r>
          </a:p>
          <a:p>
            <a:r>
              <a:rPr lang="de-DE" sz="1500" kern="100" dirty="0">
                <a:latin typeface="Calibri" panose="020F0502020204030204" pitchFamily="34" charset="0"/>
                <a:ea typeface="Calibri" panose="020F0502020204030204" pitchFamily="34" charset="0"/>
                <a:cs typeface="Times New Roman" panose="02020603050405020304" pitchFamily="18" charset="0"/>
              </a:rPr>
              <a:t>2.</a:t>
            </a:r>
            <a:r>
              <a:rPr lang="de-DE" sz="1500" kern="100" dirty="0">
                <a:effectLst/>
                <a:latin typeface="Calibri" panose="020F0502020204030204" pitchFamily="34" charset="0"/>
                <a:ea typeface="Calibri" panose="020F0502020204030204" pitchFamily="34" charset="0"/>
                <a:cs typeface="Times New Roman" panose="02020603050405020304" pitchFamily="18" charset="0"/>
              </a:rPr>
              <a:t>Das System muss Benutzern  Informationen zugänglich machen,</a:t>
            </a:r>
          </a:p>
          <a:p>
            <a:r>
              <a:rPr lang="de-DE" sz="1500" kern="100" dirty="0">
                <a:effectLst/>
                <a:latin typeface="Calibri" panose="020F0502020204030204" pitchFamily="34" charset="0"/>
                <a:ea typeface="Calibri" panose="020F0502020204030204" pitchFamily="34" charset="0"/>
                <a:cs typeface="Times New Roman" panose="02020603050405020304" pitchFamily="18" charset="0"/>
              </a:rPr>
              <a:t>3.Das System muss in der Lage sein, automatisch Parkplätze zuzuweisen um eine effiziente Nutzung  der Parkplätze zu ermöglichen.</a:t>
            </a:r>
          </a:p>
          <a:p>
            <a:r>
              <a:rPr lang="de-DE" sz="1500" kern="100" dirty="0">
                <a:effectLst/>
                <a:latin typeface="Calibri" panose="020F0502020204030204" pitchFamily="34" charset="0"/>
                <a:ea typeface="Calibri" panose="020F0502020204030204" pitchFamily="34" charset="0"/>
                <a:cs typeface="Times New Roman" panose="02020603050405020304" pitchFamily="18" charset="0"/>
              </a:rPr>
              <a:t>4.Das System und dabei Präferenzen der Autofahrer, wie z.B. Nähe zu Eingängen oder Sicherheitsfaktoren, zu berücksichtigen,</a:t>
            </a:r>
          </a:p>
          <a:p>
            <a:r>
              <a:rPr lang="de-DE" sz="1500" kern="100" dirty="0">
                <a:effectLst/>
                <a:latin typeface="Calibri" panose="020F0502020204030204" pitchFamily="34" charset="0"/>
                <a:ea typeface="Calibri" panose="020F0502020204030204" pitchFamily="34" charset="0"/>
                <a:cs typeface="Times New Roman" panose="02020603050405020304" pitchFamily="18" charset="0"/>
              </a:rPr>
              <a:t> 5.Das System muss die Fähigkeit besitzen, Daten über die Auslastung der Parkplätze zu sammeln um Berichte für den Parkgaragenbetreiber zu generieren.</a:t>
            </a:r>
          </a:p>
          <a:p>
            <a:r>
              <a:rPr lang="de-DE" sz="1500" kern="100" dirty="0">
                <a:effectLst/>
                <a:latin typeface="Calibri" panose="020F0502020204030204" pitchFamily="34" charset="0"/>
                <a:ea typeface="Calibri" panose="020F0502020204030204" pitchFamily="34" charset="0"/>
                <a:cs typeface="Times New Roman" panose="02020603050405020304" pitchFamily="18" charset="0"/>
              </a:rPr>
              <a:t>6.Das System muss sicherstellen, dass alle gesammelten Benutzerdaten gemäß den Datenschutzbestimmungen behandelt werden, um die  Privatsphäre der Benutzer zu gewährleisten.</a:t>
            </a:r>
          </a:p>
          <a:p>
            <a:r>
              <a:rPr lang="de-DE" sz="1500" kern="100" dirty="0">
                <a:latin typeface="Calibri" panose="020F0502020204030204" pitchFamily="34" charset="0"/>
                <a:ea typeface="Calibri" panose="020F0502020204030204" pitchFamily="34" charset="0"/>
                <a:cs typeface="Times New Roman" panose="02020603050405020304" pitchFamily="18" charset="0"/>
              </a:rPr>
              <a:t>7</a:t>
            </a:r>
            <a:r>
              <a:rPr lang="de-DE" sz="1500"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500" dirty="0">
                <a:effectLst/>
                <a:latin typeface="Calibri" panose="020F0502020204030204" pitchFamily="34" charset="0"/>
                <a:ea typeface="Calibri" panose="020F0502020204030204" pitchFamily="34" charset="0"/>
                <a:cs typeface="Times New Roman" panose="02020603050405020304" pitchFamily="18" charset="0"/>
              </a:rPr>
              <a:t>Das System muss in der Lage sein, Benachrichtigungen in Echtzeit an Autofahrer zu senden, um sie über die Parkplatzverfügbarkeit zu informieren.</a:t>
            </a:r>
            <a:r>
              <a:rPr lang="de-DE" sz="1500" dirty="0">
                <a:effectLst/>
              </a:rPr>
              <a:t> </a:t>
            </a:r>
            <a:endParaRPr lang="de-DE" sz="15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Tree>
    <p:extLst>
      <p:ext uri="{BB962C8B-B14F-4D97-AF65-F5344CB8AC3E}">
        <p14:creationId xmlns:p14="http://schemas.microsoft.com/office/powerpoint/2010/main" val="2795202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A14320-F5DE-8C74-2068-30FA08E7C37A}"/>
              </a:ext>
            </a:extLst>
          </p:cNvPr>
          <p:cNvSpPr>
            <a:spLocks noGrp="1"/>
          </p:cNvSpPr>
          <p:nvPr>
            <p:ph type="title"/>
          </p:nvPr>
        </p:nvSpPr>
        <p:spPr/>
        <p:txBody>
          <a:bodyPr/>
          <a:lstStyle/>
          <a:p>
            <a:r>
              <a:rPr lang="de-DE" dirty="0"/>
              <a:t>Anforderungen</a:t>
            </a:r>
          </a:p>
        </p:txBody>
      </p:sp>
      <p:sp>
        <p:nvSpPr>
          <p:cNvPr id="3" name="Inhaltsplatzhalter 2">
            <a:extLst>
              <a:ext uri="{FF2B5EF4-FFF2-40B4-BE49-F238E27FC236}">
                <a16:creationId xmlns:a16="http://schemas.microsoft.com/office/drawing/2014/main" id="{EC484F28-86B5-855A-417E-7AE12990A9D3}"/>
              </a:ext>
            </a:extLst>
          </p:cNvPr>
          <p:cNvSpPr>
            <a:spLocks noGrp="1"/>
          </p:cNvSpPr>
          <p:nvPr>
            <p:ph idx="1"/>
          </p:nvPr>
        </p:nvSpPr>
        <p:spPr/>
        <p:txBody>
          <a:bodyPr>
            <a:normAutofit/>
          </a:bodyPr>
          <a:lstStyle/>
          <a:p>
            <a:r>
              <a:rPr lang="de-DE" sz="1400" kern="100" dirty="0">
                <a:effectLst/>
                <a:latin typeface="Calibri" panose="020F0502020204030204" pitchFamily="34" charset="0"/>
                <a:ea typeface="Calibri" panose="020F0502020204030204" pitchFamily="34" charset="0"/>
                <a:cs typeface="Times New Roman" panose="02020603050405020304" pitchFamily="18" charset="0"/>
              </a:rPr>
              <a:t>8.Das System muss die Fähigkeit besitzen, Anpassungen an unterschiedliche Standorte und Umgebungen vorzunehmen, um eine flexible Implementierung in verschiedenen städtischen Kontexten zu ermöglichen.</a:t>
            </a:r>
          </a:p>
          <a:p>
            <a:r>
              <a:rPr lang="de-DE" sz="1400" kern="100" dirty="0">
                <a:effectLst/>
                <a:latin typeface="Calibri" panose="020F0502020204030204" pitchFamily="34" charset="0"/>
                <a:ea typeface="Calibri" panose="020F0502020204030204" pitchFamily="34" charset="0"/>
                <a:cs typeface="Times New Roman" panose="02020603050405020304" pitchFamily="18" charset="0"/>
              </a:rPr>
              <a:t> 9.Das System muss Berichte über die ökologischen Auswirkungen der intelligenten Parklösung für Umweltschützer bereitstellen, um die positiven Umweltauswirkungen zu dokumentieren.</a:t>
            </a:r>
          </a:p>
          <a:p>
            <a:r>
              <a:rPr lang="de-DE" sz="1400" kern="100" dirty="0">
                <a:effectLst/>
                <a:latin typeface="Calibri" panose="020F0502020204030204" pitchFamily="34" charset="0"/>
                <a:ea typeface="Calibri" panose="020F0502020204030204" pitchFamily="34" charset="0"/>
                <a:cs typeface="Times New Roman" panose="02020603050405020304" pitchFamily="18" charset="0"/>
              </a:rPr>
              <a:t>10.Das System muss in der Lage sein, statistische Daten über die Reduzierung von Verkehrsunfällen und Schäden im Straßenverkehr zu generieren, um Versicherungsunternehmen dabei zu unterstützen, prämienmindernde Maßnahmen zu ergreifen.</a:t>
            </a:r>
          </a:p>
          <a:p>
            <a:r>
              <a:rPr lang="de-DE" sz="1400" kern="100" dirty="0">
                <a:latin typeface="Calibri" panose="020F0502020204030204" pitchFamily="34" charset="0"/>
                <a:ea typeface="Calibri" panose="020F0502020204030204" pitchFamily="34" charset="0"/>
                <a:cs typeface="Times New Roman" panose="02020603050405020304" pitchFamily="18" charset="0"/>
              </a:rPr>
              <a:t>11.</a:t>
            </a:r>
            <a:r>
              <a:rPr lang="de-DE" sz="1400" kern="100" dirty="0">
                <a:effectLst/>
                <a:latin typeface="Calibri" panose="020F0502020204030204" pitchFamily="34" charset="0"/>
                <a:ea typeface="Calibri" panose="020F0502020204030204" pitchFamily="34" charset="0"/>
                <a:cs typeface="Times New Roman" panose="02020603050405020304" pitchFamily="18" charset="0"/>
              </a:rPr>
              <a:t>Das System muss eine Benutzeroberfläche bieten, die benutzerfreundlich ist und es Autofahrern ermöglicht, mühelos Parkplatzreservierungen vorzunehmen, Zahlungen durchzuführen und auf Kundensupport zuzugreifen.</a:t>
            </a:r>
          </a:p>
          <a:p>
            <a:endParaRPr lang="de-DE"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Tree>
    <p:extLst>
      <p:ext uri="{BB962C8B-B14F-4D97-AF65-F5344CB8AC3E}">
        <p14:creationId xmlns:p14="http://schemas.microsoft.com/office/powerpoint/2010/main" val="903326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FBD49A-2507-2CBA-F33F-B17E3A807E07}"/>
              </a:ext>
            </a:extLst>
          </p:cNvPr>
          <p:cNvSpPr>
            <a:spLocks noGrp="1"/>
          </p:cNvSpPr>
          <p:nvPr>
            <p:ph type="title"/>
          </p:nvPr>
        </p:nvSpPr>
        <p:spPr/>
        <p:txBody>
          <a:bodyPr/>
          <a:lstStyle/>
          <a:p>
            <a:r>
              <a:rPr lang="de-DE" dirty="0"/>
              <a:t>ANFORDERUNGEN</a:t>
            </a:r>
          </a:p>
        </p:txBody>
      </p:sp>
      <p:sp>
        <p:nvSpPr>
          <p:cNvPr id="3" name="Inhaltsplatzhalter 2">
            <a:extLst>
              <a:ext uri="{FF2B5EF4-FFF2-40B4-BE49-F238E27FC236}">
                <a16:creationId xmlns:a16="http://schemas.microsoft.com/office/drawing/2014/main" id="{D48700CF-BD2A-5233-8080-9D533ADEFC74}"/>
              </a:ext>
            </a:extLst>
          </p:cNvPr>
          <p:cNvSpPr>
            <a:spLocks noGrp="1"/>
          </p:cNvSpPr>
          <p:nvPr>
            <p:ph idx="1"/>
          </p:nvPr>
        </p:nvSpPr>
        <p:spPr/>
        <p:txBody>
          <a:bodyPr/>
          <a:lstStyle/>
          <a:p>
            <a:r>
              <a:rPr lang="de-DE" sz="1400" dirty="0">
                <a:effectLst/>
                <a:latin typeface="Calibri" panose="020F0502020204030204" pitchFamily="34" charset="0"/>
                <a:ea typeface="Calibri" panose="020F0502020204030204" pitchFamily="34" charset="0"/>
                <a:cs typeface="Times New Roman" panose="02020603050405020304" pitchFamily="18" charset="0"/>
              </a:rPr>
              <a:t>12.Das System muss eine Skalierbarkeit aufweisen, um bei Bedarf erweitert zu werden</a:t>
            </a:r>
            <a:r>
              <a:rPr lang="de-DE" sz="1400" dirty="0">
                <a:effectLst/>
              </a:rPr>
              <a:t> </a:t>
            </a:r>
          </a:p>
          <a:p>
            <a:r>
              <a:rPr lang="de-DE" sz="1400" kern="100" dirty="0">
                <a:effectLst/>
                <a:latin typeface="Calibri" panose="020F0502020204030204" pitchFamily="34" charset="0"/>
                <a:ea typeface="Calibri" panose="020F0502020204030204" pitchFamily="34" charset="0"/>
                <a:cs typeface="Times New Roman" panose="02020603050405020304" pitchFamily="18" charset="0"/>
              </a:rPr>
              <a:t>13.Das System muss Fernwartungstools bereitstellen, um Wartungspersonal in die Lage zu versetzen, zeitnahe Wartungsarbeiten durchzuführen.</a:t>
            </a:r>
          </a:p>
          <a:p>
            <a:r>
              <a:rPr lang="de-DE" sz="1400" kern="100" dirty="0">
                <a:effectLst/>
                <a:latin typeface="Calibri" panose="020F0502020204030204" pitchFamily="34" charset="0"/>
                <a:ea typeface="Calibri" panose="020F0502020204030204" pitchFamily="34" charset="0"/>
                <a:cs typeface="Times New Roman" panose="02020603050405020304" pitchFamily="18" charset="0"/>
              </a:rPr>
              <a:t>14.Das System muss Fehlerprotokolle bereitstellen um Wartungspersonal bei der Fehlerbehebung zu unterstützen</a:t>
            </a:r>
          </a:p>
          <a:p>
            <a:r>
              <a:rPr lang="de-DE" sz="1400" kern="100" dirty="0">
                <a:effectLst/>
                <a:latin typeface="Calibri" panose="020F0502020204030204" pitchFamily="34" charset="0"/>
                <a:ea typeface="Calibri" panose="020F0502020204030204" pitchFamily="34" charset="0"/>
                <a:cs typeface="Times New Roman" panose="02020603050405020304" pitchFamily="18" charset="0"/>
              </a:rPr>
              <a:t>15. Das System muss eine Möglichkeit bieten, anonymisierte Daten für Forschungszwecke bereitzustellen, um Forschungsinstituten die Analyse der Auswirkungen des intelligenten Parksystems auf städtische Mobilität zu ermöglichen.</a:t>
            </a:r>
          </a:p>
          <a:p>
            <a:endParaRPr lang="de-DE"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Tree>
    <p:extLst>
      <p:ext uri="{BB962C8B-B14F-4D97-AF65-F5344CB8AC3E}">
        <p14:creationId xmlns:p14="http://schemas.microsoft.com/office/powerpoint/2010/main" val="2311736179"/>
      </p:ext>
    </p:extLst>
  </p:cSld>
  <p:clrMapOvr>
    <a:masterClrMapping/>
  </p:clrMapOvr>
</p:sld>
</file>

<file path=ppt/theme/theme1.xml><?xml version="1.0" encoding="utf-8"?>
<a:theme xmlns:a="http://schemas.openxmlformats.org/drawingml/2006/main" name="Paket">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Paket</Template>
  <TotalTime>0</TotalTime>
  <Words>1677</Words>
  <Application>Microsoft Macintosh PowerPoint</Application>
  <PresentationFormat>Breitbild</PresentationFormat>
  <Paragraphs>154</Paragraphs>
  <Slides>33</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33</vt:i4>
      </vt:variant>
    </vt:vector>
  </HeadingPairs>
  <TitlesOfParts>
    <vt:vector size="37" baseType="lpstr">
      <vt:lpstr>Arial</vt:lpstr>
      <vt:lpstr>Calibri</vt:lpstr>
      <vt:lpstr>Gill Sans MT</vt:lpstr>
      <vt:lpstr>Paket</vt:lpstr>
      <vt:lpstr>Smarte parkplatzlösung</vt:lpstr>
      <vt:lpstr>AGENDA</vt:lpstr>
      <vt:lpstr>AGENDA</vt:lpstr>
      <vt:lpstr>EINFÜHRUNG</vt:lpstr>
      <vt:lpstr>Reservierung </vt:lpstr>
      <vt:lpstr> Kommunikation zwischen Systemkomponenten </vt:lpstr>
      <vt:lpstr>Anforderungen</vt:lpstr>
      <vt:lpstr>Anforderungen</vt:lpstr>
      <vt:lpstr>ANFORDERUNGEN</vt:lpstr>
      <vt:lpstr>Erfordernisse</vt:lpstr>
      <vt:lpstr>Erfordernisse</vt:lpstr>
      <vt:lpstr>Erfordernisse</vt:lpstr>
      <vt:lpstr>Erfordernisse</vt:lpstr>
      <vt:lpstr> Proof of Concept </vt:lpstr>
      <vt:lpstr> Proof of Concept </vt:lpstr>
      <vt:lpstr> Proof of Concept </vt:lpstr>
      <vt:lpstr>Risiken</vt:lpstr>
      <vt:lpstr>Risiken</vt:lpstr>
      <vt:lpstr>Risiken</vt:lpstr>
      <vt:lpstr>Risiken</vt:lpstr>
      <vt:lpstr>Stakeholder</vt:lpstr>
      <vt:lpstr>deskriptives domänenmodell</vt:lpstr>
      <vt:lpstr>präskriptives domänenmodell</vt:lpstr>
      <vt:lpstr>klassendiagramm</vt:lpstr>
      <vt:lpstr>Quellcode</vt:lpstr>
      <vt:lpstr>Quellcode</vt:lpstr>
      <vt:lpstr>Quellcode</vt:lpstr>
      <vt:lpstr>Quellcode</vt:lpstr>
      <vt:lpstr>Verfügbarkeiten</vt:lpstr>
      <vt:lpstr> Zuweisung  </vt:lpstr>
      <vt:lpstr> Benachrichtigung </vt:lpstr>
      <vt:lpstr> Zusammenfassung </vt:lpstr>
      <vt:lpstr> Zusammenfassung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Smarte parkplatzlösung</dc:title>
  <dc:creator>muhamad.wahdan@gmail.com</dc:creator>
  <cp:lastModifiedBy>muhamad.wahdan@gmail.com</cp:lastModifiedBy>
  <cp:revision>10</cp:revision>
  <dcterms:created xsi:type="dcterms:W3CDTF">2023-11-09T14:25:35Z</dcterms:created>
  <dcterms:modified xsi:type="dcterms:W3CDTF">2024-01-19T22:37:03Z</dcterms:modified>
</cp:coreProperties>
</file>