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B_7D283F14.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7"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65DE13F-8203-4595-4DD6-2D8BB5D78374}" name="muhamad.wahdan@gmail.com" initials="" userId="796d202fe5e53a6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266"/>
    <p:restoredTop sz="95872"/>
  </p:normalViewPr>
  <p:slideViewPr>
    <p:cSldViewPr snapToGrid="0">
      <p:cViewPr varScale="1">
        <p:scale>
          <a:sx n="73" d="100"/>
          <a:sy n="73" d="100"/>
        </p:scale>
        <p:origin x="200" y="10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modernComment_10B_7D283F14.xml><?xml version="1.0" encoding="utf-8"?>
<p188:cmLst xmlns:a="http://schemas.openxmlformats.org/drawingml/2006/main" xmlns:r="http://schemas.openxmlformats.org/officeDocument/2006/relationships" xmlns:p188="http://schemas.microsoft.com/office/powerpoint/2018/8/main">
  <p188:cm id="{CF70FEFA-05EA-034A-B543-C297DE9CF86C}" authorId="{D65DE13F-8203-4595-4DD6-2D8BB5D78374}" created="2023-11-09T22:47:31.132">
    <ac:deMkLst xmlns:ac="http://schemas.microsoft.com/office/drawing/2013/main/command">
      <pc:docMk xmlns:pc="http://schemas.microsoft.com/office/powerpoint/2013/main/command"/>
      <pc:sldMk xmlns:pc="http://schemas.microsoft.com/office/powerpoint/2013/main/command" cId="2099789588" sldId="267"/>
      <ac:picMk id="5" creationId="{EB3C32CC-89AF-8488-33E9-ADD1B5D0C078}"/>
    </ac:deMkLst>
    <p188:txBody>
      <a:bodyPr/>
      <a:lstStyle/>
      <a:p>
        <a:r>
          <a:rPr lang="de-DE"/>
          <a:t>Domänenmodell:
Soll Zustand:
Das Domänenmodel bildet den Sollzustand des Fachbereiches mit implementiertem System ab. Dem Kunden wird mithilfe des Systems die Navigation über den Parkplatz und die Informationsbeschaffung erleichtert. 
Im Mittelpunkt soll das System und die Kunden stehen.
Es ist nun dem Kunden möglich Informationen zur Pattsituation in Echtzeit abzurufen. Dies wird realisiert indem man Verkehrsinformationen über eine Google Maps Schnittstelle abruft. Außerdem können Prognosen eingesehen werden die vorhersagen zu welcher Tageszeit der Parkplatz viel besucht sein wird. Sowie das System Informationen zur Verfügung stellt, kann auch über dieses die Parkgebühr bezahlt werden.
Die Parkgebühr wird mithilfe eines Bezahldienstes abgewickelt und an den Betreiber übermittelt.
Zur Verfügung gestellt wird der Parkplatz von dem Betreiber der wiederum den Platz von der Stadt oder Gemeinde mietet/pachtet. 
</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de-DE"/>
              <a:t>Mastertitelformat bearbeiten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de-DE"/>
              <a:t>Mastertitelformat bearbeiten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7" name="Date Placeholder 6"/>
          <p:cNvSpPr>
            <a:spLocks noGrp="1"/>
          </p:cNvSpPr>
          <p:nvPr>
            <p:ph type="dt" sz="half" idx="10"/>
          </p:nvPr>
        </p:nvSpPr>
        <p:spPr/>
        <p:txBody>
          <a:bodyPr/>
          <a:lstStyle/>
          <a:p>
            <a:fld id="{1160EA64-D806-43AC-9DF2-F8C432F32B4C}" type="datetimeFigureOut">
              <a:rPr lang="en-US" dirty="0"/>
              <a:t>11/9/23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11/9/23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583436" y="3143250"/>
            <a:ext cx="4270248" cy="259677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7" name="Date Placeholder 6"/>
          <p:cNvSpPr>
            <a:spLocks noGrp="1"/>
          </p:cNvSpPr>
          <p:nvPr>
            <p:ph type="dt" sz="half" idx="10"/>
          </p:nvPr>
        </p:nvSpPr>
        <p:spPr/>
        <p:txBody>
          <a:bodyPr/>
          <a:lstStyle/>
          <a:p>
            <a:fld id="{4F7D4976-E339-4826-83B7-FBD03F55ECF8}" type="datetimeFigureOut">
              <a:rPr lang="en-US" dirty="0"/>
              <a:t>11/9/23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‹Nr.›</a:t>
            </a:fld>
            <a:endParaRPr lang="en-US" dirty="0"/>
          </a:p>
        </p:txBody>
      </p:sp>
      <p:sp>
        <p:nvSpPr>
          <p:cNvPr id="10" name="Title 9"/>
          <p:cNvSpPr>
            <a:spLocks noGrp="1"/>
          </p:cNvSpPr>
          <p:nvPr>
            <p:ph type="title"/>
          </p:nvPr>
        </p:nvSpPr>
        <p:spPr/>
        <p:txBody>
          <a:bodyPr/>
          <a:lstStyle/>
          <a:p>
            <a:r>
              <a:rPr lang="de-DE"/>
              <a:t>Mastertitelformat bearbeiten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11/9/23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de-DE"/>
              <a:t>Mastertitelformat bearbeiten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9" name="Date Placeholder 8"/>
          <p:cNvSpPr>
            <a:spLocks noGrp="1"/>
          </p:cNvSpPr>
          <p:nvPr>
            <p:ph type="dt" sz="half" idx="10"/>
          </p:nvPr>
        </p:nvSpPr>
        <p:spPr/>
        <p:txBody>
          <a:bodyPr/>
          <a:lstStyle/>
          <a:p>
            <a:fld id="{D1BE4249-C0D0-4B06-8692-E8BB871AF643}" type="datetimeFigureOut">
              <a:rPr lang="en-US" dirty="0"/>
              <a:t>11/9/23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11/9/23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11/9/23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8/10/relationships/comments" Target="../comments/modernComment_10B_7D283F1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99FA2D-F9F6-D4A0-FD92-E2E594A5EDA3}"/>
              </a:ext>
            </a:extLst>
          </p:cNvPr>
          <p:cNvSpPr>
            <a:spLocks noGrp="1"/>
          </p:cNvSpPr>
          <p:nvPr>
            <p:ph type="ctrTitle"/>
          </p:nvPr>
        </p:nvSpPr>
        <p:spPr/>
        <p:txBody>
          <a:bodyPr/>
          <a:lstStyle/>
          <a:p>
            <a:r>
              <a:rPr lang="de-DE" dirty="0"/>
              <a:t>Smarte </a:t>
            </a:r>
            <a:r>
              <a:rPr lang="de-DE" dirty="0" err="1"/>
              <a:t>parkplatzlösung</a:t>
            </a:r>
            <a:endParaRPr lang="de-DE" dirty="0"/>
          </a:p>
        </p:txBody>
      </p:sp>
      <p:sp>
        <p:nvSpPr>
          <p:cNvPr id="3" name="Untertitel 2">
            <a:extLst>
              <a:ext uri="{FF2B5EF4-FFF2-40B4-BE49-F238E27FC236}">
                <a16:creationId xmlns:a16="http://schemas.microsoft.com/office/drawing/2014/main" id="{3BEBA326-7582-38B1-AD82-9A7FB2507444}"/>
              </a:ext>
            </a:extLst>
          </p:cNvPr>
          <p:cNvSpPr>
            <a:spLocks noGrp="1"/>
          </p:cNvSpPr>
          <p:nvPr>
            <p:ph type="subTitle" idx="1"/>
          </p:nvPr>
        </p:nvSpPr>
        <p:spPr/>
        <p:txBody>
          <a:bodyPr/>
          <a:lstStyle/>
          <a:p>
            <a:r>
              <a:rPr lang="de-DE" dirty="0"/>
              <a:t>Muhamad </a:t>
            </a:r>
            <a:r>
              <a:rPr lang="de-DE" dirty="0" err="1"/>
              <a:t>Wahdan</a:t>
            </a:r>
            <a:r>
              <a:rPr lang="de-DE" dirty="0"/>
              <a:t> , Maximilian </a:t>
            </a:r>
            <a:r>
              <a:rPr lang="de-DE" dirty="0" err="1"/>
              <a:t>Jaik</a:t>
            </a:r>
            <a:r>
              <a:rPr lang="de-DE" dirty="0"/>
              <a:t> , Morris Schacht </a:t>
            </a:r>
          </a:p>
        </p:txBody>
      </p:sp>
    </p:spTree>
    <p:extLst>
      <p:ext uri="{BB962C8B-B14F-4D97-AF65-F5344CB8AC3E}">
        <p14:creationId xmlns:p14="http://schemas.microsoft.com/office/powerpoint/2010/main" val="2194146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C53C5E-6C5F-7B48-7DD9-BFCB50961592}"/>
              </a:ext>
            </a:extLst>
          </p:cNvPr>
          <p:cNvSpPr>
            <a:spLocks noGrp="1"/>
          </p:cNvSpPr>
          <p:nvPr>
            <p:ph type="title"/>
          </p:nvPr>
        </p:nvSpPr>
        <p:spPr>
          <a:xfrm>
            <a:off x="804670" y="978776"/>
            <a:ext cx="3044953" cy="1174991"/>
          </a:xfrm>
        </p:spPr>
        <p:txBody>
          <a:bodyPr vert="horz" lIns="182880" tIns="182880" rIns="182880" bIns="182880" rtlCol="0" anchor="ctr">
            <a:normAutofit/>
          </a:bodyPr>
          <a:lstStyle/>
          <a:p>
            <a:br>
              <a:rPr lang="en-US" sz="1700" dirty="0"/>
            </a:br>
            <a:r>
              <a:rPr lang="en-US" sz="1700" dirty="0" err="1"/>
              <a:t>Benachrichtigung</a:t>
            </a:r>
            <a:br>
              <a:rPr lang="en-US" sz="1700" dirty="0"/>
            </a:br>
            <a:endParaRPr lang="en-US" sz="1700" dirty="0"/>
          </a:p>
        </p:txBody>
      </p:sp>
      <p:sp>
        <p:nvSpPr>
          <p:cNvPr id="4" name="Textplatzhalter 3">
            <a:extLst>
              <a:ext uri="{FF2B5EF4-FFF2-40B4-BE49-F238E27FC236}">
                <a16:creationId xmlns:a16="http://schemas.microsoft.com/office/drawing/2014/main" id="{22FB3E28-923F-ECE5-AEE8-68321AC49040}"/>
              </a:ext>
            </a:extLst>
          </p:cNvPr>
          <p:cNvSpPr>
            <a:spLocks noGrp="1"/>
          </p:cNvSpPr>
          <p:nvPr>
            <p:ph type="body" sz="half" idx="2"/>
          </p:nvPr>
        </p:nvSpPr>
        <p:spPr>
          <a:xfrm>
            <a:off x="804670" y="2640692"/>
            <a:ext cx="3044952" cy="3255252"/>
          </a:xfrm>
        </p:spPr>
        <p:txBody>
          <a:bodyPr vert="horz" lIns="91440" tIns="45720" rIns="91440" bIns="45720" rtlCol="0">
            <a:normAutofit/>
          </a:bodyPr>
          <a:lstStyle/>
          <a:p>
            <a:pPr algn="l">
              <a:lnSpc>
                <a:spcPct val="90000"/>
              </a:lnSpc>
            </a:pPr>
            <a:r>
              <a:rPr lang="en-US" sz="1600" dirty="0">
                <a:solidFill>
                  <a:schemeClr val="tx1">
                    <a:lumMod val="85000"/>
                    <a:lumOff val="15000"/>
                  </a:schemeClr>
                </a:solidFill>
              </a:rPr>
              <a:t>Die </a:t>
            </a:r>
            <a:r>
              <a:rPr lang="en-US" sz="1600" dirty="0" err="1">
                <a:solidFill>
                  <a:schemeClr val="tx1">
                    <a:lumMod val="85000"/>
                    <a:lumOff val="15000"/>
                  </a:schemeClr>
                </a:solidFill>
              </a:rPr>
              <a:t>Benachrichtigungsfunktion</a:t>
            </a:r>
            <a:r>
              <a:rPr lang="en-US" sz="1600" dirty="0">
                <a:solidFill>
                  <a:schemeClr val="tx1">
                    <a:lumMod val="85000"/>
                    <a:lumOff val="15000"/>
                  </a:schemeClr>
                </a:solidFill>
              </a:rPr>
              <a:t> </a:t>
            </a:r>
            <a:r>
              <a:rPr lang="en-US" sz="1600" dirty="0" err="1">
                <a:solidFill>
                  <a:schemeClr val="tx1">
                    <a:lumMod val="85000"/>
                    <a:lumOff val="15000"/>
                  </a:schemeClr>
                </a:solidFill>
              </a:rPr>
              <a:t>informiert</a:t>
            </a:r>
            <a:r>
              <a:rPr lang="en-US" sz="1600" dirty="0">
                <a:solidFill>
                  <a:schemeClr val="tx1">
                    <a:lumMod val="85000"/>
                    <a:lumOff val="15000"/>
                  </a:schemeClr>
                </a:solidFill>
              </a:rPr>
              <a:t> die </a:t>
            </a:r>
            <a:r>
              <a:rPr lang="en-US" sz="1600" dirty="0" err="1">
                <a:solidFill>
                  <a:schemeClr val="tx1">
                    <a:lumMod val="85000"/>
                    <a:lumOff val="15000"/>
                  </a:schemeClr>
                </a:solidFill>
              </a:rPr>
              <a:t>Nutzer</a:t>
            </a:r>
            <a:r>
              <a:rPr lang="en-US" sz="1600" dirty="0">
                <a:solidFill>
                  <a:schemeClr val="tx1">
                    <a:lumMod val="85000"/>
                    <a:lumOff val="15000"/>
                  </a:schemeClr>
                </a:solidFill>
              </a:rPr>
              <a:t> </a:t>
            </a:r>
            <a:r>
              <a:rPr lang="en-US" sz="1600" dirty="0" err="1">
                <a:solidFill>
                  <a:schemeClr val="tx1">
                    <a:lumMod val="85000"/>
                    <a:lumOff val="15000"/>
                  </a:schemeClr>
                </a:solidFill>
              </a:rPr>
              <a:t>über</a:t>
            </a:r>
            <a:r>
              <a:rPr lang="en-US" sz="1600" dirty="0">
                <a:solidFill>
                  <a:schemeClr val="tx1">
                    <a:lumMod val="85000"/>
                    <a:lumOff val="15000"/>
                  </a:schemeClr>
                </a:solidFill>
              </a:rPr>
              <a:t> den </a:t>
            </a:r>
            <a:r>
              <a:rPr lang="en-US" sz="1600" dirty="0" err="1">
                <a:solidFill>
                  <a:schemeClr val="tx1">
                    <a:lumMod val="85000"/>
                    <a:lumOff val="15000"/>
                  </a:schemeClr>
                </a:solidFill>
              </a:rPr>
              <a:t>Ablauf</a:t>
            </a:r>
            <a:r>
              <a:rPr lang="en-US" sz="1600" dirty="0">
                <a:solidFill>
                  <a:schemeClr val="tx1">
                    <a:lumMod val="85000"/>
                    <a:lumOff val="15000"/>
                  </a:schemeClr>
                </a:solidFill>
              </a:rPr>
              <a:t> </a:t>
            </a:r>
            <a:r>
              <a:rPr lang="en-US" sz="1600" dirty="0" err="1">
                <a:solidFill>
                  <a:schemeClr val="tx1">
                    <a:lumMod val="85000"/>
                    <a:lumOff val="15000"/>
                  </a:schemeClr>
                </a:solidFill>
              </a:rPr>
              <a:t>iherer</a:t>
            </a:r>
            <a:r>
              <a:rPr lang="en-US" sz="1600" dirty="0">
                <a:solidFill>
                  <a:schemeClr val="tx1">
                    <a:lumMod val="85000"/>
                    <a:lumOff val="15000"/>
                  </a:schemeClr>
                </a:solidFill>
              </a:rPr>
              <a:t> </a:t>
            </a:r>
            <a:r>
              <a:rPr lang="en-US" sz="1600" dirty="0" err="1">
                <a:solidFill>
                  <a:schemeClr val="tx1">
                    <a:lumMod val="85000"/>
                    <a:lumOff val="15000"/>
                  </a:schemeClr>
                </a:solidFill>
              </a:rPr>
              <a:t>Parkplatzreservierung</a:t>
            </a:r>
            <a:r>
              <a:rPr lang="en-US" sz="1600" dirty="0">
                <a:solidFill>
                  <a:schemeClr val="tx1">
                    <a:lumMod val="85000"/>
                    <a:lumOff val="15000"/>
                  </a:schemeClr>
                </a:solidFill>
              </a:rPr>
              <a:t> und </a:t>
            </a:r>
            <a:r>
              <a:rPr lang="en-US" sz="1600" dirty="0" err="1">
                <a:solidFill>
                  <a:schemeClr val="tx1">
                    <a:lumMod val="85000"/>
                    <a:lumOff val="15000"/>
                  </a:schemeClr>
                </a:solidFill>
              </a:rPr>
              <a:t>liefert</a:t>
            </a:r>
            <a:r>
              <a:rPr lang="en-US" sz="1600" dirty="0">
                <a:solidFill>
                  <a:schemeClr val="tx1">
                    <a:lumMod val="85000"/>
                    <a:lumOff val="15000"/>
                  </a:schemeClr>
                </a:solidFill>
              </a:rPr>
              <a:t> </a:t>
            </a:r>
            <a:r>
              <a:rPr lang="en-US" sz="1600" dirty="0" err="1">
                <a:solidFill>
                  <a:schemeClr val="tx1">
                    <a:lumMod val="85000"/>
                    <a:lumOff val="15000"/>
                  </a:schemeClr>
                </a:solidFill>
              </a:rPr>
              <a:t>während</a:t>
            </a:r>
            <a:r>
              <a:rPr lang="en-US" sz="1600" dirty="0">
                <a:solidFill>
                  <a:schemeClr val="tx1">
                    <a:lumMod val="85000"/>
                    <a:lumOff val="15000"/>
                  </a:schemeClr>
                </a:solidFill>
              </a:rPr>
              <a:t> der </a:t>
            </a:r>
            <a:r>
              <a:rPr lang="en-US" sz="1600" dirty="0" err="1">
                <a:solidFill>
                  <a:schemeClr val="tx1">
                    <a:lumMod val="85000"/>
                    <a:lumOff val="15000"/>
                  </a:schemeClr>
                </a:solidFill>
              </a:rPr>
              <a:t>Fahrt</a:t>
            </a:r>
            <a:r>
              <a:rPr lang="en-US" sz="1600" dirty="0">
                <a:solidFill>
                  <a:schemeClr val="tx1">
                    <a:lumMod val="85000"/>
                    <a:lumOff val="15000"/>
                  </a:schemeClr>
                </a:solidFill>
              </a:rPr>
              <a:t> </a:t>
            </a:r>
            <a:r>
              <a:rPr lang="en-US" sz="1600" dirty="0" err="1">
                <a:solidFill>
                  <a:schemeClr val="tx1">
                    <a:lumMod val="85000"/>
                    <a:lumOff val="15000"/>
                  </a:schemeClr>
                </a:solidFill>
              </a:rPr>
              <a:t>relevante</a:t>
            </a:r>
            <a:r>
              <a:rPr lang="en-US" sz="1600" dirty="0">
                <a:solidFill>
                  <a:schemeClr val="tx1">
                    <a:lumMod val="85000"/>
                    <a:lumOff val="15000"/>
                  </a:schemeClr>
                </a:solidFill>
              </a:rPr>
              <a:t> </a:t>
            </a:r>
            <a:r>
              <a:rPr lang="en-US" sz="1600" dirty="0" err="1">
                <a:solidFill>
                  <a:schemeClr val="tx1">
                    <a:lumMod val="85000"/>
                    <a:lumOff val="15000"/>
                  </a:schemeClr>
                </a:solidFill>
              </a:rPr>
              <a:t>InFormationen</a:t>
            </a:r>
            <a:r>
              <a:rPr lang="en-US" sz="1600" dirty="0">
                <a:solidFill>
                  <a:schemeClr val="tx1">
                    <a:lumMod val="85000"/>
                    <a:lumOff val="15000"/>
                  </a:schemeClr>
                </a:solidFill>
              </a:rPr>
              <a:t> </a:t>
            </a:r>
            <a:r>
              <a:rPr lang="en-US" sz="1600" dirty="0" err="1">
                <a:solidFill>
                  <a:schemeClr val="tx1">
                    <a:lumMod val="85000"/>
                    <a:lumOff val="15000"/>
                  </a:schemeClr>
                </a:solidFill>
              </a:rPr>
              <a:t>wie</a:t>
            </a:r>
            <a:r>
              <a:rPr lang="en-US" sz="1600" dirty="0">
                <a:solidFill>
                  <a:schemeClr val="tx1">
                    <a:lumMod val="85000"/>
                    <a:lumOff val="15000"/>
                  </a:schemeClr>
                </a:solidFill>
              </a:rPr>
              <a:t> </a:t>
            </a:r>
            <a:r>
              <a:rPr lang="en-US" sz="1600" dirty="0" err="1">
                <a:solidFill>
                  <a:schemeClr val="tx1">
                    <a:lumMod val="85000"/>
                    <a:lumOff val="15000"/>
                  </a:schemeClr>
                </a:solidFill>
              </a:rPr>
              <a:t>Verkehrslage</a:t>
            </a:r>
            <a:r>
              <a:rPr lang="en-US" sz="1600" dirty="0">
                <a:solidFill>
                  <a:schemeClr val="tx1">
                    <a:lumMod val="85000"/>
                    <a:lumOff val="15000"/>
                  </a:schemeClr>
                </a:solidFill>
              </a:rPr>
              <a:t> </a:t>
            </a:r>
            <a:r>
              <a:rPr lang="en-US" sz="1600" dirty="0" err="1">
                <a:solidFill>
                  <a:schemeClr val="tx1">
                    <a:lumMod val="85000"/>
                    <a:lumOff val="15000"/>
                  </a:schemeClr>
                </a:solidFill>
              </a:rPr>
              <a:t>oder</a:t>
            </a:r>
            <a:r>
              <a:rPr lang="en-US" sz="1600" dirty="0">
                <a:solidFill>
                  <a:schemeClr val="tx1">
                    <a:lumMod val="85000"/>
                    <a:lumOff val="15000"/>
                  </a:schemeClr>
                </a:solidFill>
              </a:rPr>
              <a:t> alternative </a:t>
            </a:r>
            <a:r>
              <a:rPr lang="en-US" sz="1600" dirty="0" err="1">
                <a:solidFill>
                  <a:schemeClr val="tx1">
                    <a:lumMod val="85000"/>
                    <a:lumOff val="15000"/>
                  </a:schemeClr>
                </a:solidFill>
              </a:rPr>
              <a:t>Parkmöglichkeiten</a:t>
            </a:r>
            <a:r>
              <a:rPr lang="en-US" sz="1600" dirty="0">
                <a:solidFill>
                  <a:schemeClr val="tx1">
                    <a:lumMod val="85000"/>
                    <a:lumOff val="15000"/>
                  </a:schemeClr>
                </a:solidFill>
              </a:rPr>
              <a:t>.</a:t>
            </a:r>
          </a:p>
          <a:p>
            <a:pPr algn="l">
              <a:lnSpc>
                <a:spcPct val="90000"/>
              </a:lnSpc>
            </a:pPr>
            <a:r>
              <a:rPr lang="en-US" sz="1600" dirty="0">
                <a:solidFill>
                  <a:schemeClr val="tx1">
                    <a:lumMod val="85000"/>
                    <a:lumOff val="15000"/>
                  </a:schemeClr>
                </a:solidFill>
              </a:rPr>
              <a:t>Dies </a:t>
            </a:r>
            <a:r>
              <a:rPr lang="en-US" sz="1600" dirty="0" err="1">
                <a:solidFill>
                  <a:schemeClr val="tx1">
                    <a:lumMod val="85000"/>
                    <a:lumOff val="15000"/>
                  </a:schemeClr>
                </a:solidFill>
              </a:rPr>
              <a:t>erhöht</a:t>
            </a:r>
            <a:r>
              <a:rPr lang="en-US" sz="1600" dirty="0">
                <a:solidFill>
                  <a:schemeClr val="tx1">
                    <a:lumMod val="85000"/>
                    <a:lumOff val="15000"/>
                  </a:schemeClr>
                </a:solidFill>
              </a:rPr>
              <a:t> die </a:t>
            </a:r>
            <a:r>
              <a:rPr lang="en-US" sz="1600" dirty="0" err="1">
                <a:solidFill>
                  <a:schemeClr val="tx1">
                    <a:lumMod val="85000"/>
                    <a:lumOff val="15000"/>
                  </a:schemeClr>
                </a:solidFill>
              </a:rPr>
              <a:t>Flexibilliät</a:t>
            </a:r>
            <a:r>
              <a:rPr lang="en-US" sz="1600" dirty="0">
                <a:solidFill>
                  <a:schemeClr val="tx1">
                    <a:lumMod val="85000"/>
                    <a:lumOff val="15000"/>
                  </a:schemeClr>
                </a:solidFill>
              </a:rPr>
              <a:t> und </a:t>
            </a:r>
            <a:r>
              <a:rPr lang="en-US" sz="1600" dirty="0" err="1">
                <a:solidFill>
                  <a:schemeClr val="tx1">
                    <a:lumMod val="85000"/>
                    <a:lumOff val="15000"/>
                  </a:schemeClr>
                </a:solidFill>
              </a:rPr>
              <a:t>Effizienz</a:t>
            </a:r>
            <a:r>
              <a:rPr lang="en-US" sz="1600" dirty="0">
                <a:solidFill>
                  <a:schemeClr val="tx1">
                    <a:lumMod val="85000"/>
                    <a:lumOff val="15000"/>
                  </a:schemeClr>
                </a:solidFill>
              </a:rPr>
              <a:t> </a:t>
            </a:r>
            <a:r>
              <a:rPr lang="en-US" sz="1600" dirty="0" err="1">
                <a:solidFill>
                  <a:schemeClr val="tx1">
                    <a:lumMod val="85000"/>
                    <a:lumOff val="15000"/>
                  </a:schemeClr>
                </a:solidFill>
              </a:rPr>
              <a:t>im</a:t>
            </a:r>
            <a:r>
              <a:rPr lang="en-US" sz="1600" dirty="0">
                <a:solidFill>
                  <a:schemeClr val="tx1">
                    <a:lumMod val="85000"/>
                    <a:lumOff val="15000"/>
                  </a:schemeClr>
                </a:solidFill>
              </a:rPr>
              <a:t> </a:t>
            </a:r>
            <a:r>
              <a:rPr lang="en-US" sz="1600" dirty="0" err="1">
                <a:solidFill>
                  <a:schemeClr val="tx1">
                    <a:lumMod val="85000"/>
                    <a:lumOff val="15000"/>
                  </a:schemeClr>
                </a:solidFill>
              </a:rPr>
              <a:t>Parkplatzmanagement</a:t>
            </a:r>
            <a:r>
              <a:rPr lang="en-US" sz="1600" dirty="0">
                <a:solidFill>
                  <a:schemeClr val="tx1">
                    <a:lumMod val="85000"/>
                    <a:lumOff val="15000"/>
                  </a:schemeClr>
                </a:solidFill>
              </a:rPr>
              <a:t> , </a:t>
            </a:r>
            <a:r>
              <a:rPr lang="en-US" sz="1600" dirty="0" err="1">
                <a:solidFill>
                  <a:schemeClr val="tx1">
                    <a:lumMod val="85000"/>
                    <a:lumOff val="15000"/>
                  </a:schemeClr>
                </a:solidFill>
              </a:rPr>
              <a:t>indem</a:t>
            </a:r>
            <a:r>
              <a:rPr lang="en-US" sz="1600" dirty="0">
                <a:solidFill>
                  <a:schemeClr val="tx1">
                    <a:lumMod val="85000"/>
                    <a:lumOff val="15000"/>
                  </a:schemeClr>
                </a:solidFill>
              </a:rPr>
              <a:t> </a:t>
            </a:r>
            <a:r>
              <a:rPr lang="en-US" sz="1600" dirty="0" err="1">
                <a:solidFill>
                  <a:schemeClr val="tx1">
                    <a:lumMod val="85000"/>
                    <a:lumOff val="15000"/>
                  </a:schemeClr>
                </a:solidFill>
              </a:rPr>
              <a:t>Fahrer</a:t>
            </a:r>
            <a:r>
              <a:rPr lang="en-US" sz="1600" dirty="0">
                <a:solidFill>
                  <a:schemeClr val="tx1">
                    <a:lumMod val="85000"/>
                    <a:lumOff val="15000"/>
                  </a:schemeClr>
                </a:solidFill>
              </a:rPr>
              <a:t> </a:t>
            </a:r>
            <a:r>
              <a:rPr lang="en-US" sz="1600" dirty="0" err="1">
                <a:solidFill>
                  <a:schemeClr val="tx1">
                    <a:lumMod val="85000"/>
                    <a:lumOff val="15000"/>
                  </a:schemeClr>
                </a:solidFill>
              </a:rPr>
              <a:t>rechtzeitig</a:t>
            </a:r>
            <a:r>
              <a:rPr lang="en-US" sz="1600" dirty="0">
                <a:solidFill>
                  <a:schemeClr val="tx1">
                    <a:lumMod val="85000"/>
                    <a:lumOff val="15000"/>
                  </a:schemeClr>
                </a:solidFill>
              </a:rPr>
              <a:t> </a:t>
            </a:r>
            <a:r>
              <a:rPr lang="en-US" sz="1600" dirty="0" err="1">
                <a:solidFill>
                  <a:schemeClr val="tx1">
                    <a:lumMod val="85000"/>
                    <a:lumOff val="15000"/>
                  </a:schemeClr>
                </a:solidFill>
              </a:rPr>
              <a:t>reagieren</a:t>
            </a:r>
            <a:r>
              <a:rPr lang="en-US" sz="1600" dirty="0">
                <a:solidFill>
                  <a:schemeClr val="tx1">
                    <a:lumMod val="85000"/>
                    <a:lumOff val="15000"/>
                  </a:schemeClr>
                </a:solidFill>
              </a:rPr>
              <a:t> </a:t>
            </a:r>
            <a:r>
              <a:rPr lang="en-US" sz="1600" dirty="0" err="1">
                <a:solidFill>
                  <a:schemeClr val="tx1">
                    <a:lumMod val="85000"/>
                    <a:lumOff val="15000"/>
                  </a:schemeClr>
                </a:solidFill>
              </a:rPr>
              <a:t>können</a:t>
            </a:r>
            <a:r>
              <a:rPr lang="en-US" sz="1600" dirty="0">
                <a:solidFill>
                  <a:schemeClr val="tx1">
                    <a:lumMod val="85000"/>
                    <a:lumOff val="15000"/>
                  </a:schemeClr>
                </a:solidFill>
              </a:rPr>
              <a:t>.</a:t>
            </a:r>
          </a:p>
        </p:txBody>
      </p:sp>
      <p:pic>
        <p:nvPicPr>
          <p:cNvPr id="6" name="Bildplatzhalter 5" descr="Ein Bild, das Landfahrzeug, Auto, Rad, draußen enthält.&#10;&#10;Automatisch generierte Beschreibung">
            <a:extLst>
              <a:ext uri="{FF2B5EF4-FFF2-40B4-BE49-F238E27FC236}">
                <a16:creationId xmlns:a16="http://schemas.microsoft.com/office/drawing/2014/main" id="{635E8CF4-C5DE-A88F-6AD7-CE3CAE96DA17}"/>
              </a:ext>
            </a:extLst>
          </p:cNvPr>
          <p:cNvPicPr>
            <a:picLocks noGrp="1" noChangeAspect="1"/>
          </p:cNvPicPr>
          <p:nvPr>
            <p:ph type="pic" idx="1"/>
          </p:nvPr>
        </p:nvPicPr>
        <p:blipFill rotWithShape="1">
          <a:blip r:embed="rId2"/>
          <a:srcRect l="12454" r="13907" b="2"/>
          <a:stretch/>
        </p:blipFill>
        <p:spPr>
          <a:xfrm>
            <a:off x="4654296" y="10"/>
            <a:ext cx="7537704" cy="6857990"/>
          </a:xfrm>
          <a:prstGeom prst="rect">
            <a:avLst/>
          </a:prstGeom>
        </p:spPr>
      </p:pic>
    </p:spTree>
    <p:extLst>
      <p:ext uri="{BB962C8B-B14F-4D97-AF65-F5344CB8AC3E}">
        <p14:creationId xmlns:p14="http://schemas.microsoft.com/office/powerpoint/2010/main" val="3462504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EA728D-EFA0-F1D5-E158-F845ECCF6841}"/>
              </a:ext>
            </a:extLst>
          </p:cNvPr>
          <p:cNvSpPr>
            <a:spLocks noGrp="1"/>
          </p:cNvSpPr>
          <p:nvPr>
            <p:ph type="title"/>
          </p:nvPr>
        </p:nvSpPr>
        <p:spPr>
          <a:xfrm>
            <a:off x="804670" y="978776"/>
            <a:ext cx="3044953" cy="1174991"/>
          </a:xfrm>
        </p:spPr>
        <p:txBody>
          <a:bodyPr vert="horz" lIns="182880" tIns="182880" rIns="182880" bIns="182880" rtlCol="0" anchor="ctr">
            <a:normAutofit/>
          </a:bodyPr>
          <a:lstStyle/>
          <a:p>
            <a:br>
              <a:rPr lang="en-US" sz="1700" dirty="0"/>
            </a:br>
            <a:r>
              <a:rPr lang="en-US" sz="1700" dirty="0" err="1"/>
              <a:t>Zusammenfassung</a:t>
            </a:r>
            <a:br>
              <a:rPr lang="en-US" sz="1700" dirty="0"/>
            </a:br>
            <a:endParaRPr lang="en-US" sz="1700" dirty="0"/>
          </a:p>
        </p:txBody>
      </p:sp>
      <p:sp>
        <p:nvSpPr>
          <p:cNvPr id="4" name="Textplatzhalter 3">
            <a:extLst>
              <a:ext uri="{FF2B5EF4-FFF2-40B4-BE49-F238E27FC236}">
                <a16:creationId xmlns:a16="http://schemas.microsoft.com/office/drawing/2014/main" id="{BD272873-3DB9-F5A0-BD4A-CE3278152610}"/>
              </a:ext>
            </a:extLst>
          </p:cNvPr>
          <p:cNvSpPr>
            <a:spLocks noGrp="1"/>
          </p:cNvSpPr>
          <p:nvPr>
            <p:ph type="body" sz="half" idx="2"/>
          </p:nvPr>
        </p:nvSpPr>
        <p:spPr>
          <a:xfrm>
            <a:off x="804670" y="2640692"/>
            <a:ext cx="3044952" cy="3255252"/>
          </a:xfrm>
        </p:spPr>
        <p:txBody>
          <a:bodyPr vert="horz" lIns="91440" tIns="45720" rIns="91440" bIns="45720" rtlCol="0">
            <a:noAutofit/>
          </a:bodyPr>
          <a:lstStyle/>
          <a:p>
            <a:pPr algn="l">
              <a:lnSpc>
                <a:spcPct val="90000"/>
              </a:lnSpc>
            </a:pPr>
            <a:r>
              <a:rPr lang="en-US" sz="1600" dirty="0">
                <a:solidFill>
                  <a:schemeClr val="tx1">
                    <a:lumMod val="85000"/>
                    <a:lumOff val="15000"/>
                  </a:schemeClr>
                </a:solidFill>
              </a:rPr>
              <a:t>Die </a:t>
            </a:r>
            <a:r>
              <a:rPr lang="en-US" sz="1600" dirty="0" err="1">
                <a:solidFill>
                  <a:schemeClr val="tx1">
                    <a:lumMod val="85000"/>
                    <a:lumOff val="15000"/>
                  </a:schemeClr>
                </a:solidFill>
              </a:rPr>
              <a:t>smarte</a:t>
            </a:r>
            <a:r>
              <a:rPr lang="en-US" sz="1600" dirty="0">
                <a:solidFill>
                  <a:schemeClr val="tx1">
                    <a:lumMod val="85000"/>
                    <a:lumOff val="15000"/>
                  </a:schemeClr>
                </a:solidFill>
              </a:rPr>
              <a:t> </a:t>
            </a:r>
            <a:r>
              <a:rPr lang="en-US" sz="1600" dirty="0" err="1">
                <a:solidFill>
                  <a:schemeClr val="tx1">
                    <a:lumMod val="85000"/>
                    <a:lumOff val="15000"/>
                  </a:schemeClr>
                </a:solidFill>
              </a:rPr>
              <a:t>Parkplatzlösung</a:t>
            </a:r>
            <a:r>
              <a:rPr lang="en-US" sz="1600" dirty="0">
                <a:solidFill>
                  <a:schemeClr val="tx1">
                    <a:lumMod val="85000"/>
                    <a:lumOff val="15000"/>
                  </a:schemeClr>
                </a:solidFill>
              </a:rPr>
              <a:t> </a:t>
            </a:r>
            <a:r>
              <a:rPr lang="en-US" sz="1600" dirty="0" err="1">
                <a:solidFill>
                  <a:schemeClr val="tx1">
                    <a:lumMod val="85000"/>
                    <a:lumOff val="15000"/>
                  </a:schemeClr>
                </a:solidFill>
              </a:rPr>
              <a:t>mit</a:t>
            </a:r>
            <a:r>
              <a:rPr lang="en-US" sz="1600" dirty="0">
                <a:solidFill>
                  <a:schemeClr val="tx1">
                    <a:lumMod val="85000"/>
                    <a:lumOff val="15000"/>
                  </a:schemeClr>
                </a:solidFill>
              </a:rPr>
              <a:t> dem </a:t>
            </a:r>
            <a:r>
              <a:rPr lang="en-US" sz="1600" dirty="0" err="1">
                <a:solidFill>
                  <a:schemeClr val="tx1">
                    <a:lumMod val="85000"/>
                    <a:lumOff val="15000"/>
                  </a:schemeClr>
                </a:solidFill>
              </a:rPr>
              <a:t>Schwerpunkten</a:t>
            </a:r>
            <a:r>
              <a:rPr lang="en-US" sz="1600" dirty="0">
                <a:solidFill>
                  <a:schemeClr val="tx1">
                    <a:lumMod val="85000"/>
                    <a:lumOff val="15000"/>
                  </a:schemeClr>
                </a:solidFill>
              </a:rPr>
              <a:t> </a:t>
            </a:r>
            <a:r>
              <a:rPr lang="en-US" sz="1600" dirty="0" err="1">
                <a:solidFill>
                  <a:schemeClr val="tx1">
                    <a:lumMod val="85000"/>
                    <a:lumOff val="15000"/>
                  </a:schemeClr>
                </a:solidFill>
              </a:rPr>
              <a:t>Reservierung</a:t>
            </a:r>
            <a:r>
              <a:rPr lang="en-US" sz="1600" dirty="0">
                <a:solidFill>
                  <a:schemeClr val="tx1">
                    <a:lumMod val="85000"/>
                    <a:lumOff val="15000"/>
                  </a:schemeClr>
                </a:solidFill>
              </a:rPr>
              <a:t> , Navigation und </a:t>
            </a:r>
            <a:r>
              <a:rPr lang="en-US" sz="1600" dirty="0" err="1">
                <a:solidFill>
                  <a:schemeClr val="tx1">
                    <a:lumMod val="85000"/>
                    <a:lumOff val="15000"/>
                  </a:schemeClr>
                </a:solidFill>
              </a:rPr>
              <a:t>Verfügbarkeit</a:t>
            </a:r>
            <a:r>
              <a:rPr lang="en-US" sz="1600" dirty="0">
                <a:solidFill>
                  <a:schemeClr val="tx1">
                    <a:lumMod val="85000"/>
                    <a:lumOff val="15000"/>
                  </a:schemeClr>
                </a:solidFill>
              </a:rPr>
              <a:t> </a:t>
            </a:r>
            <a:r>
              <a:rPr lang="en-US" sz="1600" dirty="0" err="1">
                <a:solidFill>
                  <a:schemeClr val="tx1">
                    <a:lumMod val="85000"/>
                    <a:lumOff val="15000"/>
                  </a:schemeClr>
                </a:solidFill>
              </a:rPr>
              <a:t>bietet</a:t>
            </a:r>
            <a:r>
              <a:rPr lang="en-US" sz="1600" dirty="0">
                <a:solidFill>
                  <a:schemeClr val="tx1">
                    <a:lumMod val="85000"/>
                    <a:lumOff val="15000"/>
                  </a:schemeClr>
                </a:solidFill>
              </a:rPr>
              <a:t> </a:t>
            </a:r>
            <a:r>
              <a:rPr lang="en-US" sz="1600" dirty="0" err="1">
                <a:solidFill>
                  <a:schemeClr val="tx1">
                    <a:lumMod val="85000"/>
                    <a:lumOff val="15000"/>
                  </a:schemeClr>
                </a:solidFill>
              </a:rPr>
              <a:t>eine</a:t>
            </a:r>
            <a:r>
              <a:rPr lang="en-US" sz="1600" dirty="0">
                <a:solidFill>
                  <a:schemeClr val="tx1">
                    <a:lumMod val="85000"/>
                    <a:lumOff val="15000"/>
                  </a:schemeClr>
                </a:solidFill>
              </a:rPr>
              <a:t> </a:t>
            </a:r>
            <a:r>
              <a:rPr lang="en-US" sz="1600" dirty="0" err="1">
                <a:solidFill>
                  <a:schemeClr val="tx1">
                    <a:lumMod val="85000"/>
                    <a:lumOff val="15000"/>
                  </a:schemeClr>
                </a:solidFill>
              </a:rPr>
              <a:t>Antwort</a:t>
            </a:r>
            <a:r>
              <a:rPr lang="en-US" sz="1600" dirty="0">
                <a:solidFill>
                  <a:schemeClr val="tx1">
                    <a:lumMod val="85000"/>
                    <a:lumOff val="15000"/>
                  </a:schemeClr>
                </a:solidFill>
              </a:rPr>
              <a:t> auf das </a:t>
            </a:r>
            <a:r>
              <a:rPr lang="en-US" sz="1600" dirty="0" err="1">
                <a:solidFill>
                  <a:schemeClr val="tx1">
                    <a:lumMod val="85000"/>
                    <a:lumOff val="15000"/>
                  </a:schemeClr>
                </a:solidFill>
              </a:rPr>
              <a:t>wachsende</a:t>
            </a:r>
            <a:r>
              <a:rPr lang="en-US" sz="1600" dirty="0">
                <a:solidFill>
                  <a:schemeClr val="tx1">
                    <a:lumMod val="85000"/>
                    <a:lumOff val="15000"/>
                  </a:schemeClr>
                </a:solidFill>
              </a:rPr>
              <a:t> Problem des </a:t>
            </a:r>
            <a:r>
              <a:rPr lang="en-US" sz="1600" dirty="0" err="1">
                <a:solidFill>
                  <a:schemeClr val="tx1">
                    <a:lumMod val="85000"/>
                    <a:lumOff val="15000"/>
                  </a:schemeClr>
                </a:solidFill>
              </a:rPr>
              <a:t>Parkplatzmangels</a:t>
            </a:r>
            <a:r>
              <a:rPr lang="en-US" sz="1600" dirty="0">
                <a:solidFill>
                  <a:schemeClr val="tx1">
                    <a:lumMod val="85000"/>
                    <a:lumOff val="15000"/>
                  </a:schemeClr>
                </a:solidFill>
              </a:rPr>
              <a:t> in </a:t>
            </a:r>
            <a:r>
              <a:rPr lang="en-US" sz="1600" dirty="0" err="1">
                <a:solidFill>
                  <a:schemeClr val="tx1">
                    <a:lumMod val="85000"/>
                    <a:lumOff val="15000"/>
                  </a:schemeClr>
                </a:solidFill>
              </a:rPr>
              <a:t>Städten</a:t>
            </a:r>
            <a:r>
              <a:rPr lang="en-US" sz="1600" dirty="0">
                <a:solidFill>
                  <a:schemeClr val="tx1">
                    <a:lumMod val="85000"/>
                    <a:lumOff val="15000"/>
                  </a:schemeClr>
                </a:solidFill>
              </a:rPr>
              <a:t> und </a:t>
            </a:r>
            <a:r>
              <a:rPr lang="en-US" sz="1600" dirty="0" err="1">
                <a:solidFill>
                  <a:schemeClr val="tx1">
                    <a:lumMod val="85000"/>
                    <a:lumOff val="15000"/>
                  </a:schemeClr>
                </a:solidFill>
              </a:rPr>
              <a:t>urbanen</a:t>
            </a:r>
            <a:r>
              <a:rPr lang="en-US" sz="1600" dirty="0">
                <a:solidFill>
                  <a:schemeClr val="tx1">
                    <a:lumMod val="85000"/>
                    <a:lumOff val="15000"/>
                  </a:schemeClr>
                </a:solidFill>
              </a:rPr>
              <a:t> </a:t>
            </a:r>
            <a:r>
              <a:rPr lang="en-US" sz="1600" dirty="0" err="1">
                <a:solidFill>
                  <a:schemeClr val="tx1">
                    <a:lumMod val="85000"/>
                    <a:lumOff val="15000"/>
                  </a:schemeClr>
                </a:solidFill>
              </a:rPr>
              <a:t>Gebieten</a:t>
            </a:r>
            <a:r>
              <a:rPr lang="en-US" sz="1600" dirty="0">
                <a:solidFill>
                  <a:schemeClr val="tx1">
                    <a:lumMod val="85000"/>
                    <a:lumOff val="15000"/>
                  </a:schemeClr>
                </a:solidFill>
              </a:rPr>
              <a:t>.</a:t>
            </a:r>
          </a:p>
          <a:p>
            <a:pPr algn="l">
              <a:lnSpc>
                <a:spcPct val="90000"/>
              </a:lnSpc>
            </a:pPr>
            <a:r>
              <a:rPr lang="en-US" sz="1600" dirty="0" err="1">
                <a:solidFill>
                  <a:schemeClr val="tx1">
                    <a:lumMod val="85000"/>
                    <a:lumOff val="15000"/>
                  </a:schemeClr>
                </a:solidFill>
              </a:rPr>
              <a:t>Mit</a:t>
            </a:r>
            <a:r>
              <a:rPr lang="en-US" sz="1600" dirty="0">
                <a:solidFill>
                  <a:schemeClr val="tx1">
                    <a:lumMod val="85000"/>
                    <a:lumOff val="15000"/>
                  </a:schemeClr>
                </a:solidFill>
              </a:rPr>
              <a:t> </a:t>
            </a:r>
            <a:r>
              <a:rPr lang="en-US" sz="1600" dirty="0" err="1">
                <a:solidFill>
                  <a:schemeClr val="tx1">
                    <a:lumMod val="85000"/>
                    <a:lumOff val="15000"/>
                  </a:schemeClr>
                </a:solidFill>
              </a:rPr>
              <a:t>dieser</a:t>
            </a:r>
            <a:r>
              <a:rPr lang="en-US" sz="1600" dirty="0">
                <a:solidFill>
                  <a:schemeClr val="tx1">
                    <a:lumMod val="85000"/>
                    <a:lumOff val="15000"/>
                  </a:schemeClr>
                </a:solidFill>
              </a:rPr>
              <a:t> </a:t>
            </a:r>
            <a:r>
              <a:rPr lang="en-US" sz="1600" dirty="0" err="1">
                <a:solidFill>
                  <a:schemeClr val="tx1">
                    <a:lumMod val="85000"/>
                    <a:lumOff val="15000"/>
                  </a:schemeClr>
                </a:solidFill>
              </a:rPr>
              <a:t>innovativen</a:t>
            </a:r>
            <a:r>
              <a:rPr lang="en-US" sz="1600" dirty="0">
                <a:solidFill>
                  <a:schemeClr val="tx1">
                    <a:lumMod val="85000"/>
                    <a:lumOff val="15000"/>
                  </a:schemeClr>
                </a:solidFill>
              </a:rPr>
              <a:t> </a:t>
            </a:r>
            <a:r>
              <a:rPr lang="en-US" sz="1600" dirty="0" err="1">
                <a:solidFill>
                  <a:schemeClr val="tx1">
                    <a:lumMod val="85000"/>
                    <a:lumOff val="15000"/>
                  </a:schemeClr>
                </a:solidFill>
              </a:rPr>
              <a:t>Technologie</a:t>
            </a:r>
            <a:r>
              <a:rPr lang="en-US" sz="1600" dirty="0">
                <a:solidFill>
                  <a:schemeClr val="tx1">
                    <a:lumMod val="85000"/>
                    <a:lumOff val="15000"/>
                  </a:schemeClr>
                </a:solidFill>
              </a:rPr>
              <a:t> </a:t>
            </a:r>
            <a:r>
              <a:rPr lang="en-US" sz="1600" dirty="0" err="1">
                <a:solidFill>
                  <a:schemeClr val="tx1">
                    <a:lumMod val="85000"/>
                    <a:lumOff val="15000"/>
                  </a:schemeClr>
                </a:solidFill>
              </a:rPr>
              <a:t>wird</a:t>
            </a:r>
            <a:r>
              <a:rPr lang="en-US" sz="1600" dirty="0">
                <a:solidFill>
                  <a:schemeClr val="tx1">
                    <a:lumMod val="85000"/>
                    <a:lumOff val="15000"/>
                  </a:schemeClr>
                </a:solidFill>
              </a:rPr>
              <a:t> </a:t>
            </a:r>
            <a:r>
              <a:rPr lang="en-US" sz="1600" dirty="0" err="1">
                <a:solidFill>
                  <a:schemeClr val="tx1">
                    <a:lumMod val="85000"/>
                    <a:lumOff val="15000"/>
                  </a:schemeClr>
                </a:solidFill>
              </a:rPr>
              <a:t>nicht</a:t>
            </a:r>
            <a:r>
              <a:rPr lang="en-US" sz="1600" dirty="0">
                <a:solidFill>
                  <a:schemeClr val="tx1">
                    <a:lumMod val="85000"/>
                    <a:lumOff val="15000"/>
                  </a:schemeClr>
                </a:solidFill>
              </a:rPr>
              <a:t> </a:t>
            </a:r>
            <a:r>
              <a:rPr lang="en-US" sz="1600" dirty="0" err="1">
                <a:solidFill>
                  <a:schemeClr val="tx1">
                    <a:lumMod val="85000"/>
                    <a:lumOff val="15000"/>
                  </a:schemeClr>
                </a:solidFill>
              </a:rPr>
              <a:t>nur</a:t>
            </a:r>
            <a:r>
              <a:rPr lang="en-US" sz="1600" dirty="0">
                <a:solidFill>
                  <a:schemeClr val="tx1">
                    <a:lumMod val="85000"/>
                    <a:lumOff val="15000"/>
                  </a:schemeClr>
                </a:solidFill>
              </a:rPr>
              <a:t> der </a:t>
            </a:r>
            <a:r>
              <a:rPr lang="en-US" sz="1600" dirty="0" err="1">
                <a:solidFill>
                  <a:schemeClr val="tx1">
                    <a:lumMod val="85000"/>
                    <a:lumOff val="15000"/>
                  </a:schemeClr>
                </a:solidFill>
              </a:rPr>
              <a:t>Alltag</a:t>
            </a:r>
            <a:r>
              <a:rPr lang="en-US" sz="1600" dirty="0">
                <a:solidFill>
                  <a:schemeClr val="tx1">
                    <a:lumMod val="85000"/>
                    <a:lumOff val="15000"/>
                  </a:schemeClr>
                </a:solidFill>
              </a:rPr>
              <a:t> der </a:t>
            </a:r>
            <a:r>
              <a:rPr lang="en-US" sz="1600" dirty="0" err="1">
                <a:solidFill>
                  <a:schemeClr val="tx1">
                    <a:lumMod val="85000"/>
                    <a:lumOff val="15000"/>
                  </a:schemeClr>
                </a:solidFill>
              </a:rPr>
              <a:t>Fahrer</a:t>
            </a:r>
            <a:r>
              <a:rPr lang="en-US" sz="1600" dirty="0">
                <a:solidFill>
                  <a:schemeClr val="tx1">
                    <a:lumMod val="85000"/>
                    <a:lumOff val="15000"/>
                  </a:schemeClr>
                </a:solidFill>
              </a:rPr>
              <a:t> </a:t>
            </a:r>
            <a:r>
              <a:rPr lang="en-US" sz="1600" dirty="0" err="1">
                <a:solidFill>
                  <a:schemeClr val="tx1">
                    <a:lumMod val="85000"/>
                    <a:lumOff val="15000"/>
                  </a:schemeClr>
                </a:solidFill>
              </a:rPr>
              <a:t>erleichert</a:t>
            </a:r>
            <a:r>
              <a:rPr lang="en-US" sz="1600" dirty="0">
                <a:solidFill>
                  <a:schemeClr val="tx1">
                    <a:lumMod val="85000"/>
                    <a:lumOff val="15000"/>
                  </a:schemeClr>
                </a:solidFill>
              </a:rPr>
              <a:t> , </a:t>
            </a:r>
            <a:r>
              <a:rPr lang="en-US" sz="1600" dirty="0" err="1">
                <a:solidFill>
                  <a:schemeClr val="tx1">
                    <a:lumMod val="85000"/>
                    <a:lumOff val="15000"/>
                  </a:schemeClr>
                </a:solidFill>
              </a:rPr>
              <a:t>sondern</a:t>
            </a:r>
            <a:r>
              <a:rPr lang="en-US" sz="1600" dirty="0">
                <a:solidFill>
                  <a:schemeClr val="tx1">
                    <a:lumMod val="85000"/>
                    <a:lumOff val="15000"/>
                  </a:schemeClr>
                </a:solidFill>
              </a:rPr>
              <a:t> </a:t>
            </a:r>
            <a:r>
              <a:rPr lang="en-US" sz="1600" dirty="0" err="1">
                <a:solidFill>
                  <a:schemeClr val="tx1">
                    <a:lumMod val="85000"/>
                    <a:lumOff val="15000"/>
                  </a:schemeClr>
                </a:solidFill>
              </a:rPr>
              <a:t>auch</a:t>
            </a:r>
            <a:r>
              <a:rPr lang="en-US" sz="1600" dirty="0">
                <a:solidFill>
                  <a:schemeClr val="tx1">
                    <a:lumMod val="85000"/>
                    <a:lumOff val="15000"/>
                  </a:schemeClr>
                </a:solidFill>
              </a:rPr>
              <a:t> der </a:t>
            </a:r>
            <a:r>
              <a:rPr lang="en-US" sz="1600" dirty="0" err="1">
                <a:solidFill>
                  <a:schemeClr val="tx1">
                    <a:lumMod val="85000"/>
                    <a:lumOff val="15000"/>
                  </a:schemeClr>
                </a:solidFill>
              </a:rPr>
              <a:t>Verkehrsfluss</a:t>
            </a:r>
            <a:r>
              <a:rPr lang="en-US" sz="1600" dirty="0">
                <a:solidFill>
                  <a:schemeClr val="tx1">
                    <a:lumMod val="85000"/>
                    <a:lumOff val="15000"/>
                  </a:schemeClr>
                </a:solidFill>
              </a:rPr>
              <a:t> in den </a:t>
            </a:r>
            <a:r>
              <a:rPr lang="en-US" sz="1600" dirty="0" err="1">
                <a:solidFill>
                  <a:schemeClr val="tx1">
                    <a:lumMod val="85000"/>
                    <a:lumOff val="15000"/>
                  </a:schemeClr>
                </a:solidFill>
              </a:rPr>
              <a:t>Städten</a:t>
            </a:r>
            <a:r>
              <a:rPr lang="en-US" sz="1600" dirty="0">
                <a:solidFill>
                  <a:schemeClr val="tx1">
                    <a:lumMod val="85000"/>
                    <a:lumOff val="15000"/>
                  </a:schemeClr>
                </a:solidFill>
              </a:rPr>
              <a:t> </a:t>
            </a:r>
            <a:r>
              <a:rPr lang="en-US" sz="1600" dirty="0" err="1">
                <a:solidFill>
                  <a:schemeClr val="tx1">
                    <a:lumMod val="85000"/>
                    <a:lumOff val="15000"/>
                  </a:schemeClr>
                </a:solidFill>
              </a:rPr>
              <a:t>verbessert</a:t>
            </a:r>
            <a:r>
              <a:rPr lang="en-US" sz="1600" dirty="0">
                <a:solidFill>
                  <a:schemeClr val="tx1">
                    <a:lumMod val="85000"/>
                    <a:lumOff val="15000"/>
                  </a:schemeClr>
                </a:solidFill>
              </a:rPr>
              <a:t>.</a:t>
            </a:r>
          </a:p>
          <a:p>
            <a:pPr algn="l">
              <a:lnSpc>
                <a:spcPct val="90000"/>
              </a:lnSpc>
            </a:pPr>
            <a:endParaRPr lang="en-US" sz="1600" dirty="0">
              <a:solidFill>
                <a:schemeClr val="tx1">
                  <a:lumMod val="85000"/>
                  <a:lumOff val="15000"/>
                </a:schemeClr>
              </a:solidFill>
            </a:endParaRPr>
          </a:p>
        </p:txBody>
      </p:sp>
      <p:pic>
        <p:nvPicPr>
          <p:cNvPr id="6" name="Bildplatzhalter 5" descr="Ein Bild, das Fahrzeug, Landfahrzeug, Auto, Decke enthält.&#10;&#10;Automatisch generierte Beschreibung">
            <a:extLst>
              <a:ext uri="{FF2B5EF4-FFF2-40B4-BE49-F238E27FC236}">
                <a16:creationId xmlns:a16="http://schemas.microsoft.com/office/drawing/2014/main" id="{8BADD702-25E4-C4D3-B10C-0F4135ACBF36}"/>
              </a:ext>
            </a:extLst>
          </p:cNvPr>
          <p:cNvPicPr>
            <a:picLocks noGrp="1" noChangeAspect="1"/>
          </p:cNvPicPr>
          <p:nvPr>
            <p:ph type="pic" idx="1"/>
          </p:nvPr>
        </p:nvPicPr>
        <p:blipFill rotWithShape="1">
          <a:blip r:embed="rId2"/>
          <a:srcRect l="12270" r="21508" b="-1"/>
          <a:stretch/>
        </p:blipFill>
        <p:spPr>
          <a:xfrm>
            <a:off x="4654296" y="10"/>
            <a:ext cx="7537704" cy="6857990"/>
          </a:xfrm>
          <a:prstGeom prst="rect">
            <a:avLst/>
          </a:prstGeom>
        </p:spPr>
      </p:pic>
    </p:spTree>
    <p:extLst>
      <p:ext uri="{BB962C8B-B14F-4D97-AF65-F5344CB8AC3E}">
        <p14:creationId xmlns:p14="http://schemas.microsoft.com/office/powerpoint/2010/main" val="2820582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EA728D-EFA0-F1D5-E158-F845ECCF6841}"/>
              </a:ext>
            </a:extLst>
          </p:cNvPr>
          <p:cNvSpPr>
            <a:spLocks noGrp="1"/>
          </p:cNvSpPr>
          <p:nvPr>
            <p:ph type="title"/>
          </p:nvPr>
        </p:nvSpPr>
        <p:spPr>
          <a:xfrm>
            <a:off x="804670" y="978776"/>
            <a:ext cx="3044953" cy="1174991"/>
          </a:xfrm>
        </p:spPr>
        <p:txBody>
          <a:bodyPr vert="horz" lIns="182880" tIns="182880" rIns="182880" bIns="182880" rtlCol="0" anchor="ctr">
            <a:normAutofit/>
          </a:bodyPr>
          <a:lstStyle/>
          <a:p>
            <a:br>
              <a:rPr lang="en-US" sz="1700" dirty="0"/>
            </a:br>
            <a:r>
              <a:rPr lang="en-US" sz="1700" dirty="0" err="1"/>
              <a:t>Zusammenfassung</a:t>
            </a:r>
            <a:br>
              <a:rPr lang="en-US" sz="1700" dirty="0"/>
            </a:br>
            <a:endParaRPr lang="en-US" sz="1700" dirty="0"/>
          </a:p>
        </p:txBody>
      </p:sp>
      <p:sp>
        <p:nvSpPr>
          <p:cNvPr id="4" name="Textplatzhalter 3">
            <a:extLst>
              <a:ext uri="{FF2B5EF4-FFF2-40B4-BE49-F238E27FC236}">
                <a16:creationId xmlns:a16="http://schemas.microsoft.com/office/drawing/2014/main" id="{BD272873-3DB9-F5A0-BD4A-CE3278152610}"/>
              </a:ext>
            </a:extLst>
          </p:cNvPr>
          <p:cNvSpPr>
            <a:spLocks noGrp="1"/>
          </p:cNvSpPr>
          <p:nvPr>
            <p:ph type="body" sz="half" idx="2"/>
          </p:nvPr>
        </p:nvSpPr>
        <p:spPr>
          <a:xfrm>
            <a:off x="804670" y="2640692"/>
            <a:ext cx="3044952" cy="3255252"/>
          </a:xfrm>
        </p:spPr>
        <p:txBody>
          <a:bodyPr vert="horz" lIns="91440" tIns="45720" rIns="91440" bIns="45720" rtlCol="0">
            <a:noAutofit/>
          </a:bodyPr>
          <a:lstStyle/>
          <a:p>
            <a:pPr algn="l">
              <a:lnSpc>
                <a:spcPct val="90000"/>
              </a:lnSpc>
            </a:pPr>
            <a:r>
              <a:rPr lang="en-US" sz="1600" dirty="0" err="1">
                <a:solidFill>
                  <a:schemeClr val="tx1">
                    <a:lumMod val="85000"/>
                    <a:lumOff val="15000"/>
                  </a:schemeClr>
                </a:solidFill>
              </a:rPr>
              <a:t>Durch</a:t>
            </a:r>
            <a:r>
              <a:rPr lang="en-US" sz="1600" dirty="0">
                <a:solidFill>
                  <a:schemeClr val="tx1">
                    <a:lumMod val="85000"/>
                    <a:lumOff val="15000"/>
                  </a:schemeClr>
                </a:solidFill>
              </a:rPr>
              <a:t> die </a:t>
            </a:r>
            <a:r>
              <a:rPr lang="en-US" sz="1600" dirty="0" err="1">
                <a:solidFill>
                  <a:schemeClr val="tx1">
                    <a:lumMod val="85000"/>
                    <a:lumOff val="15000"/>
                  </a:schemeClr>
                </a:solidFill>
              </a:rPr>
              <a:t>Intelligenten</a:t>
            </a:r>
            <a:r>
              <a:rPr lang="en-US" sz="1600" dirty="0">
                <a:solidFill>
                  <a:schemeClr val="tx1">
                    <a:lumMod val="85000"/>
                    <a:lumOff val="15000"/>
                  </a:schemeClr>
                </a:solidFill>
              </a:rPr>
              <a:t> </a:t>
            </a:r>
            <a:r>
              <a:rPr lang="en-US" sz="1600" dirty="0" err="1">
                <a:solidFill>
                  <a:schemeClr val="tx1">
                    <a:lumMod val="85000"/>
                    <a:lumOff val="15000"/>
                  </a:schemeClr>
                </a:solidFill>
              </a:rPr>
              <a:t>Funktionen</a:t>
            </a:r>
            <a:r>
              <a:rPr lang="en-US" sz="1600" dirty="0">
                <a:solidFill>
                  <a:schemeClr val="tx1">
                    <a:lumMod val="85000"/>
                    <a:lumOff val="15000"/>
                  </a:schemeClr>
                </a:solidFill>
              </a:rPr>
              <a:t> der smarten </a:t>
            </a:r>
            <a:r>
              <a:rPr lang="en-US" sz="1600" dirty="0" err="1">
                <a:solidFill>
                  <a:schemeClr val="tx1">
                    <a:lumMod val="85000"/>
                    <a:lumOff val="15000"/>
                  </a:schemeClr>
                </a:solidFill>
              </a:rPr>
              <a:t>Parkplatzlösung</a:t>
            </a:r>
            <a:r>
              <a:rPr lang="en-US" sz="1600" dirty="0">
                <a:solidFill>
                  <a:schemeClr val="tx1">
                    <a:lumMod val="85000"/>
                    <a:lumOff val="15000"/>
                  </a:schemeClr>
                </a:solidFill>
              </a:rPr>
              <a:t> </a:t>
            </a:r>
            <a:r>
              <a:rPr lang="en-US" sz="1600" dirty="0" err="1">
                <a:solidFill>
                  <a:schemeClr val="tx1">
                    <a:lumMod val="85000"/>
                    <a:lumOff val="15000"/>
                  </a:schemeClr>
                </a:solidFill>
              </a:rPr>
              <a:t>wird</a:t>
            </a:r>
            <a:r>
              <a:rPr lang="en-US" sz="1600" dirty="0">
                <a:solidFill>
                  <a:schemeClr val="tx1">
                    <a:lumMod val="85000"/>
                    <a:lumOff val="15000"/>
                  </a:schemeClr>
                </a:solidFill>
              </a:rPr>
              <a:t> der </a:t>
            </a:r>
            <a:r>
              <a:rPr lang="en-US" sz="1600" dirty="0" err="1">
                <a:solidFill>
                  <a:schemeClr val="tx1">
                    <a:lumMod val="85000"/>
                    <a:lumOff val="15000"/>
                  </a:schemeClr>
                </a:solidFill>
              </a:rPr>
              <a:t>Verkehrsfluss</a:t>
            </a:r>
            <a:r>
              <a:rPr lang="en-US" sz="1600" dirty="0">
                <a:solidFill>
                  <a:schemeClr val="tx1">
                    <a:lumMod val="85000"/>
                    <a:lumOff val="15000"/>
                  </a:schemeClr>
                </a:solidFill>
              </a:rPr>
              <a:t> </a:t>
            </a:r>
            <a:r>
              <a:rPr lang="en-US" sz="1600" dirty="0" err="1">
                <a:solidFill>
                  <a:schemeClr val="tx1">
                    <a:lumMod val="85000"/>
                    <a:lumOff val="15000"/>
                  </a:schemeClr>
                </a:solidFill>
              </a:rPr>
              <a:t>optimiert</a:t>
            </a:r>
            <a:r>
              <a:rPr lang="en-US" sz="1600" dirty="0">
                <a:solidFill>
                  <a:schemeClr val="tx1">
                    <a:lumMod val="85000"/>
                    <a:lumOff val="15000"/>
                  </a:schemeClr>
                </a:solidFill>
              </a:rPr>
              <a:t> , da </a:t>
            </a:r>
            <a:r>
              <a:rPr lang="en-US" sz="1600" dirty="0" err="1">
                <a:solidFill>
                  <a:schemeClr val="tx1">
                    <a:lumMod val="85000"/>
                    <a:lumOff val="15000"/>
                  </a:schemeClr>
                </a:solidFill>
              </a:rPr>
              <a:t>Fahrer</a:t>
            </a:r>
            <a:r>
              <a:rPr lang="en-US" sz="1600" dirty="0">
                <a:solidFill>
                  <a:schemeClr val="tx1">
                    <a:lumMod val="85000"/>
                    <a:lumOff val="15000"/>
                  </a:schemeClr>
                </a:solidFill>
              </a:rPr>
              <a:t> schnell und </a:t>
            </a:r>
            <a:r>
              <a:rPr lang="en-US" sz="1600" dirty="0" err="1">
                <a:solidFill>
                  <a:schemeClr val="tx1">
                    <a:lumMod val="85000"/>
                    <a:lumOff val="15000"/>
                  </a:schemeClr>
                </a:solidFill>
              </a:rPr>
              <a:t>stressfrei</a:t>
            </a:r>
            <a:r>
              <a:rPr lang="en-US" sz="1600" dirty="0">
                <a:solidFill>
                  <a:schemeClr val="tx1">
                    <a:lumMod val="85000"/>
                    <a:lumOff val="15000"/>
                  </a:schemeClr>
                </a:solidFill>
              </a:rPr>
              <a:t> </a:t>
            </a:r>
            <a:r>
              <a:rPr lang="en-US" sz="1600" dirty="0" err="1">
                <a:solidFill>
                  <a:schemeClr val="tx1">
                    <a:lumMod val="85000"/>
                    <a:lumOff val="15000"/>
                  </a:schemeClr>
                </a:solidFill>
              </a:rPr>
              <a:t>zu</a:t>
            </a:r>
            <a:r>
              <a:rPr lang="en-US" sz="1600" dirty="0">
                <a:solidFill>
                  <a:schemeClr val="tx1">
                    <a:lumMod val="85000"/>
                    <a:lumOff val="15000"/>
                  </a:schemeClr>
                </a:solidFill>
              </a:rPr>
              <a:t> </a:t>
            </a:r>
            <a:r>
              <a:rPr lang="en-US" sz="1600" dirty="0" err="1">
                <a:solidFill>
                  <a:schemeClr val="tx1">
                    <a:lumMod val="85000"/>
                    <a:lumOff val="15000"/>
                  </a:schemeClr>
                </a:solidFill>
              </a:rPr>
              <a:t>verfügbaren</a:t>
            </a:r>
            <a:r>
              <a:rPr lang="en-US" sz="1600" dirty="0">
                <a:solidFill>
                  <a:schemeClr val="tx1">
                    <a:lumMod val="85000"/>
                    <a:lumOff val="15000"/>
                  </a:schemeClr>
                </a:solidFill>
              </a:rPr>
              <a:t>  </a:t>
            </a:r>
            <a:r>
              <a:rPr lang="en-US" sz="1600" dirty="0" err="1">
                <a:solidFill>
                  <a:schemeClr val="tx1">
                    <a:lumMod val="85000"/>
                    <a:lumOff val="15000"/>
                  </a:schemeClr>
                </a:solidFill>
              </a:rPr>
              <a:t>Parkplätzen</a:t>
            </a:r>
            <a:r>
              <a:rPr lang="en-US" sz="1600" dirty="0">
                <a:solidFill>
                  <a:schemeClr val="tx1">
                    <a:lumMod val="85000"/>
                    <a:lumOff val="15000"/>
                  </a:schemeClr>
                </a:solidFill>
              </a:rPr>
              <a:t> </a:t>
            </a:r>
            <a:r>
              <a:rPr lang="en-US" sz="1600" dirty="0" err="1">
                <a:solidFill>
                  <a:schemeClr val="tx1">
                    <a:lumMod val="85000"/>
                    <a:lumOff val="15000"/>
                  </a:schemeClr>
                </a:solidFill>
              </a:rPr>
              <a:t>geführt</a:t>
            </a:r>
            <a:r>
              <a:rPr lang="en-US" sz="1600" dirty="0">
                <a:solidFill>
                  <a:schemeClr val="tx1">
                    <a:lumMod val="85000"/>
                    <a:lumOff val="15000"/>
                  </a:schemeClr>
                </a:solidFill>
              </a:rPr>
              <a:t> </a:t>
            </a:r>
            <a:r>
              <a:rPr lang="en-US" sz="1600" dirty="0" err="1">
                <a:solidFill>
                  <a:schemeClr val="tx1">
                    <a:lumMod val="85000"/>
                    <a:lumOff val="15000"/>
                  </a:schemeClr>
                </a:solidFill>
              </a:rPr>
              <a:t>werden</a:t>
            </a:r>
            <a:r>
              <a:rPr lang="en-US" sz="1600" dirty="0">
                <a:solidFill>
                  <a:schemeClr val="tx1">
                    <a:lumMod val="85000"/>
                    <a:lumOff val="15000"/>
                  </a:schemeClr>
                </a:solidFill>
              </a:rPr>
              <a:t>.</a:t>
            </a:r>
          </a:p>
          <a:p>
            <a:pPr algn="l">
              <a:lnSpc>
                <a:spcPct val="90000"/>
              </a:lnSpc>
            </a:pPr>
            <a:endParaRPr lang="en-US" sz="1600" dirty="0">
              <a:solidFill>
                <a:schemeClr val="tx1">
                  <a:lumMod val="85000"/>
                  <a:lumOff val="15000"/>
                </a:schemeClr>
              </a:solidFill>
            </a:endParaRPr>
          </a:p>
          <a:p>
            <a:pPr algn="l">
              <a:lnSpc>
                <a:spcPct val="90000"/>
              </a:lnSpc>
            </a:pPr>
            <a:r>
              <a:rPr lang="de-DE" sz="1600" b="0" i="0" dirty="0">
                <a:solidFill>
                  <a:schemeClr val="tx1"/>
                </a:solidFill>
                <a:effectLst/>
                <a:latin typeface="+mj-lt"/>
              </a:rPr>
              <a:t>Das System optimiert die Parkplatznutzung, spart Raum und schützt somit Grünflächen und verhilft zu einem </a:t>
            </a:r>
            <a:r>
              <a:rPr lang="de-DE" sz="1600" b="0" i="0" dirty="0" err="1">
                <a:solidFill>
                  <a:schemeClr val="tx1"/>
                </a:solidFill>
                <a:effectLst/>
                <a:latin typeface="+mj-lt"/>
              </a:rPr>
              <a:t>niedriegeren</a:t>
            </a:r>
            <a:r>
              <a:rPr lang="de-DE" sz="1600" b="0" i="0" dirty="0">
                <a:solidFill>
                  <a:schemeClr val="tx1"/>
                </a:solidFill>
                <a:effectLst/>
                <a:latin typeface="+mj-lt"/>
              </a:rPr>
              <a:t> CO2 </a:t>
            </a:r>
            <a:r>
              <a:rPr lang="de-DE" sz="1600" b="0" i="0" dirty="0" err="1">
                <a:solidFill>
                  <a:schemeClr val="tx1"/>
                </a:solidFill>
                <a:effectLst/>
                <a:latin typeface="+mj-lt"/>
              </a:rPr>
              <a:t>ausstoß</a:t>
            </a:r>
            <a:endParaRPr lang="en-US" sz="1600" dirty="0">
              <a:solidFill>
                <a:schemeClr val="tx1"/>
              </a:solidFill>
              <a:latin typeface="+mj-lt"/>
            </a:endParaRPr>
          </a:p>
          <a:p>
            <a:pPr algn="l">
              <a:lnSpc>
                <a:spcPct val="90000"/>
              </a:lnSpc>
            </a:pPr>
            <a:endParaRPr lang="en-US" sz="1600" dirty="0">
              <a:solidFill>
                <a:schemeClr val="tx1">
                  <a:lumMod val="85000"/>
                  <a:lumOff val="15000"/>
                </a:schemeClr>
              </a:solidFill>
            </a:endParaRPr>
          </a:p>
        </p:txBody>
      </p:sp>
      <p:pic>
        <p:nvPicPr>
          <p:cNvPr id="6" name="Bildplatzhalter 5" descr="Ein Bild, das Fahrzeug, Landfahrzeug, Auto, Decke enthält.&#10;&#10;Automatisch generierte Beschreibung">
            <a:extLst>
              <a:ext uri="{FF2B5EF4-FFF2-40B4-BE49-F238E27FC236}">
                <a16:creationId xmlns:a16="http://schemas.microsoft.com/office/drawing/2014/main" id="{8BADD702-25E4-C4D3-B10C-0F4135ACBF36}"/>
              </a:ext>
            </a:extLst>
          </p:cNvPr>
          <p:cNvPicPr>
            <a:picLocks noGrp="1" noChangeAspect="1"/>
          </p:cNvPicPr>
          <p:nvPr>
            <p:ph type="pic" idx="1"/>
          </p:nvPr>
        </p:nvPicPr>
        <p:blipFill rotWithShape="1">
          <a:blip r:embed="rId2"/>
          <a:srcRect l="12270" r="21508" b="-1"/>
          <a:stretch/>
        </p:blipFill>
        <p:spPr>
          <a:xfrm>
            <a:off x="4654296" y="10"/>
            <a:ext cx="7537704" cy="6857990"/>
          </a:xfrm>
          <a:prstGeom prst="rect">
            <a:avLst/>
          </a:prstGeom>
        </p:spPr>
      </p:pic>
    </p:spTree>
    <p:extLst>
      <p:ext uri="{BB962C8B-B14F-4D97-AF65-F5344CB8AC3E}">
        <p14:creationId xmlns:p14="http://schemas.microsoft.com/office/powerpoint/2010/main" val="3688364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486694-2D70-F1CB-977E-2EFA412825BD}"/>
              </a:ext>
            </a:extLst>
          </p:cNvPr>
          <p:cNvSpPr>
            <a:spLocks noGrp="1"/>
          </p:cNvSpPr>
          <p:nvPr>
            <p:ph type="title"/>
          </p:nvPr>
        </p:nvSpPr>
        <p:spPr/>
        <p:txBody>
          <a:bodyPr/>
          <a:lstStyle/>
          <a:p>
            <a:r>
              <a:rPr lang="de-DE" dirty="0"/>
              <a:t>AGENDA</a:t>
            </a:r>
          </a:p>
        </p:txBody>
      </p:sp>
      <p:sp>
        <p:nvSpPr>
          <p:cNvPr id="3" name="Inhaltsplatzhalter 2">
            <a:extLst>
              <a:ext uri="{FF2B5EF4-FFF2-40B4-BE49-F238E27FC236}">
                <a16:creationId xmlns:a16="http://schemas.microsoft.com/office/drawing/2014/main" id="{E0281631-33F8-4587-732D-A33AB0F64F28}"/>
              </a:ext>
            </a:extLst>
          </p:cNvPr>
          <p:cNvSpPr>
            <a:spLocks noGrp="1"/>
          </p:cNvSpPr>
          <p:nvPr>
            <p:ph idx="1"/>
          </p:nvPr>
        </p:nvSpPr>
        <p:spPr/>
        <p:txBody>
          <a:bodyPr>
            <a:normAutofit fontScale="92500" lnSpcReduction="20000"/>
          </a:bodyPr>
          <a:lstStyle/>
          <a:p>
            <a:r>
              <a:rPr lang="de-DE" dirty="0"/>
              <a:t>Einführung </a:t>
            </a:r>
          </a:p>
          <a:p>
            <a:r>
              <a:rPr lang="de-DE" dirty="0"/>
              <a:t>Reservierung </a:t>
            </a:r>
          </a:p>
          <a:p>
            <a:r>
              <a:rPr lang="de-DE" dirty="0"/>
              <a:t>Navigation</a:t>
            </a:r>
          </a:p>
          <a:p>
            <a:r>
              <a:rPr lang="de-DE" dirty="0"/>
              <a:t>Kommunikation zwischen Systemkomponenten</a:t>
            </a:r>
          </a:p>
          <a:p>
            <a:r>
              <a:rPr lang="de-DE" b="0" i="0" u="none" strike="noStrike" dirty="0">
                <a:solidFill>
                  <a:srgbClr val="000000"/>
                </a:solidFill>
                <a:effectLst/>
                <a:latin typeface="+mj-lt"/>
              </a:rPr>
              <a:t>Domain Model</a:t>
            </a:r>
            <a:endParaRPr lang="de-DE" dirty="0">
              <a:latin typeface="+mj-lt"/>
            </a:endParaRPr>
          </a:p>
          <a:p>
            <a:r>
              <a:rPr lang="de-DE" dirty="0"/>
              <a:t>Verfügbarkeiten</a:t>
            </a:r>
          </a:p>
          <a:p>
            <a:r>
              <a:rPr lang="de-DE" dirty="0"/>
              <a:t>Zuweisung </a:t>
            </a:r>
          </a:p>
          <a:p>
            <a:r>
              <a:rPr lang="de-DE" dirty="0"/>
              <a:t>Benachrichtigung</a:t>
            </a:r>
          </a:p>
          <a:p>
            <a:r>
              <a:rPr lang="de-DE" dirty="0"/>
              <a:t>Zusammenfassung</a:t>
            </a:r>
          </a:p>
        </p:txBody>
      </p:sp>
    </p:spTree>
    <p:extLst>
      <p:ext uri="{BB962C8B-B14F-4D97-AF65-F5344CB8AC3E}">
        <p14:creationId xmlns:p14="http://schemas.microsoft.com/office/powerpoint/2010/main" val="580073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D65589-6539-BD3D-665F-DF736C6C6DAB}"/>
              </a:ext>
            </a:extLst>
          </p:cNvPr>
          <p:cNvSpPr>
            <a:spLocks noGrp="1"/>
          </p:cNvSpPr>
          <p:nvPr>
            <p:ph type="title"/>
          </p:nvPr>
        </p:nvSpPr>
        <p:spPr/>
        <p:txBody>
          <a:bodyPr/>
          <a:lstStyle/>
          <a:p>
            <a:r>
              <a:rPr lang="de-DE" dirty="0"/>
              <a:t>EINFÜHRUNG</a:t>
            </a:r>
          </a:p>
        </p:txBody>
      </p:sp>
      <p:sp>
        <p:nvSpPr>
          <p:cNvPr id="3" name="Inhaltsplatzhalter 2">
            <a:extLst>
              <a:ext uri="{FF2B5EF4-FFF2-40B4-BE49-F238E27FC236}">
                <a16:creationId xmlns:a16="http://schemas.microsoft.com/office/drawing/2014/main" id="{0EC28BD2-9A00-AD79-7B0B-A493B9BDA786}"/>
              </a:ext>
            </a:extLst>
          </p:cNvPr>
          <p:cNvSpPr>
            <a:spLocks noGrp="1"/>
          </p:cNvSpPr>
          <p:nvPr>
            <p:ph idx="1"/>
          </p:nvPr>
        </p:nvSpPr>
        <p:spPr/>
        <p:txBody>
          <a:bodyPr/>
          <a:lstStyle/>
          <a:p>
            <a:r>
              <a:rPr lang="de-DE" b="1" dirty="0"/>
              <a:t>Parkplatzmangel </a:t>
            </a:r>
            <a:r>
              <a:rPr lang="de-DE" dirty="0"/>
              <a:t>:  Die Suche nach einem Parkplatz stellt eine alltägliche Herausforderung dar , die kostbare  Zeit und Nerven raubt .</a:t>
            </a:r>
          </a:p>
          <a:p>
            <a:r>
              <a:rPr lang="de-DE" b="1" dirty="0"/>
              <a:t>Smarte Parkplatzlösungen  </a:t>
            </a:r>
            <a:r>
              <a:rPr lang="de-DE" dirty="0"/>
              <a:t>: Das System bietet innovative Ansätze, um das Problem des Parkplatzmangels zu lösen .</a:t>
            </a:r>
          </a:p>
          <a:p>
            <a:r>
              <a:rPr lang="de-DE" b="1" dirty="0"/>
              <a:t>Reservierung </a:t>
            </a:r>
            <a:r>
              <a:rPr lang="de-DE" dirty="0"/>
              <a:t>, Navigation Verfügbarkeit : Die Schwerpunkte der smarten Parkplatzlösung liegen auf der Reservierung von Parkplätzen , der Navigation zu freien Parkplätzen und der Anzeigen der Parkplatzverfügbarkeiten </a:t>
            </a:r>
          </a:p>
        </p:txBody>
      </p:sp>
    </p:spTree>
    <p:extLst>
      <p:ext uri="{BB962C8B-B14F-4D97-AF65-F5344CB8AC3E}">
        <p14:creationId xmlns:p14="http://schemas.microsoft.com/office/powerpoint/2010/main" val="1181385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94292A-34BE-BE3D-77BC-63C8B5C56212}"/>
              </a:ext>
            </a:extLst>
          </p:cNvPr>
          <p:cNvSpPr>
            <a:spLocks noGrp="1"/>
          </p:cNvSpPr>
          <p:nvPr>
            <p:ph type="title"/>
          </p:nvPr>
        </p:nvSpPr>
        <p:spPr/>
        <p:txBody>
          <a:bodyPr/>
          <a:lstStyle/>
          <a:p>
            <a:r>
              <a:rPr lang="de-DE" dirty="0"/>
              <a:t>Reservierung </a:t>
            </a:r>
          </a:p>
        </p:txBody>
      </p:sp>
      <p:sp>
        <p:nvSpPr>
          <p:cNvPr id="3" name="Inhaltsplatzhalter 2">
            <a:extLst>
              <a:ext uri="{FF2B5EF4-FFF2-40B4-BE49-F238E27FC236}">
                <a16:creationId xmlns:a16="http://schemas.microsoft.com/office/drawing/2014/main" id="{F90CA004-30D1-C230-3357-F7E6BD424BD4}"/>
              </a:ext>
            </a:extLst>
          </p:cNvPr>
          <p:cNvSpPr>
            <a:spLocks noGrp="1"/>
          </p:cNvSpPr>
          <p:nvPr>
            <p:ph idx="1"/>
          </p:nvPr>
        </p:nvSpPr>
        <p:spPr/>
        <p:txBody>
          <a:bodyPr/>
          <a:lstStyle/>
          <a:p>
            <a:r>
              <a:rPr lang="de-DE" b="1" dirty="0"/>
              <a:t>Stressreduktion</a:t>
            </a:r>
            <a:r>
              <a:rPr lang="de-DE" dirty="0"/>
              <a:t> : Die Möglichkeit , einen Parkplatz im Voraus zu reservieren , reduziert den mit der Parkplatzsuche verbundenen Stress.</a:t>
            </a:r>
          </a:p>
          <a:p>
            <a:r>
              <a:rPr lang="de-DE" b="1" dirty="0"/>
              <a:t>Parkplatzsuche </a:t>
            </a:r>
            <a:r>
              <a:rPr lang="de-DE" dirty="0"/>
              <a:t>: Die Reservierung von Parkplätzen beseitigt Wettlauf um freie Parkplätze</a:t>
            </a:r>
          </a:p>
        </p:txBody>
      </p:sp>
    </p:spTree>
    <p:extLst>
      <p:ext uri="{BB962C8B-B14F-4D97-AF65-F5344CB8AC3E}">
        <p14:creationId xmlns:p14="http://schemas.microsoft.com/office/powerpoint/2010/main" val="2782104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5D7411-CB6A-843C-53DC-8AA69423102E}"/>
              </a:ext>
            </a:extLst>
          </p:cNvPr>
          <p:cNvSpPr>
            <a:spLocks noGrp="1"/>
          </p:cNvSpPr>
          <p:nvPr>
            <p:ph type="title"/>
          </p:nvPr>
        </p:nvSpPr>
        <p:spPr/>
        <p:txBody>
          <a:bodyPr/>
          <a:lstStyle/>
          <a:p>
            <a:r>
              <a:rPr lang="de-DE" dirty="0"/>
              <a:t>Navigation</a:t>
            </a:r>
          </a:p>
        </p:txBody>
      </p:sp>
      <p:sp>
        <p:nvSpPr>
          <p:cNvPr id="3" name="Inhaltsplatzhalter 2">
            <a:extLst>
              <a:ext uri="{FF2B5EF4-FFF2-40B4-BE49-F238E27FC236}">
                <a16:creationId xmlns:a16="http://schemas.microsoft.com/office/drawing/2014/main" id="{2483216F-EAE9-2801-78FB-C16673012317}"/>
              </a:ext>
            </a:extLst>
          </p:cNvPr>
          <p:cNvSpPr>
            <a:spLocks noGrp="1"/>
          </p:cNvSpPr>
          <p:nvPr>
            <p:ph idx="1"/>
          </p:nvPr>
        </p:nvSpPr>
        <p:spPr/>
        <p:txBody>
          <a:bodyPr/>
          <a:lstStyle/>
          <a:p>
            <a:r>
              <a:rPr lang="de-DE" b="1" dirty="0"/>
              <a:t>Echtzeitdaten </a:t>
            </a:r>
            <a:r>
              <a:rPr lang="de-DE" dirty="0"/>
              <a:t>:  Die Navigation basiert auf Echtzeitdaten über die Parkplatzbelegung und Verkehrslage.</a:t>
            </a:r>
          </a:p>
          <a:p>
            <a:r>
              <a:rPr lang="de-DE" b="1" dirty="0"/>
              <a:t>Schnellster Weg </a:t>
            </a:r>
            <a:r>
              <a:rPr lang="de-DE" dirty="0"/>
              <a:t>:  Die Intelligent Navigation berechnet den schnellsten Weg zu einem freien Parkplatz.</a:t>
            </a:r>
          </a:p>
          <a:p>
            <a:r>
              <a:rPr lang="de-DE" b="1" dirty="0"/>
              <a:t>Zeit- und Kraftstoffeinsparungen</a:t>
            </a:r>
            <a:r>
              <a:rPr lang="de-DE" dirty="0"/>
              <a:t> : Die Navigation zu freien Parkplätzen spart Zeit und </a:t>
            </a:r>
            <a:r>
              <a:rPr lang="de-DE" dirty="0" err="1"/>
              <a:t>Kraftsstoff</a:t>
            </a:r>
            <a:r>
              <a:rPr lang="de-DE" dirty="0"/>
              <a:t> und entlastet die Straßen.</a:t>
            </a:r>
          </a:p>
        </p:txBody>
      </p:sp>
    </p:spTree>
    <p:extLst>
      <p:ext uri="{BB962C8B-B14F-4D97-AF65-F5344CB8AC3E}">
        <p14:creationId xmlns:p14="http://schemas.microsoft.com/office/powerpoint/2010/main" val="2022180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D5EAC7-22B9-ABD2-7E11-7C1BBD17365E}"/>
              </a:ext>
            </a:extLst>
          </p:cNvPr>
          <p:cNvSpPr>
            <a:spLocks noGrp="1"/>
          </p:cNvSpPr>
          <p:nvPr>
            <p:ph type="title"/>
          </p:nvPr>
        </p:nvSpPr>
        <p:spPr/>
        <p:txBody>
          <a:bodyPr>
            <a:normAutofit fontScale="90000"/>
          </a:bodyPr>
          <a:lstStyle/>
          <a:p>
            <a:br>
              <a:rPr lang="de-DE" dirty="0"/>
            </a:br>
            <a:r>
              <a:rPr lang="de-DE" dirty="0"/>
              <a:t>Kommunikation zwischen Systemkomponenten</a:t>
            </a:r>
            <a:br>
              <a:rPr lang="de-DE" dirty="0"/>
            </a:br>
            <a:endParaRPr lang="de-DE" dirty="0"/>
          </a:p>
        </p:txBody>
      </p:sp>
      <p:sp>
        <p:nvSpPr>
          <p:cNvPr id="3" name="Inhaltsplatzhalter 2">
            <a:extLst>
              <a:ext uri="{FF2B5EF4-FFF2-40B4-BE49-F238E27FC236}">
                <a16:creationId xmlns:a16="http://schemas.microsoft.com/office/drawing/2014/main" id="{5D314A41-7B88-3136-4682-88013CABAC9F}"/>
              </a:ext>
            </a:extLst>
          </p:cNvPr>
          <p:cNvSpPr>
            <a:spLocks noGrp="1"/>
          </p:cNvSpPr>
          <p:nvPr>
            <p:ph idx="1"/>
          </p:nvPr>
        </p:nvSpPr>
        <p:spPr/>
        <p:txBody>
          <a:bodyPr/>
          <a:lstStyle/>
          <a:p>
            <a:r>
              <a:rPr lang="de-DE" b="1" dirty="0"/>
              <a:t>Sensoren </a:t>
            </a:r>
            <a:r>
              <a:rPr lang="de-DE" dirty="0"/>
              <a:t>: Sensoren sammeln Echtzeitdaten vor den Parkplätzen .</a:t>
            </a:r>
          </a:p>
          <a:p>
            <a:r>
              <a:rPr lang="de-DE" b="1" dirty="0"/>
              <a:t>Plattform </a:t>
            </a:r>
            <a:r>
              <a:rPr lang="de-DE" dirty="0"/>
              <a:t>: Eine zentrale Plattform analysieren die Daten und liefert aktuelle Verfügbarkeitsinformationen.</a:t>
            </a:r>
          </a:p>
          <a:p>
            <a:r>
              <a:rPr lang="de-DE" b="1" dirty="0"/>
              <a:t>Navigation </a:t>
            </a:r>
            <a:r>
              <a:rPr lang="de-DE" dirty="0"/>
              <a:t>:  Die Navigation zeigt den Fahrern die aktuellen Verfügbarkeitsinformationen auf ihrem Gerät an.</a:t>
            </a:r>
          </a:p>
        </p:txBody>
      </p:sp>
    </p:spTree>
    <p:extLst>
      <p:ext uri="{BB962C8B-B14F-4D97-AF65-F5344CB8AC3E}">
        <p14:creationId xmlns:p14="http://schemas.microsoft.com/office/powerpoint/2010/main" val="3934738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CC105C-4B05-1223-3C27-C1DA09EE7A31}"/>
              </a:ext>
            </a:extLst>
          </p:cNvPr>
          <p:cNvSpPr>
            <a:spLocks noGrp="1"/>
          </p:cNvSpPr>
          <p:nvPr>
            <p:ph type="title"/>
          </p:nvPr>
        </p:nvSpPr>
        <p:spPr>
          <a:xfrm>
            <a:off x="834511" y="2286000"/>
            <a:ext cx="2286000" cy="2286000"/>
          </a:xfrm>
          <a:prstGeom prst="flowChartDocument">
            <a:avLst/>
          </a:prstGeom>
          <a:solidFill>
            <a:schemeClr val="accent2"/>
          </a:solidFill>
          <a:ln>
            <a:noFill/>
          </a:ln>
        </p:spPr>
        <p:txBody>
          <a:bodyPr vert="horz" lIns="182880" tIns="182880" rIns="182880" bIns="182880" rtlCol="0" anchor="ctr" anchorCtr="1">
            <a:normAutofit/>
          </a:bodyPr>
          <a:lstStyle/>
          <a:p>
            <a:br>
              <a:rPr lang="en-US" sz="2000" b="0" i="0" u="none" strike="noStrike">
                <a:solidFill>
                  <a:srgbClr val="FFFFFF"/>
                </a:solidFill>
                <a:effectLst/>
              </a:rPr>
            </a:br>
            <a:r>
              <a:rPr lang="en-US" sz="2000" b="0" i="0" u="none" strike="noStrike">
                <a:solidFill>
                  <a:srgbClr val="FFFFFF"/>
                </a:solidFill>
                <a:effectLst/>
              </a:rPr>
              <a:t>Domain Model</a:t>
            </a:r>
            <a:br>
              <a:rPr lang="en-US" sz="2000">
                <a:solidFill>
                  <a:srgbClr val="FFFFFF"/>
                </a:solidFill>
              </a:rPr>
            </a:br>
            <a:endParaRPr lang="en-US" sz="2000">
              <a:solidFill>
                <a:srgbClr val="FFFFFF"/>
              </a:solidFill>
            </a:endParaRPr>
          </a:p>
        </p:txBody>
      </p:sp>
      <p:sp>
        <p:nvSpPr>
          <p:cNvPr id="17" name="Flowchart: Document 16">
            <a:extLst>
              <a:ext uri="{FF2B5EF4-FFF2-40B4-BE49-F238E27FC236}">
                <a16:creationId xmlns:a16="http://schemas.microsoft.com/office/drawing/2014/main" id="{1E14715B-2E40-4760-AE23-026845A30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919" y="2121408"/>
            <a:ext cx="2615184" cy="2615184"/>
          </a:xfrm>
          <a:prstGeom prst="flowChartDocument">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5D08429-4C7A-4C37-848C-C1613E31D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8017" y="640080"/>
            <a:ext cx="7662672"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D8F4B2B-96EA-4C0F-84D3-5728F7CF0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7181" y="802767"/>
            <a:ext cx="7324344"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nhaltsplatzhalter 4">
            <a:extLst>
              <a:ext uri="{FF2B5EF4-FFF2-40B4-BE49-F238E27FC236}">
                <a16:creationId xmlns:a16="http://schemas.microsoft.com/office/drawing/2014/main" id="{EB3C32CC-89AF-8488-33E9-ADD1B5D0C078}"/>
              </a:ext>
            </a:extLst>
          </p:cNvPr>
          <p:cNvPicPr>
            <a:picLocks noGrp="1" noChangeAspect="1"/>
          </p:cNvPicPr>
          <p:nvPr>
            <p:ph idx="1"/>
          </p:nvPr>
        </p:nvPicPr>
        <p:blipFill>
          <a:blip r:embed="rId3"/>
          <a:stretch>
            <a:fillRect/>
          </a:stretch>
        </p:blipFill>
        <p:spPr>
          <a:xfrm>
            <a:off x="4386041" y="1122807"/>
            <a:ext cx="6646624" cy="4297680"/>
          </a:xfrm>
          <a:prstGeom prst="rect">
            <a:avLst/>
          </a:prstGeom>
        </p:spPr>
      </p:pic>
    </p:spTree>
    <p:extLst>
      <p:ext uri="{BB962C8B-B14F-4D97-AF65-F5344CB8AC3E}">
        <p14:creationId xmlns:p14="http://schemas.microsoft.com/office/powerpoint/2010/main" val="2099789588"/>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7E42DD-356A-1EA1-E3C4-B21371A48D84}"/>
              </a:ext>
            </a:extLst>
          </p:cNvPr>
          <p:cNvSpPr>
            <a:spLocks noGrp="1"/>
          </p:cNvSpPr>
          <p:nvPr>
            <p:ph type="title"/>
          </p:nvPr>
        </p:nvSpPr>
        <p:spPr>
          <a:xfrm>
            <a:off x="804670" y="978776"/>
            <a:ext cx="3044953" cy="1174991"/>
          </a:xfrm>
        </p:spPr>
        <p:txBody>
          <a:bodyPr vert="horz" lIns="182880" tIns="182880" rIns="182880" bIns="182880" rtlCol="0" anchor="ctr">
            <a:normAutofit/>
          </a:bodyPr>
          <a:lstStyle/>
          <a:p>
            <a:r>
              <a:rPr lang="en-US" sz="1800" dirty="0" err="1"/>
              <a:t>Verfügbarkeiten</a:t>
            </a:r>
            <a:endParaRPr lang="en-US" sz="1800" dirty="0"/>
          </a:p>
        </p:txBody>
      </p:sp>
      <p:sp>
        <p:nvSpPr>
          <p:cNvPr id="4" name="Textplatzhalter 3">
            <a:extLst>
              <a:ext uri="{FF2B5EF4-FFF2-40B4-BE49-F238E27FC236}">
                <a16:creationId xmlns:a16="http://schemas.microsoft.com/office/drawing/2014/main" id="{4C0DC6BB-86F9-562F-DCC2-4987DA3944E6}"/>
              </a:ext>
            </a:extLst>
          </p:cNvPr>
          <p:cNvSpPr>
            <a:spLocks noGrp="1"/>
          </p:cNvSpPr>
          <p:nvPr>
            <p:ph type="body" sz="half" idx="2"/>
          </p:nvPr>
        </p:nvSpPr>
        <p:spPr>
          <a:xfrm>
            <a:off x="804670" y="2640692"/>
            <a:ext cx="3044952" cy="3255252"/>
          </a:xfrm>
        </p:spPr>
        <p:txBody>
          <a:bodyPr vert="horz" lIns="91440" tIns="45720" rIns="91440" bIns="45720" rtlCol="0">
            <a:noAutofit/>
          </a:bodyPr>
          <a:lstStyle/>
          <a:p>
            <a:pPr algn="l">
              <a:lnSpc>
                <a:spcPct val="90000"/>
              </a:lnSpc>
            </a:pPr>
            <a:r>
              <a:rPr lang="en-US" sz="1600" dirty="0">
                <a:solidFill>
                  <a:schemeClr val="tx1"/>
                </a:solidFill>
              </a:rPr>
              <a:t>Die </a:t>
            </a:r>
            <a:r>
              <a:rPr lang="en-US" sz="1600" dirty="0" err="1">
                <a:solidFill>
                  <a:schemeClr val="tx1"/>
                </a:solidFill>
              </a:rPr>
              <a:t>Verfügbarkeitsanzeige</a:t>
            </a:r>
            <a:r>
              <a:rPr lang="en-US" sz="1600" dirty="0">
                <a:solidFill>
                  <a:schemeClr val="tx1"/>
                </a:solidFill>
              </a:rPr>
              <a:t> </a:t>
            </a:r>
            <a:r>
              <a:rPr lang="en-US" sz="1600" dirty="0" err="1">
                <a:solidFill>
                  <a:schemeClr val="tx1"/>
                </a:solidFill>
              </a:rPr>
              <a:t>informiert</a:t>
            </a:r>
            <a:r>
              <a:rPr lang="en-US" sz="1600" dirty="0">
                <a:solidFill>
                  <a:schemeClr val="tx1"/>
                </a:solidFill>
              </a:rPr>
              <a:t> die </a:t>
            </a:r>
            <a:r>
              <a:rPr lang="en-US" sz="1600" dirty="0" err="1">
                <a:solidFill>
                  <a:schemeClr val="tx1"/>
                </a:solidFill>
              </a:rPr>
              <a:t>Nutzer</a:t>
            </a:r>
            <a:r>
              <a:rPr lang="en-US" sz="1600" dirty="0">
                <a:solidFill>
                  <a:schemeClr val="tx1"/>
                </a:solidFill>
              </a:rPr>
              <a:t> </a:t>
            </a:r>
            <a:r>
              <a:rPr lang="en-US" sz="1600" dirty="0" err="1">
                <a:solidFill>
                  <a:schemeClr val="tx1"/>
                </a:solidFill>
              </a:rPr>
              <a:t>darüber</a:t>
            </a:r>
            <a:r>
              <a:rPr lang="en-US" sz="1600" dirty="0">
                <a:solidFill>
                  <a:schemeClr val="tx1"/>
                </a:solidFill>
              </a:rPr>
              <a:t>, </a:t>
            </a:r>
            <a:r>
              <a:rPr lang="en-US" sz="1600" dirty="0" err="1">
                <a:solidFill>
                  <a:schemeClr val="tx1"/>
                </a:solidFill>
              </a:rPr>
              <a:t>wann</a:t>
            </a:r>
            <a:r>
              <a:rPr lang="en-US" sz="1600" dirty="0">
                <a:solidFill>
                  <a:schemeClr val="tx1"/>
                </a:solidFill>
              </a:rPr>
              <a:t> der </a:t>
            </a:r>
            <a:r>
              <a:rPr lang="en-US" sz="1600" dirty="0" err="1">
                <a:solidFill>
                  <a:schemeClr val="tx1"/>
                </a:solidFill>
              </a:rPr>
              <a:t>nächste</a:t>
            </a:r>
            <a:r>
              <a:rPr lang="en-US" sz="1600" dirty="0">
                <a:solidFill>
                  <a:schemeClr val="tx1"/>
                </a:solidFill>
              </a:rPr>
              <a:t> </a:t>
            </a:r>
            <a:r>
              <a:rPr lang="en-US" sz="1600" dirty="0" err="1">
                <a:solidFill>
                  <a:schemeClr val="tx1"/>
                </a:solidFill>
              </a:rPr>
              <a:t>freie</a:t>
            </a:r>
            <a:r>
              <a:rPr lang="en-US" sz="1600" dirty="0">
                <a:solidFill>
                  <a:schemeClr val="tx1"/>
                </a:solidFill>
              </a:rPr>
              <a:t> </a:t>
            </a:r>
            <a:r>
              <a:rPr lang="en-US" sz="1600" dirty="0" err="1">
                <a:solidFill>
                  <a:schemeClr val="tx1"/>
                </a:solidFill>
              </a:rPr>
              <a:t>Parkplatz</a:t>
            </a:r>
            <a:r>
              <a:rPr lang="en-US" sz="1600" dirty="0">
                <a:solidFill>
                  <a:schemeClr val="tx1"/>
                </a:solidFill>
              </a:rPr>
              <a:t> </a:t>
            </a:r>
            <a:r>
              <a:rPr lang="en-US" sz="1600" dirty="0" err="1">
                <a:solidFill>
                  <a:schemeClr val="tx1"/>
                </a:solidFill>
              </a:rPr>
              <a:t>voraussichtlich</a:t>
            </a:r>
            <a:r>
              <a:rPr lang="en-US" sz="1600" dirty="0">
                <a:solidFill>
                  <a:schemeClr val="tx1"/>
                </a:solidFill>
              </a:rPr>
              <a:t> </a:t>
            </a:r>
            <a:r>
              <a:rPr lang="en-US" sz="1600" dirty="0" err="1">
                <a:solidFill>
                  <a:schemeClr val="tx1"/>
                </a:solidFill>
              </a:rPr>
              <a:t>verfügbar</a:t>
            </a:r>
            <a:r>
              <a:rPr lang="en-US" sz="1600" dirty="0">
                <a:solidFill>
                  <a:schemeClr val="tx1"/>
                </a:solidFill>
              </a:rPr>
              <a:t> </a:t>
            </a:r>
            <a:r>
              <a:rPr lang="en-US" sz="1600" dirty="0" err="1">
                <a:solidFill>
                  <a:schemeClr val="tx1"/>
                </a:solidFill>
              </a:rPr>
              <a:t>ist</a:t>
            </a:r>
            <a:r>
              <a:rPr lang="en-US" sz="1600" dirty="0">
                <a:solidFill>
                  <a:schemeClr val="tx1"/>
                </a:solidFill>
              </a:rPr>
              <a:t>. </a:t>
            </a:r>
          </a:p>
          <a:p>
            <a:pPr algn="l">
              <a:lnSpc>
                <a:spcPct val="90000"/>
              </a:lnSpc>
            </a:pPr>
            <a:r>
              <a:rPr lang="en-US" sz="1600" dirty="0">
                <a:solidFill>
                  <a:schemeClr val="tx1">
                    <a:lumMod val="85000"/>
                    <a:lumOff val="15000"/>
                  </a:schemeClr>
                </a:solidFill>
              </a:rPr>
              <a:t>Dies </a:t>
            </a:r>
            <a:r>
              <a:rPr lang="en-US" sz="1600" dirty="0" err="1">
                <a:solidFill>
                  <a:schemeClr val="tx1">
                    <a:lumMod val="85000"/>
                    <a:lumOff val="15000"/>
                  </a:schemeClr>
                </a:solidFill>
              </a:rPr>
              <a:t>ermöglich</a:t>
            </a:r>
            <a:r>
              <a:rPr lang="en-US" sz="1600" dirty="0">
                <a:solidFill>
                  <a:schemeClr val="tx1">
                    <a:lumMod val="85000"/>
                    <a:lumOff val="15000"/>
                  </a:schemeClr>
                </a:solidFill>
              </a:rPr>
              <a:t> es den </a:t>
            </a:r>
            <a:r>
              <a:rPr lang="en-US" sz="1600" dirty="0" err="1">
                <a:solidFill>
                  <a:schemeClr val="tx1">
                    <a:lumMod val="85000"/>
                    <a:lumOff val="15000"/>
                  </a:schemeClr>
                </a:solidFill>
              </a:rPr>
              <a:t>Fahrern</a:t>
            </a:r>
            <a:r>
              <a:rPr lang="en-US" sz="1600" dirty="0">
                <a:solidFill>
                  <a:schemeClr val="tx1">
                    <a:lumMod val="85000"/>
                    <a:lumOff val="15000"/>
                  </a:schemeClr>
                </a:solidFill>
              </a:rPr>
              <a:t> , </a:t>
            </a:r>
            <a:r>
              <a:rPr lang="en-US" sz="1600" dirty="0" err="1">
                <a:solidFill>
                  <a:schemeClr val="tx1">
                    <a:lumMod val="85000"/>
                    <a:lumOff val="15000"/>
                  </a:schemeClr>
                </a:solidFill>
              </a:rPr>
              <a:t>ihre</a:t>
            </a:r>
            <a:r>
              <a:rPr lang="en-US" sz="1600" dirty="0">
                <a:solidFill>
                  <a:schemeClr val="tx1">
                    <a:lumMod val="85000"/>
                    <a:lumOff val="15000"/>
                  </a:schemeClr>
                </a:solidFill>
              </a:rPr>
              <a:t> </a:t>
            </a:r>
            <a:r>
              <a:rPr lang="en-US" sz="1600" dirty="0" err="1">
                <a:solidFill>
                  <a:schemeClr val="tx1">
                    <a:lumMod val="85000"/>
                    <a:lumOff val="15000"/>
                  </a:schemeClr>
                </a:solidFill>
              </a:rPr>
              <a:t>Ankunft</a:t>
            </a:r>
            <a:r>
              <a:rPr lang="en-US" sz="1600" dirty="0">
                <a:solidFill>
                  <a:schemeClr val="tx1">
                    <a:lumMod val="85000"/>
                    <a:lumOff val="15000"/>
                  </a:schemeClr>
                </a:solidFill>
              </a:rPr>
              <a:t> </a:t>
            </a:r>
            <a:r>
              <a:rPr lang="en-US" sz="1600" dirty="0" err="1">
                <a:solidFill>
                  <a:schemeClr val="tx1">
                    <a:lumMod val="85000"/>
                    <a:lumOff val="15000"/>
                  </a:schemeClr>
                </a:solidFill>
              </a:rPr>
              <a:t>zu</a:t>
            </a:r>
            <a:r>
              <a:rPr lang="en-US" sz="1600" dirty="0">
                <a:solidFill>
                  <a:schemeClr val="tx1">
                    <a:lumMod val="85000"/>
                    <a:lumOff val="15000"/>
                  </a:schemeClr>
                </a:solidFill>
              </a:rPr>
              <a:t> </a:t>
            </a:r>
            <a:r>
              <a:rPr lang="en-US" sz="1600" dirty="0" err="1">
                <a:solidFill>
                  <a:schemeClr val="tx1">
                    <a:lumMod val="85000"/>
                    <a:lumOff val="15000"/>
                  </a:schemeClr>
                </a:solidFill>
              </a:rPr>
              <a:t>planen</a:t>
            </a:r>
            <a:r>
              <a:rPr lang="en-US" sz="1600" dirty="0">
                <a:solidFill>
                  <a:schemeClr val="tx1">
                    <a:lumMod val="85000"/>
                    <a:lumOff val="15000"/>
                  </a:schemeClr>
                </a:solidFill>
              </a:rPr>
              <a:t> und </a:t>
            </a:r>
            <a:r>
              <a:rPr lang="en-US" sz="1600" dirty="0" err="1">
                <a:solidFill>
                  <a:schemeClr val="tx1">
                    <a:lumMod val="85000"/>
                    <a:lumOff val="15000"/>
                  </a:schemeClr>
                </a:solidFill>
              </a:rPr>
              <a:t>nicht</a:t>
            </a:r>
            <a:r>
              <a:rPr lang="en-US" sz="1600" dirty="0">
                <a:solidFill>
                  <a:schemeClr val="tx1">
                    <a:lumMod val="85000"/>
                    <a:lumOff val="15000"/>
                  </a:schemeClr>
                </a:solidFill>
              </a:rPr>
              <a:t> </a:t>
            </a:r>
            <a:r>
              <a:rPr lang="en-US" sz="1600" dirty="0" err="1">
                <a:solidFill>
                  <a:schemeClr val="tx1">
                    <a:lumMod val="85000"/>
                    <a:lumOff val="15000"/>
                  </a:schemeClr>
                </a:solidFill>
              </a:rPr>
              <a:t>unnötig</a:t>
            </a:r>
            <a:r>
              <a:rPr lang="en-US" sz="1600" dirty="0">
                <a:solidFill>
                  <a:schemeClr val="tx1">
                    <a:lumMod val="85000"/>
                    <a:lumOff val="15000"/>
                  </a:schemeClr>
                </a:solidFill>
              </a:rPr>
              <a:t> </a:t>
            </a:r>
            <a:r>
              <a:rPr lang="en-US" sz="1600" dirty="0" err="1">
                <a:solidFill>
                  <a:schemeClr val="tx1">
                    <a:lumMod val="85000"/>
                    <a:lumOff val="15000"/>
                  </a:schemeClr>
                </a:solidFill>
              </a:rPr>
              <a:t>im</a:t>
            </a:r>
            <a:r>
              <a:rPr lang="en-US" sz="1600" dirty="0">
                <a:solidFill>
                  <a:schemeClr val="tx1">
                    <a:lumMod val="85000"/>
                    <a:lumOff val="15000"/>
                  </a:schemeClr>
                </a:solidFill>
              </a:rPr>
              <a:t> </a:t>
            </a:r>
            <a:r>
              <a:rPr lang="en-US" sz="1600" dirty="0" err="1">
                <a:solidFill>
                  <a:schemeClr val="tx1">
                    <a:lumMod val="85000"/>
                    <a:lumOff val="15000"/>
                  </a:schemeClr>
                </a:solidFill>
              </a:rPr>
              <a:t>Verkehr</a:t>
            </a:r>
            <a:r>
              <a:rPr lang="en-US" sz="1600" dirty="0">
                <a:solidFill>
                  <a:schemeClr val="tx1">
                    <a:lumMod val="85000"/>
                    <a:lumOff val="15000"/>
                  </a:schemeClr>
                </a:solidFill>
              </a:rPr>
              <a:t> </a:t>
            </a:r>
            <a:r>
              <a:rPr lang="en-US" sz="1600" dirty="0" err="1">
                <a:solidFill>
                  <a:schemeClr val="tx1">
                    <a:lumMod val="85000"/>
                    <a:lumOff val="15000"/>
                  </a:schemeClr>
                </a:solidFill>
              </a:rPr>
              <a:t>herumzufahren</a:t>
            </a:r>
            <a:r>
              <a:rPr lang="en-US" sz="1600" dirty="0">
                <a:solidFill>
                  <a:schemeClr val="tx1">
                    <a:lumMod val="85000"/>
                    <a:lumOff val="15000"/>
                  </a:schemeClr>
                </a:solidFill>
              </a:rPr>
              <a:t>.</a:t>
            </a:r>
          </a:p>
          <a:p>
            <a:pPr algn="l">
              <a:lnSpc>
                <a:spcPct val="90000"/>
              </a:lnSpc>
            </a:pPr>
            <a:br>
              <a:rPr lang="en-US" sz="1600" dirty="0">
                <a:solidFill>
                  <a:schemeClr val="tx1">
                    <a:lumMod val="85000"/>
                    <a:lumOff val="15000"/>
                  </a:schemeClr>
                </a:solidFill>
              </a:rPr>
            </a:br>
            <a:r>
              <a:rPr lang="en-US" sz="1600" dirty="0">
                <a:solidFill>
                  <a:schemeClr val="tx1">
                    <a:lumMod val="85000"/>
                    <a:lumOff val="15000"/>
                  </a:schemeClr>
                </a:solidFill>
              </a:rPr>
              <a:t>Die </a:t>
            </a:r>
            <a:r>
              <a:rPr lang="en-US" sz="1600" dirty="0" err="1">
                <a:solidFill>
                  <a:schemeClr val="tx1">
                    <a:lumMod val="85000"/>
                    <a:lumOff val="15000"/>
                  </a:schemeClr>
                </a:solidFill>
              </a:rPr>
              <a:t>Transparenz</a:t>
            </a:r>
            <a:r>
              <a:rPr lang="en-US" sz="1600" dirty="0">
                <a:solidFill>
                  <a:schemeClr val="tx1">
                    <a:lumMod val="85000"/>
                    <a:lumOff val="15000"/>
                  </a:schemeClr>
                </a:solidFill>
              </a:rPr>
              <a:t> in </a:t>
            </a:r>
            <a:r>
              <a:rPr lang="en-US" sz="1600" dirty="0" err="1">
                <a:solidFill>
                  <a:schemeClr val="tx1">
                    <a:lumMod val="85000"/>
                    <a:lumOff val="15000"/>
                  </a:schemeClr>
                </a:solidFill>
              </a:rPr>
              <a:t>Bezug</a:t>
            </a:r>
            <a:r>
              <a:rPr lang="en-US" sz="1600" dirty="0">
                <a:solidFill>
                  <a:schemeClr val="tx1">
                    <a:lumMod val="85000"/>
                    <a:lumOff val="15000"/>
                  </a:schemeClr>
                </a:solidFill>
              </a:rPr>
              <a:t> auf die </a:t>
            </a:r>
            <a:r>
              <a:rPr lang="en-US" sz="1600" dirty="0" err="1">
                <a:solidFill>
                  <a:schemeClr val="tx1">
                    <a:lumMod val="85000"/>
                    <a:lumOff val="15000"/>
                  </a:schemeClr>
                </a:solidFill>
              </a:rPr>
              <a:t>Parkplatzverfügbarkeit</a:t>
            </a:r>
            <a:r>
              <a:rPr lang="en-US" sz="1600" dirty="0">
                <a:solidFill>
                  <a:schemeClr val="tx1">
                    <a:lumMod val="85000"/>
                    <a:lumOff val="15000"/>
                  </a:schemeClr>
                </a:solidFill>
              </a:rPr>
              <a:t> </a:t>
            </a:r>
            <a:r>
              <a:rPr lang="en-US" sz="1600" dirty="0" err="1">
                <a:solidFill>
                  <a:schemeClr val="tx1">
                    <a:lumMod val="85000"/>
                    <a:lumOff val="15000"/>
                  </a:schemeClr>
                </a:solidFill>
              </a:rPr>
              <a:t>fördert</a:t>
            </a:r>
            <a:r>
              <a:rPr lang="en-US" sz="1600" dirty="0">
                <a:solidFill>
                  <a:schemeClr val="tx1">
                    <a:lumMod val="85000"/>
                    <a:lumOff val="15000"/>
                  </a:schemeClr>
                </a:solidFill>
              </a:rPr>
              <a:t> </a:t>
            </a:r>
            <a:r>
              <a:rPr lang="en-US" sz="1600" dirty="0" err="1">
                <a:solidFill>
                  <a:schemeClr val="tx1">
                    <a:lumMod val="85000"/>
                    <a:lumOff val="15000"/>
                  </a:schemeClr>
                </a:solidFill>
              </a:rPr>
              <a:t>eine</a:t>
            </a:r>
            <a:r>
              <a:rPr lang="en-US" sz="1600" dirty="0">
                <a:solidFill>
                  <a:schemeClr val="tx1">
                    <a:lumMod val="85000"/>
                    <a:lumOff val="15000"/>
                  </a:schemeClr>
                </a:solidFill>
              </a:rPr>
              <a:t> </a:t>
            </a:r>
            <a:r>
              <a:rPr lang="en-US" sz="1600" dirty="0" err="1">
                <a:solidFill>
                  <a:schemeClr val="tx1">
                    <a:lumMod val="85000"/>
                    <a:lumOff val="15000"/>
                  </a:schemeClr>
                </a:solidFill>
              </a:rPr>
              <a:t>effizientere</a:t>
            </a:r>
            <a:r>
              <a:rPr lang="en-US" sz="1600" dirty="0">
                <a:solidFill>
                  <a:schemeClr val="tx1">
                    <a:lumMod val="85000"/>
                    <a:lumOff val="15000"/>
                  </a:schemeClr>
                </a:solidFill>
              </a:rPr>
              <a:t> </a:t>
            </a:r>
            <a:r>
              <a:rPr lang="en-US" sz="1600" dirty="0" err="1">
                <a:solidFill>
                  <a:schemeClr val="tx1">
                    <a:lumMod val="85000"/>
                    <a:lumOff val="15000"/>
                  </a:schemeClr>
                </a:solidFill>
              </a:rPr>
              <a:t>Nutzung</a:t>
            </a:r>
            <a:r>
              <a:rPr lang="en-US" sz="1600" dirty="0">
                <a:solidFill>
                  <a:schemeClr val="tx1">
                    <a:lumMod val="85000"/>
                    <a:lumOff val="15000"/>
                  </a:schemeClr>
                </a:solidFill>
              </a:rPr>
              <a:t> der </a:t>
            </a:r>
            <a:r>
              <a:rPr lang="en-US" sz="1600" dirty="0" err="1">
                <a:solidFill>
                  <a:schemeClr val="tx1">
                    <a:lumMod val="85000"/>
                    <a:lumOff val="15000"/>
                  </a:schemeClr>
                </a:solidFill>
              </a:rPr>
              <a:t>vorhandenen</a:t>
            </a:r>
            <a:r>
              <a:rPr lang="en-US" sz="1600" dirty="0">
                <a:solidFill>
                  <a:schemeClr val="tx1">
                    <a:lumMod val="85000"/>
                    <a:lumOff val="15000"/>
                  </a:schemeClr>
                </a:solidFill>
              </a:rPr>
              <a:t> </a:t>
            </a:r>
            <a:r>
              <a:rPr lang="en-US" sz="1600" dirty="0" err="1">
                <a:solidFill>
                  <a:schemeClr val="tx1">
                    <a:lumMod val="85000"/>
                    <a:lumOff val="15000"/>
                  </a:schemeClr>
                </a:solidFill>
              </a:rPr>
              <a:t>Parkflächen</a:t>
            </a:r>
            <a:endParaRPr lang="en-US" sz="1600" dirty="0">
              <a:solidFill>
                <a:schemeClr val="tx1">
                  <a:lumMod val="85000"/>
                  <a:lumOff val="15000"/>
                </a:schemeClr>
              </a:solidFill>
            </a:endParaRPr>
          </a:p>
        </p:txBody>
      </p:sp>
      <p:pic>
        <p:nvPicPr>
          <p:cNvPr id="6" name="Bildplatzhalter 5" descr="Ein Bild, das Rad, Fahrzeug, Landfahrzeug, Reifen enthält.&#10;&#10;Automatisch generierte Beschreibung">
            <a:extLst>
              <a:ext uri="{FF2B5EF4-FFF2-40B4-BE49-F238E27FC236}">
                <a16:creationId xmlns:a16="http://schemas.microsoft.com/office/drawing/2014/main" id="{0E4A950C-65BE-8B45-2702-9350261E349B}"/>
              </a:ext>
            </a:extLst>
          </p:cNvPr>
          <p:cNvPicPr>
            <a:picLocks noGrp="1" noChangeAspect="1"/>
          </p:cNvPicPr>
          <p:nvPr>
            <p:ph type="pic" idx="1"/>
          </p:nvPr>
        </p:nvPicPr>
        <p:blipFill rotWithShape="1">
          <a:blip r:embed="rId2"/>
          <a:srcRect l="9341" r="17292" b="-1"/>
          <a:stretch/>
        </p:blipFill>
        <p:spPr>
          <a:xfrm>
            <a:off x="4654296" y="10"/>
            <a:ext cx="7537704" cy="6857990"/>
          </a:xfrm>
          <a:prstGeom prst="rect">
            <a:avLst/>
          </a:prstGeom>
        </p:spPr>
      </p:pic>
    </p:spTree>
    <p:extLst>
      <p:ext uri="{BB962C8B-B14F-4D97-AF65-F5344CB8AC3E}">
        <p14:creationId xmlns:p14="http://schemas.microsoft.com/office/powerpoint/2010/main" val="1577006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F8A343-07AF-C813-02C1-B110E6219EC3}"/>
              </a:ext>
            </a:extLst>
          </p:cNvPr>
          <p:cNvSpPr>
            <a:spLocks noGrp="1"/>
          </p:cNvSpPr>
          <p:nvPr>
            <p:ph type="title"/>
          </p:nvPr>
        </p:nvSpPr>
        <p:spPr>
          <a:xfrm>
            <a:off x="804670" y="978776"/>
            <a:ext cx="3044953" cy="1174991"/>
          </a:xfrm>
        </p:spPr>
        <p:txBody>
          <a:bodyPr vert="horz" lIns="182880" tIns="182880" rIns="182880" bIns="182880" rtlCol="0" anchor="ctr">
            <a:normAutofit fontScale="90000"/>
          </a:bodyPr>
          <a:lstStyle/>
          <a:p>
            <a:br>
              <a:rPr lang="en-US" sz="2000" dirty="0"/>
            </a:br>
            <a:r>
              <a:rPr lang="en-US" sz="2000" dirty="0" err="1"/>
              <a:t>Zuweisung</a:t>
            </a:r>
            <a:r>
              <a:rPr lang="en-US" sz="2000" dirty="0"/>
              <a:t> </a:t>
            </a:r>
            <a:br>
              <a:rPr lang="en-US" sz="2000" dirty="0"/>
            </a:br>
            <a:endParaRPr lang="en-US" sz="2000" dirty="0"/>
          </a:p>
        </p:txBody>
      </p:sp>
      <p:sp>
        <p:nvSpPr>
          <p:cNvPr id="4" name="Textplatzhalter 3">
            <a:extLst>
              <a:ext uri="{FF2B5EF4-FFF2-40B4-BE49-F238E27FC236}">
                <a16:creationId xmlns:a16="http://schemas.microsoft.com/office/drawing/2014/main" id="{35F9B340-9151-7134-1174-2A4411F0AD7A}"/>
              </a:ext>
            </a:extLst>
          </p:cNvPr>
          <p:cNvSpPr>
            <a:spLocks noGrp="1"/>
          </p:cNvSpPr>
          <p:nvPr>
            <p:ph type="body" sz="half" idx="2"/>
          </p:nvPr>
        </p:nvSpPr>
        <p:spPr>
          <a:xfrm>
            <a:off x="804670" y="2640692"/>
            <a:ext cx="3044952" cy="3255252"/>
          </a:xfrm>
        </p:spPr>
        <p:txBody>
          <a:bodyPr vert="horz" lIns="91440" tIns="45720" rIns="91440" bIns="45720" rtlCol="0">
            <a:normAutofit/>
          </a:bodyPr>
          <a:lstStyle/>
          <a:p>
            <a:pPr algn="l">
              <a:lnSpc>
                <a:spcPct val="90000"/>
              </a:lnSpc>
            </a:pPr>
            <a:r>
              <a:rPr lang="en-US" sz="1600" dirty="0" err="1">
                <a:solidFill>
                  <a:schemeClr val="tx1">
                    <a:lumMod val="85000"/>
                    <a:lumOff val="15000"/>
                  </a:schemeClr>
                </a:solidFill>
              </a:rPr>
              <a:t>Unsere</a:t>
            </a:r>
            <a:r>
              <a:rPr lang="en-US" sz="1600" dirty="0">
                <a:solidFill>
                  <a:schemeClr val="tx1">
                    <a:lumMod val="85000"/>
                    <a:lumOff val="15000"/>
                  </a:schemeClr>
                </a:solidFill>
              </a:rPr>
              <a:t> </a:t>
            </a:r>
            <a:r>
              <a:rPr lang="en-US" sz="1600" dirty="0" err="1">
                <a:solidFill>
                  <a:schemeClr val="tx1">
                    <a:lumMod val="85000"/>
                    <a:lumOff val="15000"/>
                  </a:schemeClr>
                </a:solidFill>
              </a:rPr>
              <a:t>Lösung</a:t>
            </a:r>
            <a:r>
              <a:rPr lang="en-US" sz="1600" dirty="0">
                <a:solidFill>
                  <a:schemeClr val="tx1">
                    <a:lumMod val="85000"/>
                    <a:lumOff val="15000"/>
                  </a:schemeClr>
                </a:solidFill>
              </a:rPr>
              <a:t> </a:t>
            </a:r>
            <a:r>
              <a:rPr lang="en-US" sz="1600" dirty="0" err="1">
                <a:solidFill>
                  <a:schemeClr val="tx1">
                    <a:lumMod val="85000"/>
                    <a:lumOff val="15000"/>
                  </a:schemeClr>
                </a:solidFill>
              </a:rPr>
              <a:t>basiert</a:t>
            </a:r>
            <a:r>
              <a:rPr lang="en-US" sz="1600" dirty="0">
                <a:solidFill>
                  <a:schemeClr val="tx1">
                    <a:lumMod val="85000"/>
                    <a:lumOff val="15000"/>
                  </a:schemeClr>
                </a:solidFill>
              </a:rPr>
              <a:t> auf </a:t>
            </a:r>
            <a:r>
              <a:rPr lang="en-US" sz="1600" dirty="0" err="1">
                <a:solidFill>
                  <a:schemeClr val="tx1">
                    <a:lumMod val="85000"/>
                    <a:lumOff val="15000"/>
                  </a:schemeClr>
                </a:solidFill>
              </a:rPr>
              <a:t>intelligenten</a:t>
            </a:r>
            <a:r>
              <a:rPr lang="en-US" sz="1600" dirty="0">
                <a:solidFill>
                  <a:schemeClr val="tx1">
                    <a:lumMod val="85000"/>
                    <a:lumOff val="15000"/>
                  </a:schemeClr>
                </a:solidFill>
              </a:rPr>
              <a:t> </a:t>
            </a:r>
            <a:r>
              <a:rPr lang="en-US" sz="1600" dirty="0" err="1">
                <a:solidFill>
                  <a:schemeClr val="tx1">
                    <a:lumMod val="85000"/>
                    <a:lumOff val="15000"/>
                  </a:schemeClr>
                </a:solidFill>
              </a:rPr>
              <a:t>Algorithmen</a:t>
            </a:r>
            <a:r>
              <a:rPr lang="en-US" sz="1600" dirty="0">
                <a:solidFill>
                  <a:schemeClr val="tx1">
                    <a:lumMod val="85000"/>
                    <a:lumOff val="15000"/>
                  </a:schemeClr>
                </a:solidFill>
              </a:rPr>
              <a:t> und </a:t>
            </a:r>
            <a:r>
              <a:rPr lang="en-US" sz="1600" dirty="0" err="1">
                <a:solidFill>
                  <a:schemeClr val="tx1">
                    <a:lumMod val="85000"/>
                    <a:lumOff val="15000"/>
                  </a:schemeClr>
                </a:solidFill>
              </a:rPr>
              <a:t>Sensoren</a:t>
            </a:r>
            <a:r>
              <a:rPr lang="en-US" sz="1600" dirty="0">
                <a:solidFill>
                  <a:schemeClr val="tx1">
                    <a:lumMod val="85000"/>
                    <a:lumOff val="15000"/>
                  </a:schemeClr>
                </a:solidFill>
              </a:rPr>
              <a:t>, die die </a:t>
            </a:r>
            <a:r>
              <a:rPr lang="en-US" sz="1600" dirty="0" err="1">
                <a:solidFill>
                  <a:schemeClr val="tx1">
                    <a:lumMod val="85000"/>
                    <a:lumOff val="15000"/>
                  </a:schemeClr>
                </a:solidFill>
              </a:rPr>
              <a:t>Parkplätze</a:t>
            </a:r>
            <a:r>
              <a:rPr lang="en-US" sz="1600" dirty="0">
                <a:solidFill>
                  <a:schemeClr val="tx1">
                    <a:lumMod val="85000"/>
                    <a:lumOff val="15000"/>
                  </a:schemeClr>
                </a:solidFill>
              </a:rPr>
              <a:t> in </a:t>
            </a:r>
            <a:r>
              <a:rPr lang="en-US" sz="1600" dirty="0" err="1">
                <a:solidFill>
                  <a:schemeClr val="tx1">
                    <a:lumMod val="85000"/>
                    <a:lumOff val="15000"/>
                  </a:schemeClr>
                </a:solidFill>
              </a:rPr>
              <a:t>Echzeit</a:t>
            </a:r>
            <a:r>
              <a:rPr lang="en-US" sz="1600" dirty="0">
                <a:solidFill>
                  <a:schemeClr val="tx1">
                    <a:lumMod val="85000"/>
                    <a:lumOff val="15000"/>
                  </a:schemeClr>
                </a:solidFill>
              </a:rPr>
              <a:t> </a:t>
            </a:r>
            <a:r>
              <a:rPr lang="en-US" sz="1600" dirty="0" err="1">
                <a:solidFill>
                  <a:schemeClr val="tx1">
                    <a:lumMod val="85000"/>
                    <a:lumOff val="15000"/>
                  </a:schemeClr>
                </a:solidFill>
              </a:rPr>
              <a:t>überwachen</a:t>
            </a:r>
            <a:r>
              <a:rPr lang="en-US" sz="1600" dirty="0">
                <a:solidFill>
                  <a:schemeClr val="tx1">
                    <a:lumMod val="85000"/>
                    <a:lumOff val="15000"/>
                  </a:schemeClr>
                </a:solidFill>
              </a:rPr>
              <a:t> . Dies </a:t>
            </a:r>
            <a:r>
              <a:rPr lang="en-US" sz="1600" dirty="0" err="1">
                <a:solidFill>
                  <a:schemeClr val="tx1">
                    <a:lumMod val="85000"/>
                    <a:lumOff val="15000"/>
                  </a:schemeClr>
                </a:solidFill>
              </a:rPr>
              <a:t>ermöglicht</a:t>
            </a:r>
            <a:r>
              <a:rPr lang="en-US" sz="1600" dirty="0">
                <a:solidFill>
                  <a:schemeClr val="tx1">
                    <a:lumMod val="85000"/>
                    <a:lumOff val="15000"/>
                  </a:schemeClr>
                </a:solidFill>
              </a:rPr>
              <a:t> </a:t>
            </a:r>
            <a:r>
              <a:rPr lang="en-US" sz="1600" dirty="0" err="1">
                <a:solidFill>
                  <a:schemeClr val="tx1">
                    <a:lumMod val="85000"/>
                    <a:lumOff val="15000"/>
                  </a:schemeClr>
                </a:solidFill>
              </a:rPr>
              <a:t>eine</a:t>
            </a:r>
            <a:r>
              <a:rPr lang="en-US" sz="1600" dirty="0">
                <a:solidFill>
                  <a:schemeClr val="tx1">
                    <a:lumMod val="85000"/>
                    <a:lumOff val="15000"/>
                  </a:schemeClr>
                </a:solidFill>
              </a:rPr>
              <a:t> </a:t>
            </a:r>
            <a:r>
              <a:rPr lang="en-US" sz="1600" dirty="0" err="1">
                <a:solidFill>
                  <a:schemeClr val="tx1">
                    <a:lumMod val="85000"/>
                    <a:lumOff val="15000"/>
                  </a:schemeClr>
                </a:solidFill>
              </a:rPr>
              <a:t>effiziente</a:t>
            </a:r>
            <a:r>
              <a:rPr lang="en-US" sz="1600" dirty="0">
                <a:solidFill>
                  <a:schemeClr val="tx1">
                    <a:lumMod val="85000"/>
                    <a:lumOff val="15000"/>
                  </a:schemeClr>
                </a:solidFill>
              </a:rPr>
              <a:t> </a:t>
            </a:r>
            <a:r>
              <a:rPr lang="en-US" sz="1600" dirty="0" err="1">
                <a:solidFill>
                  <a:schemeClr val="tx1">
                    <a:lumMod val="85000"/>
                    <a:lumOff val="15000"/>
                  </a:schemeClr>
                </a:solidFill>
              </a:rPr>
              <a:t>Zuweisung</a:t>
            </a:r>
            <a:r>
              <a:rPr lang="en-US" sz="1600" dirty="0">
                <a:solidFill>
                  <a:schemeClr val="tx1">
                    <a:lumMod val="85000"/>
                    <a:lumOff val="15000"/>
                  </a:schemeClr>
                </a:solidFill>
              </a:rPr>
              <a:t> von </a:t>
            </a:r>
            <a:r>
              <a:rPr lang="en-US" sz="1600" dirty="0" err="1">
                <a:solidFill>
                  <a:schemeClr val="tx1">
                    <a:lumMod val="85000"/>
                    <a:lumOff val="15000"/>
                  </a:schemeClr>
                </a:solidFill>
              </a:rPr>
              <a:t>Parkplätzen</a:t>
            </a:r>
            <a:r>
              <a:rPr lang="en-US" sz="1600" dirty="0">
                <a:solidFill>
                  <a:schemeClr val="tx1">
                    <a:lumMod val="85000"/>
                    <a:lumOff val="15000"/>
                  </a:schemeClr>
                </a:solidFill>
              </a:rPr>
              <a:t> , </a:t>
            </a:r>
            <a:r>
              <a:rPr lang="en-US" sz="1600" dirty="0" err="1">
                <a:solidFill>
                  <a:schemeClr val="tx1">
                    <a:lumMod val="85000"/>
                    <a:lumOff val="15000"/>
                  </a:schemeClr>
                </a:solidFill>
              </a:rPr>
              <a:t>wodurch</a:t>
            </a:r>
            <a:r>
              <a:rPr lang="en-US" sz="1600" dirty="0">
                <a:solidFill>
                  <a:schemeClr val="tx1">
                    <a:lumMod val="85000"/>
                    <a:lumOff val="15000"/>
                  </a:schemeClr>
                </a:solidFill>
              </a:rPr>
              <a:t> </a:t>
            </a:r>
            <a:r>
              <a:rPr lang="en-US" sz="1600" dirty="0" err="1">
                <a:solidFill>
                  <a:schemeClr val="tx1">
                    <a:lumMod val="85000"/>
                    <a:lumOff val="15000"/>
                  </a:schemeClr>
                </a:solidFill>
              </a:rPr>
              <a:t>Leerstände</a:t>
            </a:r>
            <a:r>
              <a:rPr lang="en-US" sz="1600" dirty="0">
                <a:solidFill>
                  <a:schemeClr val="tx1">
                    <a:lumMod val="85000"/>
                    <a:lumOff val="15000"/>
                  </a:schemeClr>
                </a:solidFill>
              </a:rPr>
              <a:t> </a:t>
            </a:r>
            <a:r>
              <a:rPr lang="en-US" sz="1600" dirty="0" err="1">
                <a:solidFill>
                  <a:schemeClr val="tx1">
                    <a:lumMod val="85000"/>
                    <a:lumOff val="15000"/>
                  </a:schemeClr>
                </a:solidFill>
              </a:rPr>
              <a:t>minimiert</a:t>
            </a:r>
            <a:r>
              <a:rPr lang="en-US" sz="1600" dirty="0">
                <a:solidFill>
                  <a:schemeClr val="tx1">
                    <a:lumMod val="85000"/>
                    <a:lumOff val="15000"/>
                  </a:schemeClr>
                </a:solidFill>
              </a:rPr>
              <a:t> und die </a:t>
            </a:r>
            <a:r>
              <a:rPr lang="en-US" sz="1600" dirty="0" err="1">
                <a:solidFill>
                  <a:schemeClr val="tx1">
                    <a:lumMod val="85000"/>
                    <a:lumOff val="15000"/>
                  </a:schemeClr>
                </a:solidFill>
              </a:rPr>
              <a:t>Auslastung</a:t>
            </a:r>
            <a:r>
              <a:rPr lang="en-US" sz="1600" dirty="0">
                <a:solidFill>
                  <a:schemeClr val="tx1">
                    <a:lumMod val="85000"/>
                    <a:lumOff val="15000"/>
                  </a:schemeClr>
                </a:solidFill>
              </a:rPr>
              <a:t> </a:t>
            </a:r>
            <a:r>
              <a:rPr lang="en-US" sz="1600" dirty="0" err="1">
                <a:solidFill>
                  <a:schemeClr val="tx1">
                    <a:lumMod val="85000"/>
                    <a:lumOff val="15000"/>
                  </a:schemeClr>
                </a:solidFill>
              </a:rPr>
              <a:t>optimiert</a:t>
            </a:r>
            <a:r>
              <a:rPr lang="en-US" sz="1600" dirty="0">
                <a:solidFill>
                  <a:schemeClr val="tx1">
                    <a:lumMod val="85000"/>
                    <a:lumOff val="15000"/>
                  </a:schemeClr>
                </a:solidFill>
              </a:rPr>
              <a:t> </a:t>
            </a:r>
            <a:r>
              <a:rPr lang="en-US" sz="1600" dirty="0" err="1">
                <a:solidFill>
                  <a:schemeClr val="tx1">
                    <a:lumMod val="85000"/>
                    <a:lumOff val="15000"/>
                  </a:schemeClr>
                </a:solidFill>
              </a:rPr>
              <a:t>wird</a:t>
            </a:r>
            <a:r>
              <a:rPr lang="en-US" sz="1600" dirty="0">
                <a:solidFill>
                  <a:schemeClr val="tx1">
                    <a:lumMod val="85000"/>
                    <a:lumOff val="15000"/>
                  </a:schemeClr>
                </a:solidFill>
              </a:rPr>
              <a:t>. </a:t>
            </a:r>
          </a:p>
          <a:p>
            <a:pPr algn="l">
              <a:lnSpc>
                <a:spcPct val="90000"/>
              </a:lnSpc>
            </a:pPr>
            <a:r>
              <a:rPr lang="en-US" sz="1600" dirty="0">
                <a:solidFill>
                  <a:schemeClr val="tx1">
                    <a:lumMod val="85000"/>
                    <a:lumOff val="15000"/>
                  </a:schemeClr>
                </a:solidFill>
              </a:rPr>
              <a:t>Die Zeit , in </a:t>
            </a:r>
            <a:r>
              <a:rPr lang="en-US" sz="1600" dirty="0" err="1">
                <a:solidFill>
                  <a:schemeClr val="tx1">
                    <a:lumMod val="85000"/>
                    <a:lumOff val="15000"/>
                  </a:schemeClr>
                </a:solidFill>
              </a:rPr>
              <a:t>denen</a:t>
            </a:r>
            <a:r>
              <a:rPr lang="en-US" sz="1600" dirty="0">
                <a:solidFill>
                  <a:schemeClr val="tx1">
                    <a:lumMod val="85000"/>
                    <a:lumOff val="15000"/>
                  </a:schemeClr>
                </a:solidFill>
              </a:rPr>
              <a:t> </a:t>
            </a:r>
            <a:r>
              <a:rPr lang="en-US" sz="1600" dirty="0" err="1">
                <a:solidFill>
                  <a:schemeClr val="tx1">
                    <a:lumMod val="85000"/>
                    <a:lumOff val="15000"/>
                  </a:schemeClr>
                </a:solidFill>
              </a:rPr>
              <a:t>Fahrer</a:t>
            </a:r>
            <a:r>
              <a:rPr lang="en-US" sz="1600" dirty="0">
                <a:solidFill>
                  <a:schemeClr val="tx1">
                    <a:lumMod val="85000"/>
                    <a:lumOff val="15000"/>
                  </a:schemeClr>
                </a:solidFill>
              </a:rPr>
              <a:t> </a:t>
            </a:r>
            <a:r>
              <a:rPr lang="en-US" sz="1600" dirty="0" err="1">
                <a:solidFill>
                  <a:schemeClr val="tx1">
                    <a:lumMod val="85000"/>
                    <a:lumOff val="15000"/>
                  </a:schemeClr>
                </a:solidFill>
              </a:rPr>
              <a:t>endlose</a:t>
            </a:r>
            <a:r>
              <a:rPr lang="en-US" sz="1600" dirty="0">
                <a:solidFill>
                  <a:schemeClr val="tx1">
                    <a:lumMod val="85000"/>
                    <a:lumOff val="15000"/>
                  </a:schemeClr>
                </a:solidFill>
              </a:rPr>
              <a:t> </a:t>
            </a:r>
            <a:r>
              <a:rPr lang="en-US" sz="1600" dirty="0" err="1">
                <a:solidFill>
                  <a:schemeClr val="tx1">
                    <a:lumMod val="85000"/>
                    <a:lumOff val="15000"/>
                  </a:schemeClr>
                </a:solidFill>
              </a:rPr>
              <a:t>Runden</a:t>
            </a:r>
            <a:r>
              <a:rPr lang="en-US" sz="1600" dirty="0">
                <a:solidFill>
                  <a:schemeClr val="tx1">
                    <a:lumMod val="85000"/>
                    <a:lumOff val="15000"/>
                  </a:schemeClr>
                </a:solidFill>
              </a:rPr>
              <a:t> um </a:t>
            </a:r>
            <a:r>
              <a:rPr lang="en-US" sz="1600" dirty="0" err="1">
                <a:solidFill>
                  <a:schemeClr val="tx1">
                    <a:lumMod val="85000"/>
                    <a:lumOff val="15000"/>
                  </a:schemeClr>
                </a:solidFill>
              </a:rPr>
              <a:t>Parkhäuser</a:t>
            </a:r>
            <a:r>
              <a:rPr lang="en-US" sz="1600" dirty="0">
                <a:solidFill>
                  <a:schemeClr val="tx1">
                    <a:lumMod val="85000"/>
                    <a:lumOff val="15000"/>
                  </a:schemeClr>
                </a:solidFill>
              </a:rPr>
              <a:t> </a:t>
            </a:r>
            <a:r>
              <a:rPr lang="en-US" sz="1600" dirty="0" err="1">
                <a:solidFill>
                  <a:schemeClr val="tx1">
                    <a:lumMod val="85000"/>
                    <a:lumOff val="15000"/>
                  </a:schemeClr>
                </a:solidFill>
              </a:rPr>
              <a:t>drehen</a:t>
            </a:r>
            <a:r>
              <a:rPr lang="en-US" sz="1600" dirty="0">
                <a:solidFill>
                  <a:schemeClr val="tx1">
                    <a:lumMod val="85000"/>
                    <a:lumOff val="15000"/>
                  </a:schemeClr>
                </a:solidFill>
              </a:rPr>
              <a:t> , </a:t>
            </a:r>
            <a:r>
              <a:rPr lang="en-US" sz="1600" dirty="0" err="1">
                <a:solidFill>
                  <a:schemeClr val="tx1">
                    <a:lumMod val="85000"/>
                    <a:lumOff val="15000"/>
                  </a:schemeClr>
                </a:solidFill>
              </a:rPr>
              <a:t>werden</a:t>
            </a:r>
            <a:r>
              <a:rPr lang="en-US" sz="1600" dirty="0">
                <a:solidFill>
                  <a:schemeClr val="tx1">
                    <a:lumMod val="85000"/>
                    <a:lumOff val="15000"/>
                  </a:schemeClr>
                </a:solidFill>
              </a:rPr>
              <a:t> </a:t>
            </a:r>
            <a:r>
              <a:rPr lang="en-US" sz="1600" dirty="0" err="1">
                <a:solidFill>
                  <a:schemeClr val="tx1">
                    <a:lumMod val="85000"/>
                    <a:lumOff val="15000"/>
                  </a:schemeClr>
                </a:solidFill>
              </a:rPr>
              <a:t>dadruch</a:t>
            </a:r>
            <a:r>
              <a:rPr lang="en-US" sz="1600" dirty="0">
                <a:solidFill>
                  <a:schemeClr val="tx1">
                    <a:lumMod val="85000"/>
                    <a:lumOff val="15000"/>
                  </a:schemeClr>
                </a:solidFill>
              </a:rPr>
              <a:t> </a:t>
            </a:r>
            <a:r>
              <a:rPr lang="en-US" sz="1600" dirty="0" err="1">
                <a:solidFill>
                  <a:schemeClr val="tx1">
                    <a:lumMod val="85000"/>
                    <a:lumOff val="15000"/>
                  </a:schemeClr>
                </a:solidFill>
              </a:rPr>
              <a:t>vermieden</a:t>
            </a:r>
            <a:r>
              <a:rPr lang="en-US" sz="1600" dirty="0">
                <a:solidFill>
                  <a:schemeClr val="tx1">
                    <a:lumMod val="85000"/>
                    <a:lumOff val="15000"/>
                  </a:schemeClr>
                </a:solidFill>
              </a:rPr>
              <a:t> .</a:t>
            </a:r>
            <a:br>
              <a:rPr lang="en-US" sz="1600" dirty="0">
                <a:solidFill>
                  <a:schemeClr val="tx1">
                    <a:lumMod val="85000"/>
                    <a:lumOff val="15000"/>
                  </a:schemeClr>
                </a:solidFill>
              </a:rPr>
            </a:br>
            <a:endParaRPr lang="en-US" sz="1600" dirty="0">
              <a:solidFill>
                <a:schemeClr val="tx1">
                  <a:lumMod val="85000"/>
                  <a:lumOff val="15000"/>
                </a:schemeClr>
              </a:solidFill>
            </a:endParaRPr>
          </a:p>
        </p:txBody>
      </p:sp>
      <p:pic>
        <p:nvPicPr>
          <p:cNvPr id="6" name="Bildplatzhalter 5" descr="Ein Bild, das Handy, Auto, draußen enthält.&#10;&#10;Automatisch generierte Beschreibung">
            <a:extLst>
              <a:ext uri="{FF2B5EF4-FFF2-40B4-BE49-F238E27FC236}">
                <a16:creationId xmlns:a16="http://schemas.microsoft.com/office/drawing/2014/main" id="{97647A6A-6CD6-BECC-07DE-0129B531FEBC}"/>
              </a:ext>
            </a:extLst>
          </p:cNvPr>
          <p:cNvPicPr>
            <a:picLocks noGrp="1" noChangeAspect="1"/>
          </p:cNvPicPr>
          <p:nvPr>
            <p:ph type="pic" idx="1"/>
          </p:nvPr>
        </p:nvPicPr>
        <p:blipFill rotWithShape="1">
          <a:blip r:embed="rId2"/>
          <a:srcRect l="11985" r="33059"/>
          <a:stretch/>
        </p:blipFill>
        <p:spPr>
          <a:xfrm>
            <a:off x="4654296" y="10"/>
            <a:ext cx="7537704" cy="6857990"/>
          </a:xfrm>
          <a:prstGeom prst="rect">
            <a:avLst/>
          </a:prstGeom>
        </p:spPr>
      </p:pic>
    </p:spTree>
    <p:extLst>
      <p:ext uri="{BB962C8B-B14F-4D97-AF65-F5344CB8AC3E}">
        <p14:creationId xmlns:p14="http://schemas.microsoft.com/office/powerpoint/2010/main" val="1622423189"/>
      </p:ext>
    </p:extLst>
  </p:cSld>
  <p:clrMapOvr>
    <a:masterClrMapping/>
  </p:clrMapOvr>
</p:sld>
</file>

<file path=ppt/theme/theme1.xml><?xml version="1.0" encoding="utf-8"?>
<a:theme xmlns:a="http://schemas.openxmlformats.org/drawingml/2006/main" name="Paket">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Paket</Template>
  <TotalTime>0</TotalTime>
  <Words>452</Words>
  <Application>Microsoft Macintosh PowerPoint</Application>
  <PresentationFormat>Breitbild</PresentationFormat>
  <Paragraphs>45</Paragraphs>
  <Slides>12</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12</vt:i4>
      </vt:variant>
    </vt:vector>
  </HeadingPairs>
  <TitlesOfParts>
    <vt:vector size="15" baseType="lpstr">
      <vt:lpstr>Arial</vt:lpstr>
      <vt:lpstr>Gill Sans MT</vt:lpstr>
      <vt:lpstr>Paket</vt:lpstr>
      <vt:lpstr>Smarte parkplatzlösung</vt:lpstr>
      <vt:lpstr>AGENDA</vt:lpstr>
      <vt:lpstr>EINFÜHRUNG</vt:lpstr>
      <vt:lpstr>Reservierung </vt:lpstr>
      <vt:lpstr>Navigation</vt:lpstr>
      <vt:lpstr> Kommunikation zwischen Systemkomponenten </vt:lpstr>
      <vt:lpstr> Domain Model </vt:lpstr>
      <vt:lpstr>Verfügbarkeiten</vt:lpstr>
      <vt:lpstr> Zuweisung  </vt:lpstr>
      <vt:lpstr> Benachrichtigung </vt:lpstr>
      <vt:lpstr> Zusammenfassung </vt:lpstr>
      <vt:lpstr> Zusammenfassung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Smarte parkplatzlösung</dc:title>
  <dc:creator>muhamad.wahdan@gmail.com</dc:creator>
  <cp:lastModifiedBy>muhamad.wahdan@gmail.com</cp:lastModifiedBy>
  <cp:revision>5</cp:revision>
  <dcterms:created xsi:type="dcterms:W3CDTF">2023-11-09T14:25:35Z</dcterms:created>
  <dcterms:modified xsi:type="dcterms:W3CDTF">2023-11-09T22:48:07Z</dcterms:modified>
</cp:coreProperties>
</file>