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34"/>
  </p:notesMasterIdLst>
  <p:handoutMasterIdLst>
    <p:handoutMasterId r:id="rId35"/>
  </p:handoutMasterIdLst>
  <p:sldIdLst>
    <p:sldId id="258" r:id="rId5"/>
    <p:sldId id="259" r:id="rId6"/>
    <p:sldId id="263" r:id="rId7"/>
    <p:sldId id="265" r:id="rId8"/>
    <p:sldId id="264" r:id="rId9"/>
    <p:sldId id="266" r:id="rId10"/>
    <p:sldId id="267" r:id="rId11"/>
    <p:sldId id="283" r:id="rId12"/>
    <p:sldId id="284" r:id="rId13"/>
    <p:sldId id="285" r:id="rId14"/>
    <p:sldId id="286" r:id="rId15"/>
    <p:sldId id="287" r:id="rId16"/>
    <p:sldId id="268" r:id="rId17"/>
    <p:sldId id="269" r:id="rId18"/>
    <p:sldId id="270" r:id="rId19"/>
    <p:sldId id="271" r:id="rId20"/>
    <p:sldId id="272" r:id="rId21"/>
    <p:sldId id="273" r:id="rId22"/>
    <p:sldId id="288" r:id="rId23"/>
    <p:sldId id="289" r:id="rId24"/>
    <p:sldId id="274" r:id="rId25"/>
    <p:sldId id="276" r:id="rId26"/>
    <p:sldId id="277" r:id="rId27"/>
    <p:sldId id="278" r:id="rId28"/>
    <p:sldId id="279" r:id="rId29"/>
    <p:sldId id="280" r:id="rId30"/>
    <p:sldId id="290" r:id="rId31"/>
    <p:sldId id="281" r:id="rId32"/>
    <p:sldId id="282" r:id="rId33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3336"/>
    <a:srgbClr val="BD44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77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3E4F5BE-8BAD-44CC-9FA9-A27C3B01AFA1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2019/12/4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6E42EF-B2A2-4428-A098-E6934E2840B8}" type="slidenum"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‹#›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5A0165F3-2C0C-4B36-88CB-A4C6DCC66C13}" type="datetime1">
              <a:rPr lang="zh-TW" altLang="en-US" noProof="0" smtClean="0"/>
              <a:t>2019/12/4</a:t>
            </a:fld>
            <a:endParaRPr lang="zh-TW" altLang="en-US" noProof="0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23716F0-385D-4F6E-BE54-A09D410D24C2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3716F0-385D-4F6E-BE54-A09D410D24C2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6102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6374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6329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3212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337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3090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0617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0261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34100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8092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30901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96798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9646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16330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72466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69728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57753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83050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27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70287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28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08763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29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3628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6795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3455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1264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8302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3736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8788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altLang="zh-TW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27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 rtlCol="0"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pPr rtl="0"/>
            <a:r>
              <a:rPr lang="zh-TW" altLang="en-US" noProof="0" smtClean="0"/>
              <a:t>按一下以編輯母片標題樣式</a:t>
            </a:r>
            <a:endParaRPr kumimoji="0" lang="zh-TW" altLang="en-US" noProof="0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rtlCol="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pPr rtl="0"/>
            <a:r>
              <a:rPr lang="zh-TW" altLang="en-US" noProof="0" smtClean="0"/>
              <a:t>按一下以編輯母片副標題樣式</a:t>
            </a:r>
            <a:endParaRPr lang="zh-TW" altLang="en-US" noProof="0" dirty="0"/>
          </a:p>
        </p:txBody>
      </p:sp>
      <p:sp>
        <p:nvSpPr>
          <p:cNvPr id="17" name="頁尾預留位置 1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28" name="日期預留位置 2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E0D275-F9CA-4E90-AD7C-1DE649A6A5F3}" type="datetime1">
              <a:rPr lang="zh-TW" altLang="en-US" noProof="0" smtClean="0"/>
              <a:t>2019/12/4</a:t>
            </a:fld>
            <a:endParaRPr lang="zh-TW" altLang="en-US" noProof="0" dirty="0"/>
          </a:p>
        </p:txBody>
      </p:sp>
      <p:sp>
        <p:nvSpPr>
          <p:cNvPr id="29" name="投影片編號預留位置 2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/>
          <a:p>
            <a:pPr lvl="0" rtl="0" eaLnBrk="1" latinLnBrk="0" hangingPunct="1"/>
            <a:r>
              <a:rPr lang="zh-TW" altLang="en-US" noProof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 smtClean="0"/>
              <a:t>第二層</a:t>
            </a:r>
          </a:p>
          <a:p>
            <a:pPr lvl="2" rtl="0" eaLnBrk="1" latinLnBrk="0" hangingPunct="1"/>
            <a:r>
              <a:rPr lang="zh-TW" altLang="en-US" noProof="0" smtClean="0"/>
              <a:t>第三層</a:t>
            </a:r>
          </a:p>
          <a:p>
            <a:pPr lvl="3" rtl="0" eaLnBrk="1" latinLnBrk="0" hangingPunct="1"/>
            <a:r>
              <a:rPr lang="zh-TW" altLang="en-US" noProof="0" smtClean="0"/>
              <a:t>第四層</a:t>
            </a:r>
          </a:p>
          <a:p>
            <a:pPr lvl="4" rtl="0" eaLnBrk="1" latinLnBrk="0" hangingPunct="1"/>
            <a:r>
              <a:rPr lang="zh-TW" altLang="en-US" noProof="0" smtClean="0"/>
              <a:t>第五層</a:t>
            </a:r>
            <a:endParaRPr kumimoji="0"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A96A0B-2C72-45DA-B925-405DB57C1F76}" type="datetime1">
              <a:rPr lang="zh-TW" altLang="en-US" noProof="0" smtClean="0"/>
              <a:t>2019/12/4</a:t>
            </a:fld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vert" rtlCol="0" anchor="ctr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vert" rtlCol="0"/>
          <a:lstStyle/>
          <a:p>
            <a:pPr lvl="0" rtl="0" eaLnBrk="1" latinLnBrk="0" hangingPunct="1"/>
            <a:r>
              <a:rPr lang="zh-TW" altLang="en-US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26C045-501F-4625-B2DD-741DEF117DBF}" type="datetime1">
              <a:rPr lang="zh-TW" altLang="en-US" smtClean="0"/>
              <a:t>2019/12/4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zh-TW" altLang="en-US" noProof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 smtClean="0"/>
              <a:t>第二層</a:t>
            </a:r>
          </a:p>
          <a:p>
            <a:pPr lvl="2" rtl="0" eaLnBrk="1" latinLnBrk="0" hangingPunct="1"/>
            <a:r>
              <a:rPr lang="zh-TW" altLang="en-US" noProof="0" smtClean="0"/>
              <a:t>第三層</a:t>
            </a:r>
          </a:p>
          <a:p>
            <a:pPr lvl="3" rtl="0" eaLnBrk="1" latinLnBrk="0" hangingPunct="1"/>
            <a:r>
              <a:rPr lang="zh-TW" altLang="en-US" noProof="0" smtClean="0"/>
              <a:t>第四層</a:t>
            </a:r>
          </a:p>
          <a:p>
            <a:pPr lvl="4" rtl="0" eaLnBrk="1" latinLnBrk="0" hangingPunct="1"/>
            <a:r>
              <a:rPr lang="zh-TW" altLang="en-US" noProof="0" smtClean="0"/>
              <a:t>第五層</a:t>
            </a:r>
            <a:endParaRPr kumimoji="0"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E290D3-300D-4C45-A6FB-BDDC68C85650}" type="datetime1">
              <a:rPr lang="zh-TW" altLang="en-US" noProof="0" smtClean="0"/>
              <a:t>2019/12/4</a:t>
            </a:fld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 rtlCol="0"/>
          <a:lstStyle>
            <a:lvl1pPr algn="l">
              <a:buNone/>
              <a:defRPr sz="3800" b="0" cap="none" spc="-150" baseline="0"/>
            </a:lvl1pPr>
            <a:extLst/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rtlCol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rtl="0" eaLnBrk="1" latinLnBrk="0" hangingPunct="1"/>
            <a:r>
              <a:rPr lang="zh-TW" altLang="en-US" noProof="0" smtClean="0"/>
              <a:t>按一下以編輯母片文字樣式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313362-0F39-4486-ADAF-1D49331B9983}" type="datetime1">
              <a:rPr lang="zh-TW" altLang="en-US" noProof="0" smtClean="0"/>
              <a:t>2019/12/4</a:t>
            </a:fld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 rtlCol="0"/>
          <a:lstStyle>
            <a:lvl1pPr>
              <a:defRPr sz="2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extLst/>
          </a:lstStyle>
          <a:p>
            <a:pPr lvl="0" rtl="0" eaLnBrk="1" latinLnBrk="0" hangingPunct="1"/>
            <a:r>
              <a:rPr lang="zh-TW" altLang="en-US" noProof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 smtClean="0"/>
              <a:t>第二層</a:t>
            </a:r>
          </a:p>
          <a:p>
            <a:pPr lvl="2" rtl="0" eaLnBrk="1" latinLnBrk="0" hangingPunct="1"/>
            <a:r>
              <a:rPr lang="zh-TW" altLang="en-US" noProof="0" smtClean="0"/>
              <a:t>第三層</a:t>
            </a:r>
          </a:p>
          <a:p>
            <a:pPr lvl="3" rtl="0" eaLnBrk="1" latinLnBrk="0" hangingPunct="1"/>
            <a:r>
              <a:rPr lang="zh-TW" altLang="en-US" noProof="0" smtClean="0"/>
              <a:t>第四層</a:t>
            </a:r>
          </a:p>
          <a:p>
            <a:pPr lvl="4" rtl="0" eaLnBrk="1" latinLnBrk="0" hangingPunct="1"/>
            <a:r>
              <a:rPr lang="zh-TW" altLang="en-US" noProof="0" smtClean="0"/>
              <a:t>第五層</a:t>
            </a:r>
            <a:endParaRPr kumimoji="0"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 rtlCol="0"/>
          <a:lstStyle>
            <a:lvl1pPr>
              <a:defRPr sz="2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extLst/>
          </a:lstStyle>
          <a:p>
            <a:pPr lvl="0" rtl="0" eaLnBrk="1" latinLnBrk="0" hangingPunct="1"/>
            <a:r>
              <a:rPr lang="zh-TW" altLang="en-US" noProof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 smtClean="0"/>
              <a:t>第二層</a:t>
            </a:r>
          </a:p>
          <a:p>
            <a:pPr lvl="2" rtl="0" eaLnBrk="1" latinLnBrk="0" hangingPunct="1"/>
            <a:r>
              <a:rPr lang="zh-TW" altLang="en-US" noProof="0" smtClean="0"/>
              <a:t>第三層</a:t>
            </a:r>
          </a:p>
          <a:p>
            <a:pPr lvl="3" rtl="0" eaLnBrk="1" latinLnBrk="0" hangingPunct="1"/>
            <a:r>
              <a:rPr lang="zh-TW" altLang="en-US" noProof="0" smtClean="0"/>
              <a:t>第四層</a:t>
            </a:r>
          </a:p>
          <a:p>
            <a:pPr lvl="4" rtl="0" eaLnBrk="1" latinLnBrk="0" hangingPunct="1"/>
            <a:r>
              <a:rPr lang="zh-TW" altLang="en-US" noProof="0" smtClean="0"/>
              <a:t>第五層</a:t>
            </a:r>
            <a:endParaRPr kumimoji="0" lang="zh-TW" altLang="en-US" noProof="0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127CCC2-BD87-44B0-B4B5-42DD31782651}" type="datetime1">
              <a:rPr lang="zh-TW" altLang="en-US" smtClean="0"/>
              <a:t>2019/12/4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rtlCol="0" anchor="t"/>
          <a:lstStyle>
            <a:lvl1pPr>
              <a:defRPr sz="4000"/>
            </a:lvl1pPr>
            <a:extLst/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rtlCol="0"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rtl="0" eaLnBrk="1" latinLnBrk="0" hangingPunct="1"/>
            <a:r>
              <a:rPr lang="zh-TW" altLang="en-US" noProof="0" smtClean="0"/>
              <a:t>按一下以編輯母片文字樣式</a:t>
            </a:r>
          </a:p>
        </p:txBody>
      </p:sp>
      <p:sp>
        <p:nvSpPr>
          <p:cNvPr id="5" name="內容預留位置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rtl="0" eaLnBrk="1" latinLnBrk="0" hangingPunct="1"/>
            <a:r>
              <a:rPr lang="zh-TW" altLang="en-US" noProof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 smtClean="0"/>
              <a:t>第二層</a:t>
            </a:r>
          </a:p>
          <a:p>
            <a:pPr lvl="2" rtl="0" eaLnBrk="1" latinLnBrk="0" hangingPunct="1"/>
            <a:r>
              <a:rPr lang="zh-TW" altLang="en-US" noProof="0" smtClean="0"/>
              <a:t>第三層</a:t>
            </a:r>
          </a:p>
          <a:p>
            <a:pPr lvl="3" rtl="0" eaLnBrk="1" latinLnBrk="0" hangingPunct="1"/>
            <a:r>
              <a:rPr lang="zh-TW" altLang="en-US" noProof="0" smtClean="0"/>
              <a:t>第四層</a:t>
            </a:r>
          </a:p>
          <a:p>
            <a:pPr lvl="4" rtl="0" eaLnBrk="1" latinLnBrk="0" hangingPunct="1"/>
            <a:r>
              <a:rPr lang="zh-TW" altLang="en-US" noProof="0" smtClean="0"/>
              <a:t>第五層</a:t>
            </a:r>
            <a:endParaRPr kumimoji="0"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rtlCol="0"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rtl="0" eaLnBrk="1" latinLnBrk="0" hangingPunct="1"/>
            <a:r>
              <a:rPr lang="zh-TW" altLang="en-US" noProof="0" smtClean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rtl="0" eaLnBrk="1" latinLnBrk="0" hangingPunct="1"/>
            <a:r>
              <a:rPr lang="zh-TW" altLang="en-US" noProof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 smtClean="0"/>
              <a:t>第二層</a:t>
            </a:r>
          </a:p>
          <a:p>
            <a:pPr lvl="2" rtl="0" eaLnBrk="1" latinLnBrk="0" hangingPunct="1"/>
            <a:r>
              <a:rPr lang="zh-TW" altLang="en-US" noProof="0" smtClean="0"/>
              <a:t>第三層</a:t>
            </a:r>
          </a:p>
          <a:p>
            <a:pPr lvl="3" rtl="0" eaLnBrk="1" latinLnBrk="0" hangingPunct="1"/>
            <a:r>
              <a:rPr lang="zh-TW" altLang="en-US" noProof="0" smtClean="0"/>
              <a:t>第四層</a:t>
            </a:r>
          </a:p>
          <a:p>
            <a:pPr lvl="4" rtl="0" eaLnBrk="1" latinLnBrk="0" hangingPunct="1"/>
            <a:r>
              <a:rPr lang="zh-TW" altLang="en-US" noProof="0" smtClean="0"/>
              <a:t>第五層</a:t>
            </a:r>
            <a:endParaRPr kumimoji="0" lang="zh-TW" altLang="en-US" noProof="0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FD2BB5-01DE-428B-924A-361E4070C517}" type="datetime1">
              <a:rPr lang="zh-TW" altLang="en-US" noProof="0" smtClean="0"/>
              <a:t>2019/12/4</a:t>
            </a:fld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 rtlCol="0"/>
          <a:lstStyle>
            <a:lvl1pPr>
              <a:defRPr sz="4000" cap="none" baseline="0"/>
            </a:lvl1pPr>
            <a:extLst/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A9CBBA-F288-43AD-82BE-9E845E795B4B}" type="datetime1">
              <a:rPr lang="zh-TW" altLang="en-US" noProof="0" smtClean="0"/>
              <a:t>2019/12/4</a:t>
            </a:fld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E356D5-18F5-4ABF-B22A-713F01158C1A}" type="datetime1">
              <a:rPr lang="zh-TW" altLang="en-US" noProof="0" smtClean="0"/>
              <a:t>2019/12/4</a:t>
            </a:fld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rtlCol="0" anchor="ctr"/>
          <a:lstStyle>
            <a:lvl1pPr algn="l">
              <a:buNone/>
              <a:defRPr sz="3600" b="0"/>
            </a:lvl1pPr>
            <a:extLst/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 rtlCol="0"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rtl="0" eaLnBrk="1" latinLnBrk="0" hangingPunct="1"/>
            <a:r>
              <a:rPr lang="zh-TW" altLang="en-US" noProof="0" smtClean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rtl="0" eaLnBrk="1" latinLnBrk="0" hangingPunct="1"/>
            <a:r>
              <a:rPr lang="zh-TW" altLang="en-US" noProof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 smtClean="0"/>
              <a:t>第二層</a:t>
            </a:r>
          </a:p>
          <a:p>
            <a:pPr lvl="2" rtl="0" eaLnBrk="1" latinLnBrk="0" hangingPunct="1"/>
            <a:r>
              <a:rPr lang="zh-TW" altLang="en-US" noProof="0" smtClean="0"/>
              <a:t>第三層</a:t>
            </a:r>
          </a:p>
          <a:p>
            <a:pPr lvl="3" rtl="0" eaLnBrk="1" latinLnBrk="0" hangingPunct="1"/>
            <a:r>
              <a:rPr lang="zh-TW" altLang="en-US" noProof="0" smtClean="0"/>
              <a:t>第四層</a:t>
            </a:r>
          </a:p>
          <a:p>
            <a:pPr lvl="4" rtl="0" eaLnBrk="1" latinLnBrk="0" hangingPunct="1"/>
            <a:r>
              <a:rPr lang="zh-TW" altLang="en-US" noProof="0" smtClean="0"/>
              <a:t>第五層</a:t>
            </a:r>
            <a:endParaRPr kumimoji="0" lang="zh-TW" altLang="en-US" noProof="0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46D480-8641-4C4A-89E3-5401CC90FB66}" type="datetime1">
              <a:rPr lang="zh-TW" altLang="en-US" noProof="0" smtClean="0"/>
              <a:t>2019/12/4</a:t>
            </a:fld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接點​​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rtlCol="0" anchor="b"/>
          <a:lstStyle>
            <a:lvl1pPr algn="l">
              <a:buNone/>
              <a:defRPr sz="2100" b="0"/>
            </a:lvl1pPr>
            <a:extLst/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 rtlCol="0"/>
          <a:lstStyle>
            <a:lvl1pPr marL="0" indent="0">
              <a:buNone/>
              <a:defRPr sz="3200"/>
            </a:lvl1pPr>
            <a:extLst/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 rtlCol="0"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rtl="0" eaLnBrk="1" latinLnBrk="0" hangingPunct="1"/>
            <a:r>
              <a:rPr lang="zh-TW" altLang="en-US" noProof="0" smtClean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 rtlCol="0"/>
          <a:lstStyle/>
          <a:p>
            <a:pPr rtl="0"/>
            <a:r>
              <a:rPr lang="zh-TW" altLang="en-US" noProof="0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 rtlCol="0"/>
          <a:lstStyle/>
          <a:p>
            <a:pPr rtl="0"/>
            <a:fld id="{A51382DB-6960-4AB0-8136-6BD8CE295439}" type="datetime1">
              <a:rPr lang="zh-TW" altLang="en-US" noProof="0" smtClean="0"/>
              <a:t>2019/12/4</a:t>
            </a:fld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預留位置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rtlCol="0" anchor="t">
            <a:no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13" name="文字預留位置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zh-TW" altLang="en-US" noProof="0" dirty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 dirty="0"/>
              <a:t>第二層</a:t>
            </a:r>
          </a:p>
          <a:p>
            <a:pPr lvl="2" rtl="0" eaLnBrk="1" latinLnBrk="0" hangingPunct="1"/>
            <a:r>
              <a:rPr lang="zh-TW" altLang="en-US" noProof="0" dirty="0"/>
              <a:t>第三層</a:t>
            </a:r>
          </a:p>
          <a:p>
            <a:pPr lvl="3" rtl="0" eaLnBrk="1" latinLnBrk="0" hangingPunct="1"/>
            <a:r>
              <a:rPr lang="zh-TW" altLang="en-US" noProof="0" dirty="0"/>
              <a:t>第四層</a:t>
            </a:r>
          </a:p>
          <a:p>
            <a:pPr lvl="4" rtl="0" eaLnBrk="1" latinLnBrk="0" hangingPunct="1"/>
            <a:r>
              <a:rPr lang="zh-TW" altLang="en-US" noProof="0" dirty="0"/>
              <a:t>第五層</a:t>
            </a:r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extLst/>
          </a:lstStyle>
          <a:p>
            <a:r>
              <a:rPr lang="zh-TW" altLang="en-US" noProof="0" dirty="0"/>
              <a:t>新增頁尾</a:t>
            </a:r>
          </a:p>
        </p:txBody>
      </p:sp>
      <p:sp>
        <p:nvSpPr>
          <p:cNvPr id="14" name="日期預留位置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extLst/>
          </a:lstStyle>
          <a:p>
            <a:fld id="{B77726FA-AEF6-43F5-AEE7-9D3B290AF599}" type="datetime1">
              <a:rPr lang="zh-TW" altLang="en-US" noProof="0" smtClean="0"/>
              <a:t>2019/12/4</a:t>
            </a:fld>
            <a:endParaRPr lang="zh-TW" altLang="en-US" noProof="0" dirty="0"/>
          </a:p>
        </p:txBody>
      </p:sp>
      <p:sp>
        <p:nvSpPr>
          <p:cNvPr id="23" name="投影片編號預留位置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extLst/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626182"/>
            <a:ext cx="12192000" cy="1975104"/>
          </a:xfrm>
        </p:spPr>
        <p:txBody>
          <a:bodyPr rtlCol="0"/>
          <a:lstStyle/>
          <a:p>
            <a:pPr algn="ctr" rtl="0"/>
            <a:r>
              <a:rPr lang="en-US" altLang="zh-TW" sz="4800" dirty="0" smtClean="0">
                <a:effectLst>
                  <a:reflection blurRad="12700" stA="0" endPos="53000" dir="5400000" sy="-100000" algn="bl" rotWithShape="0"/>
                </a:effectLst>
              </a:rPr>
              <a:t>Python</a:t>
            </a:r>
            <a:r>
              <a:rPr lang="zh-TW" altLang="en-US" sz="4800" dirty="0" smtClean="0">
                <a:effectLst>
                  <a:reflection blurRad="12700" stA="0" endPos="53000" dir="5400000" sy="-100000" algn="bl" rotWithShape="0"/>
                </a:effectLst>
              </a:rPr>
              <a:t>工作坊</a:t>
            </a:r>
            <a:endParaRPr lang="zh-TW" altLang="en-US" sz="4800" dirty="0">
              <a:effectLst>
                <a:reflection blurRad="12700" stA="0" endPos="53000" dir="5400000" sy="-100000" algn="bl" rotWithShape="0"/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14400" y="2463938"/>
            <a:ext cx="10363200" cy="1508760"/>
          </a:xfrm>
        </p:spPr>
        <p:txBody>
          <a:bodyPr rtlCol="0">
            <a:normAutofit/>
          </a:bodyPr>
          <a:lstStyle/>
          <a:p>
            <a:pPr algn="ctr" rtl="0"/>
            <a:r>
              <a:rPr lang="zh-TW" altLang="en-US" sz="2400" dirty="0" smtClean="0"/>
              <a:t>基礎介紹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b="1" dirty="0" smtClean="0"/>
              <a:t>Python</a:t>
            </a:r>
            <a:r>
              <a:rPr lang="zh-TW" altLang="en-US" b="1" dirty="0" smtClean="0"/>
              <a:t>簡介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>
          <a:xfrm>
            <a:off x="1219200" y="1783560"/>
            <a:ext cx="9835978" cy="4572000"/>
          </a:xfrm>
        </p:spPr>
        <p:txBody>
          <a:bodyPr rtlCol="0"/>
          <a:lstStyle/>
          <a:p>
            <a:pPr lvl="0" rtl="0"/>
            <a:r>
              <a:rPr lang="zh-TW" altLang="en-US" dirty="0" smtClean="0"/>
              <a:t>安裝</a:t>
            </a:r>
            <a:r>
              <a:rPr lang="en-US" altLang="zh-TW" dirty="0" err="1" smtClean="0"/>
              <a:t>Spyder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110" y="2471232"/>
            <a:ext cx="7393379" cy="37058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899719" y="3237470"/>
            <a:ext cx="930876" cy="39541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75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b="1" dirty="0" smtClean="0"/>
              <a:t>Python</a:t>
            </a:r>
            <a:r>
              <a:rPr lang="zh-TW" altLang="en-US" b="1" dirty="0" smtClean="0"/>
              <a:t>簡介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>
          <a:xfrm>
            <a:off x="1219200" y="1783560"/>
            <a:ext cx="9835978" cy="4572000"/>
          </a:xfrm>
        </p:spPr>
        <p:txBody>
          <a:bodyPr rtlCol="0"/>
          <a:lstStyle/>
          <a:p>
            <a:pPr lvl="0" rtl="0"/>
            <a:r>
              <a:rPr lang="zh-TW" altLang="en-US" dirty="0" smtClean="0"/>
              <a:t>安裝</a:t>
            </a:r>
            <a:r>
              <a:rPr lang="en-US" altLang="zh-TW" dirty="0" err="1" smtClean="0"/>
              <a:t>Spyder</a:t>
            </a:r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632" y="2624455"/>
            <a:ext cx="9086335" cy="245164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81168" y="3912973"/>
            <a:ext cx="963827" cy="46131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45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b="1" dirty="0" smtClean="0"/>
              <a:t>Python</a:t>
            </a:r>
            <a:r>
              <a:rPr lang="zh-TW" altLang="en-US" b="1" dirty="0" smtClean="0"/>
              <a:t>簡介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>
          <a:xfrm>
            <a:off x="1219200" y="1783560"/>
            <a:ext cx="9835978" cy="4572000"/>
          </a:xfrm>
        </p:spPr>
        <p:txBody>
          <a:bodyPr rtlCol="0"/>
          <a:lstStyle/>
          <a:p>
            <a:pPr lvl="0" rtl="0"/>
            <a:r>
              <a:rPr lang="zh-TW" altLang="en-US" dirty="0" smtClean="0"/>
              <a:t>安裝</a:t>
            </a:r>
            <a:r>
              <a:rPr lang="en-US" altLang="zh-TW" dirty="0" err="1" smtClean="0"/>
              <a:t>Spyder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336" y="2736779"/>
            <a:ext cx="2457143" cy="24761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866" y="2078222"/>
            <a:ext cx="4638095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6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dirty="0" smtClean="0"/>
              <a:t>程式基礎</a:t>
            </a:r>
            <a:r>
              <a:rPr lang="zh-TW" altLang="en-US" b="1" dirty="0"/>
              <a:t>介紹</a:t>
            </a: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>
          <a:xfrm>
            <a:off x="1219200" y="1783560"/>
            <a:ext cx="9835978" cy="4572000"/>
          </a:xfrm>
        </p:spPr>
        <p:txBody>
          <a:bodyPr rtlCol="0"/>
          <a:lstStyle/>
          <a:p>
            <a:pPr lvl="0" rtl="0"/>
            <a:r>
              <a:rPr lang="zh-TW" altLang="en-US" dirty="0" smtClean="0"/>
              <a:t>印出東西</a:t>
            </a:r>
            <a:endParaRPr lang="en-US" altLang="zh-TW" dirty="0" smtClean="0"/>
          </a:p>
          <a:p>
            <a:pPr lvl="0" rtl="0"/>
            <a:r>
              <a:rPr lang="zh-TW" altLang="en-US" dirty="0" smtClean="0"/>
              <a:t>暫時儲存東西</a:t>
            </a:r>
            <a:endParaRPr lang="en-US" altLang="zh-TW" dirty="0" smtClean="0"/>
          </a:p>
          <a:p>
            <a:pPr lvl="0" rtl="0"/>
            <a:r>
              <a:rPr lang="zh-TW" altLang="en-US" dirty="0" smtClean="0"/>
              <a:t>條件判斷</a:t>
            </a:r>
            <a:endParaRPr lang="en-US" altLang="zh-TW" dirty="0" smtClean="0"/>
          </a:p>
          <a:p>
            <a:pPr lvl="0" rtl="0"/>
            <a:r>
              <a:rPr lang="zh-TW" altLang="en-US" dirty="0" smtClean="0"/>
              <a:t>重複</a:t>
            </a:r>
            <a:r>
              <a:rPr lang="zh-TW" altLang="en-US" dirty="0"/>
              <a:t>執行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787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dirty="0" smtClean="0"/>
              <a:t>程式基礎</a:t>
            </a:r>
            <a:r>
              <a:rPr lang="zh-TW" altLang="en-US" b="1" dirty="0"/>
              <a:t>介紹</a:t>
            </a: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>
          <a:xfrm>
            <a:off x="1219200" y="1783560"/>
            <a:ext cx="9835978" cy="4572000"/>
          </a:xfrm>
        </p:spPr>
        <p:txBody>
          <a:bodyPr rtlCol="0"/>
          <a:lstStyle/>
          <a:p>
            <a:pPr lvl="0" rtl="0"/>
            <a:r>
              <a:rPr lang="zh-TW" altLang="en-US" dirty="0" smtClean="0"/>
              <a:t>印出東西</a:t>
            </a:r>
            <a:endParaRPr lang="en-US" altLang="zh-TW" dirty="0" smtClean="0"/>
          </a:p>
        </p:txBody>
      </p:sp>
      <p:sp>
        <p:nvSpPr>
          <p:cNvPr id="2" name="文字方塊 1"/>
          <p:cNvSpPr txBox="1"/>
          <p:nvPr/>
        </p:nvSpPr>
        <p:spPr>
          <a:xfrm>
            <a:off x="1383763" y="2964422"/>
            <a:ext cx="42434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</a:t>
            </a:r>
            <a:r>
              <a:rPr lang="en-US" altLang="zh-TW" sz="24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sz="2400" dirty="0" smtClean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</a:t>
            </a:r>
            <a:r>
              <a:rPr lang="en-US" altLang="zh-TW" sz="2400" dirty="0" smtClean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show</a:t>
            </a:r>
            <a:r>
              <a:rPr lang="zh-TW" altLang="en-US" sz="2400" dirty="0" smtClean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在畫面的東西</a:t>
            </a:r>
            <a:r>
              <a:rPr lang="en-US" altLang="zh-TW" sz="24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altLang="zh-TW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400" dirty="0" smtClean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solidFill>
                <a:schemeClr val="accent5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</a:t>
            </a:r>
            <a:r>
              <a:rPr lang="en-US" altLang="zh-TW" sz="2400" dirty="0" smtClean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zh-TW" altLang="en-US" sz="2400" dirty="0" smtClean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</a:t>
            </a:r>
            <a:r>
              <a:rPr lang="en-US" altLang="zh-TW" sz="24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show</a:t>
            </a:r>
            <a:r>
              <a:rPr lang="zh-TW" altLang="en-US" sz="24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在畫面的東西</a:t>
            </a:r>
            <a:r>
              <a:rPr lang="en-US" altLang="zh-TW" sz="2400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en-US" altLang="zh-TW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947" y="1783560"/>
            <a:ext cx="3057143" cy="149523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947" y="3564587"/>
            <a:ext cx="3542857" cy="141904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47947" y="4695568"/>
            <a:ext cx="1281437" cy="19770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9585239" y="2235941"/>
            <a:ext cx="2247900" cy="971550"/>
            <a:chOff x="9585239" y="2235941"/>
            <a:chExt cx="2247900" cy="971550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85239" y="2235941"/>
              <a:ext cx="2247900" cy="97155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9585239" y="2235941"/>
              <a:ext cx="2247899" cy="97155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1639330" y="4471256"/>
            <a:ext cx="3054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單雙引號都可以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只是一定要一對（</a:t>
            </a:r>
            <a:r>
              <a:rPr lang="en-US" altLang="zh-TW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或 </a:t>
            </a:r>
            <a:r>
              <a:rPr lang="en-US" altLang="zh-TW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691149" y="1250588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有加引號</a:t>
            </a:r>
            <a:endParaRPr lang="en-US" altLang="zh-TW" smtClean="0">
              <a:solidFill>
                <a:schemeClr val="accent5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才會被視為一串字</a:t>
            </a:r>
            <a:endParaRPr lang="en-US" altLang="zh-TW" smtClean="0">
              <a:solidFill>
                <a:schemeClr val="accent5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而不是一個東西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066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dirty="0" smtClean="0"/>
              <a:t>程式基礎</a:t>
            </a:r>
            <a:r>
              <a:rPr lang="zh-TW" altLang="en-US" b="1" dirty="0"/>
              <a:t>介紹</a:t>
            </a: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>
          <a:xfrm>
            <a:off x="1219200" y="1783560"/>
            <a:ext cx="9835978" cy="4572000"/>
          </a:xfrm>
        </p:spPr>
        <p:txBody>
          <a:bodyPr rtlCol="0"/>
          <a:lstStyle/>
          <a:p>
            <a:pPr lvl="0"/>
            <a:r>
              <a:rPr lang="zh-TW" altLang="en-US" dirty="0"/>
              <a:t>暫時儲存東西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2414390" y="3087815"/>
            <a:ext cx="21410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apple = </a:t>
            </a:r>
            <a:r>
              <a:rPr lang="zh-TW" altLang="en-US" sz="2400" dirty="0" smtClean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altLang="zh-TW" sz="2400" dirty="0" smtClean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pen</a:t>
            </a:r>
            <a:r>
              <a:rPr lang="zh-TW" altLang="en-US" sz="2400" dirty="0" smtClean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endParaRPr lang="zh-TW" altLang="en-US" sz="2400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41124" y="3087815"/>
            <a:ext cx="914365" cy="4616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599899" y="3700228"/>
            <a:ext cx="191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zh-TW" altLang="en-US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altLang="zh-TW" dirty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pen</a:t>
            </a:r>
            <a:r>
              <a:rPr lang="zh-TW" altLang="en-US" dirty="0" smtClean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這個東</a:t>
            </a:r>
            <a:r>
              <a:rPr lang="zh-TW" altLang="en-US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西</a:t>
            </a:r>
          </a:p>
        </p:txBody>
      </p:sp>
      <p:sp>
        <p:nvSpPr>
          <p:cNvPr id="9" name="矩形 8"/>
          <p:cNvSpPr/>
          <p:nvPr/>
        </p:nvSpPr>
        <p:spPr>
          <a:xfrm>
            <a:off x="2414390" y="3087815"/>
            <a:ext cx="1185509" cy="46166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414390" y="4069560"/>
            <a:ext cx="191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叫做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apple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342" y="2006462"/>
            <a:ext cx="2569226" cy="1159050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6696587" y="3522608"/>
            <a:ext cx="2888287" cy="916284"/>
            <a:chOff x="6696587" y="3522608"/>
            <a:chExt cx="2888287" cy="916284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6587" y="3522608"/>
              <a:ext cx="2888287" cy="916284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6696587" y="3978876"/>
              <a:ext cx="536235" cy="27535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33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dirty="0" smtClean="0"/>
              <a:t>程式基礎</a:t>
            </a:r>
            <a:r>
              <a:rPr lang="zh-TW" altLang="en-US" b="1" dirty="0"/>
              <a:t>介紹</a:t>
            </a: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>
          <a:xfrm>
            <a:off x="1219200" y="1783560"/>
            <a:ext cx="9835978" cy="4572000"/>
          </a:xfrm>
        </p:spPr>
        <p:txBody>
          <a:bodyPr rtlCol="0"/>
          <a:lstStyle/>
          <a:p>
            <a:pPr lvl="0"/>
            <a:r>
              <a:rPr lang="zh-TW" altLang="en-US" dirty="0" smtClean="0"/>
              <a:t>條件判</a:t>
            </a:r>
            <a:r>
              <a:rPr lang="zh-TW" altLang="en-US" dirty="0"/>
              <a:t>斷</a:t>
            </a: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302" y="2925076"/>
            <a:ext cx="2134891" cy="124069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334" y="2925076"/>
            <a:ext cx="2940909" cy="124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6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dirty="0" smtClean="0"/>
              <a:t>程式基礎</a:t>
            </a:r>
            <a:r>
              <a:rPr lang="zh-TW" altLang="en-US" b="1" dirty="0"/>
              <a:t>介紹</a:t>
            </a: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>
          <a:xfrm>
            <a:off x="1219200" y="1783560"/>
            <a:ext cx="9835978" cy="4572000"/>
          </a:xfrm>
        </p:spPr>
        <p:txBody>
          <a:bodyPr rtlCol="0"/>
          <a:lstStyle/>
          <a:p>
            <a:pPr lvl="0"/>
            <a:r>
              <a:rPr lang="zh-TW" altLang="en-US" dirty="0" smtClean="0"/>
              <a:t>條件判</a:t>
            </a:r>
            <a:r>
              <a:rPr lang="zh-TW" altLang="en-US" dirty="0"/>
              <a:t>斷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639" y="2682672"/>
            <a:ext cx="4166777" cy="2213602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7133968" y="1915127"/>
            <a:ext cx="2191263" cy="764547"/>
            <a:chOff x="7133968" y="1915127"/>
            <a:chExt cx="2191263" cy="76454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50518" y="1915127"/>
              <a:ext cx="2174713" cy="764547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7133968" y="2240692"/>
              <a:ext cx="988540" cy="34598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3927998" y="3401130"/>
            <a:ext cx="156519" cy="280087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09568" y="4086001"/>
            <a:ext cx="156519" cy="280087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777688" y="3707095"/>
            <a:ext cx="564292" cy="238897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777688" y="4436737"/>
            <a:ext cx="564292" cy="238897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>
            <a:off x="6400686" y="3036770"/>
            <a:ext cx="3319288" cy="2273712"/>
            <a:chOff x="6400686" y="3036770"/>
            <a:chExt cx="3319288" cy="2273712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00686" y="3036770"/>
              <a:ext cx="3319288" cy="2273712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6705600" y="4069560"/>
              <a:ext cx="2619631" cy="59305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3424653" y="275479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加冒號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代表要開始打敘述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566087" y="404137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加縮排，代表這些是敘述</a:t>
            </a:r>
            <a:endParaRPr lang="zh-TW" altLang="en-US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044171" y="539833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縮排要多長都可以</a:t>
            </a:r>
            <a:endParaRPr lang="en-US" altLang="zh-TW" dirty="0" smtClean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只是長度要一致</a:t>
            </a:r>
            <a:endParaRPr lang="zh-TW" altLang="en-US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0525" y="5478639"/>
            <a:ext cx="961905" cy="485714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0315" y="5478639"/>
            <a:ext cx="1209524" cy="476190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3549376" y="604434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3"/>
                </a:solidFill>
              </a:rPr>
              <a:t>O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862976" y="60443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X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5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9" grpId="0" animBg="1"/>
      <p:bldP spid="15" grpId="0" animBg="1"/>
      <p:bldP spid="2" grpId="0"/>
      <p:bldP spid="3" grpId="0"/>
      <p:bldP spid="17" grpId="0"/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dirty="0" smtClean="0"/>
              <a:t>程式基礎</a:t>
            </a:r>
            <a:r>
              <a:rPr lang="zh-TW" altLang="en-US" b="1" dirty="0"/>
              <a:t>介紹</a:t>
            </a: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>
          <a:xfrm>
            <a:off x="1219200" y="1783560"/>
            <a:ext cx="9835978" cy="4572000"/>
          </a:xfrm>
        </p:spPr>
        <p:txBody>
          <a:bodyPr rtlCol="0"/>
          <a:lstStyle/>
          <a:p>
            <a:pPr lvl="0"/>
            <a:r>
              <a:rPr lang="zh-TW" altLang="en-US" dirty="0" smtClean="0"/>
              <a:t>重複</a:t>
            </a:r>
            <a:r>
              <a:rPr lang="zh-TW" altLang="en-US" dirty="0"/>
              <a:t>執行</a:t>
            </a: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004" y="2939528"/>
            <a:ext cx="4134808" cy="1162915"/>
          </a:xfrm>
          <a:prstGeom prst="rect">
            <a:avLst/>
          </a:prstGeom>
        </p:spPr>
      </p:pic>
      <p:grpSp>
        <p:nvGrpSpPr>
          <p:cNvPr id="18" name="群組 17"/>
          <p:cNvGrpSpPr/>
          <p:nvPr/>
        </p:nvGrpSpPr>
        <p:grpSpPr>
          <a:xfrm>
            <a:off x="7009571" y="2939527"/>
            <a:ext cx="2750743" cy="1162915"/>
            <a:chOff x="7009571" y="2939527"/>
            <a:chExt cx="2750743" cy="1162915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09571" y="2939527"/>
              <a:ext cx="2750743" cy="1162915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>
            <a:xfrm>
              <a:off x="7109254" y="3443416"/>
              <a:ext cx="494270" cy="387179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9796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dirty="0" smtClean="0"/>
              <a:t>程式基礎</a:t>
            </a:r>
            <a:r>
              <a:rPr lang="zh-TW" altLang="en-US" b="1" dirty="0"/>
              <a:t>介紹</a:t>
            </a: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>
          <a:xfrm>
            <a:off x="1219200" y="1783560"/>
            <a:ext cx="9835978" cy="4572000"/>
          </a:xfrm>
        </p:spPr>
        <p:txBody>
          <a:bodyPr rtlCol="0"/>
          <a:lstStyle/>
          <a:p>
            <a:pPr lvl="0"/>
            <a:r>
              <a:rPr lang="zh-TW" altLang="en-US" dirty="0" smtClean="0"/>
              <a:t>重複</a:t>
            </a:r>
            <a:r>
              <a:rPr lang="zh-TW" altLang="en-US" dirty="0"/>
              <a:t>執行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443" y="3140574"/>
            <a:ext cx="4753038" cy="99482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750010" y="3278659"/>
            <a:ext cx="181233" cy="288325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856807" y="3624649"/>
            <a:ext cx="631020" cy="23066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8846571" y="2531882"/>
            <a:ext cx="832888" cy="2216328"/>
            <a:chOff x="8846571" y="2531882"/>
            <a:chExt cx="832888" cy="2216328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46571" y="2531882"/>
              <a:ext cx="832888" cy="2216328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855676" y="2776151"/>
              <a:ext cx="609600" cy="191941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3591466" y="2531882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BD44B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range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smtClean="0">
                <a:solidFill>
                  <a:srgbClr val="9733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dirty="0" smtClean="0">
                <a:solidFill>
                  <a:srgbClr val="9733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單箭頭接點 11"/>
          <p:cNvCxnSpPr>
            <a:stCxn id="9" idx="3"/>
          </p:cNvCxnSpPr>
          <p:nvPr/>
        </p:nvCxnSpPr>
        <p:spPr>
          <a:xfrm>
            <a:off x="5063344" y="2716548"/>
            <a:ext cx="546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750010" y="2531882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 ≤ number &lt; 10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413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9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dirty="0" smtClean="0"/>
              <a:t>講師簡介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dirty="0" smtClean="0"/>
              <a:t>元智大學資管系大四生</a:t>
            </a:r>
            <a:endParaRPr lang="en-US" altLang="zh-TW" dirty="0" smtClean="0"/>
          </a:p>
          <a:p>
            <a:pPr lvl="0" rtl="0"/>
            <a:r>
              <a:rPr lang="en-US" altLang="zh-TW" dirty="0" smtClean="0"/>
              <a:t>105</a:t>
            </a:r>
            <a:r>
              <a:rPr lang="zh-TW" altLang="en-US" dirty="0" smtClean="0"/>
              <a:t>學測數學</a:t>
            </a:r>
            <a:r>
              <a:rPr lang="en-US" altLang="zh-TW" dirty="0" smtClean="0"/>
              <a:t>6</a:t>
            </a:r>
            <a:r>
              <a:rPr lang="zh-TW" altLang="en-US" dirty="0" smtClean="0"/>
              <a:t>級分</a:t>
            </a:r>
            <a:endParaRPr lang="en-US" altLang="zh-TW" dirty="0" smtClean="0"/>
          </a:p>
          <a:p>
            <a:pPr lvl="0" rtl="0"/>
            <a:r>
              <a:rPr lang="zh-TW" altLang="en-US" dirty="0" smtClean="0"/>
              <a:t>元智資管系排名第一</a:t>
            </a:r>
            <a:endParaRPr lang="en-US" altLang="zh-TW" dirty="0" smtClean="0"/>
          </a:p>
          <a:p>
            <a:pPr lvl="0" rtl="0"/>
            <a:r>
              <a:rPr lang="zh-TW" altLang="en-US" dirty="0" smtClean="0"/>
              <a:t>中央大學資管碩士正取</a:t>
            </a:r>
            <a:endParaRPr lang="en-US" altLang="zh-TW" dirty="0" smtClean="0"/>
          </a:p>
          <a:p>
            <a:pPr lvl="0" rtl="0"/>
            <a:r>
              <a:rPr lang="zh-TW" altLang="en-US" dirty="0" smtClean="0"/>
              <a:t>交通大學資管碩士正取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93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dirty="0" smtClean="0"/>
              <a:t>程式基礎</a:t>
            </a:r>
            <a:r>
              <a:rPr lang="zh-TW" altLang="en-US" b="1" dirty="0"/>
              <a:t>介紹</a:t>
            </a: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>
          <a:xfrm>
            <a:off x="1219200" y="1783560"/>
            <a:ext cx="9835978" cy="4572000"/>
          </a:xfrm>
        </p:spPr>
        <p:txBody>
          <a:bodyPr rtlCol="0"/>
          <a:lstStyle/>
          <a:p>
            <a:pPr lvl="0"/>
            <a:r>
              <a:rPr lang="zh-TW" altLang="en-US" dirty="0" smtClean="0"/>
              <a:t>重複</a:t>
            </a:r>
            <a:r>
              <a:rPr lang="zh-TW" altLang="en-US" dirty="0"/>
              <a:t>執行</a:t>
            </a: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071403"/>
            <a:ext cx="5735442" cy="99815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75005" y="3089188"/>
            <a:ext cx="1260390" cy="247135"/>
          </a:xfrm>
          <a:prstGeom prst="rect">
            <a:avLst/>
          </a:prstGeom>
          <a:noFill/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166551" y="2693179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表示 </a:t>
            </a:r>
            <a:r>
              <a:rPr lang="en-US" altLang="zh-TW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grade</a:t>
            </a:r>
            <a:r>
              <a:rPr lang="zh-TW" altLang="en-US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會依序跑 </a:t>
            </a:r>
            <a:r>
              <a:rPr lang="en-US" altLang="zh-TW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dirty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03589" y="3336323"/>
            <a:ext cx="313038" cy="24713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729416" y="3336322"/>
            <a:ext cx="893806" cy="30480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928294" y="4223327"/>
            <a:ext cx="4570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%d</a:t>
            </a:r>
            <a:r>
              <a:rPr lang="zh-TW" altLang="en-US" dirty="0" smtClean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 我們等一下有數字要放在這邊</a:t>
            </a:r>
            <a:endParaRPr lang="en-US" altLang="zh-TW" dirty="0" smtClean="0">
              <a:solidFill>
                <a:schemeClr val="accent5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可是因為那個數字不一定，所以不能直接打</a:t>
            </a:r>
            <a:endParaRPr lang="en-US" altLang="zh-TW" dirty="0" smtClean="0">
              <a:solidFill>
                <a:schemeClr val="accent5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%d</a:t>
            </a:r>
            <a:r>
              <a:rPr lang="zh-TW" altLang="en-US" dirty="0" smtClean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的後面要放    </a:t>
            </a:r>
            <a:r>
              <a:rPr lang="en-US" altLang="zh-TW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%(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要替換的數字 </a:t>
            </a:r>
            <a:r>
              <a:rPr lang="en-US" altLang="zh-TW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7901993" y="2565658"/>
            <a:ext cx="2409328" cy="2014580"/>
            <a:chOff x="7901993" y="2565658"/>
            <a:chExt cx="2409328" cy="2014580"/>
          </a:xfrm>
        </p:grpSpPr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01993" y="2565658"/>
              <a:ext cx="2409328" cy="2014580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8987481" y="2759676"/>
              <a:ext cx="295684" cy="146365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326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7" grpId="0" animBg="1"/>
      <p:bldP spid="18" grpId="0" animBg="1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dirty="0" smtClean="0"/>
              <a:t>程式基礎</a:t>
            </a:r>
            <a:r>
              <a:rPr lang="zh-TW" altLang="en-US" b="1" dirty="0"/>
              <a:t>介紹</a:t>
            </a: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>
          <a:xfrm>
            <a:off x="1219200" y="1783560"/>
            <a:ext cx="9835978" cy="4572000"/>
          </a:xfrm>
        </p:spPr>
        <p:txBody>
          <a:bodyPr rtlCol="0"/>
          <a:lstStyle/>
          <a:p>
            <a:pPr lvl="0"/>
            <a:r>
              <a:rPr lang="zh-TW" altLang="en-US" dirty="0" smtClean="0"/>
              <a:t>重複執行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826" y="2695918"/>
            <a:ext cx="3647569" cy="1633476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6284774" y="4817137"/>
            <a:ext cx="3197673" cy="1074627"/>
            <a:chOff x="6598508" y="3060767"/>
            <a:chExt cx="3197673" cy="107462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8508" y="3060767"/>
              <a:ext cx="3197673" cy="1074627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6598508" y="3501081"/>
              <a:ext cx="947351" cy="420130"/>
            </a:xfrm>
            <a:prstGeom prst="rect">
              <a:avLst/>
            </a:prstGeom>
            <a:no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4703805" y="3250238"/>
            <a:ext cx="140043" cy="23066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742302" y="3480898"/>
            <a:ext cx="539578" cy="23066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188146" y="2958958"/>
            <a:ext cx="2496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number </a:t>
            </a:r>
            <a:r>
              <a:rPr lang="zh-TW" altLang="en-US" sz="1600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會依序</a:t>
            </a:r>
            <a:r>
              <a:rPr lang="zh-TW" altLang="en-US" sz="1600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</a:t>
            </a:r>
            <a:r>
              <a:rPr lang="en-US" altLang="zh-TW" sz="1600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1~100</a:t>
            </a:r>
            <a:endParaRPr lang="zh-TW" altLang="en-US" sz="1600" dirty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079492" y="1755342"/>
            <a:ext cx="4903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accent6"/>
                </a:solidFill>
              </a:rPr>
              <a:t>total</a:t>
            </a:r>
            <a:r>
              <a:rPr lang="zh-TW" altLang="en-US" sz="2000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這個東西</a:t>
            </a:r>
            <a:r>
              <a:rPr lang="en-US" altLang="zh-TW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/>
              <a:t>=</a:t>
            </a:r>
            <a:r>
              <a:rPr lang="en-US" altLang="zh-TW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accent6"/>
                </a:solidFill>
              </a:rPr>
              <a:t>total</a:t>
            </a:r>
            <a:r>
              <a:rPr lang="zh-TW" altLang="en-US" sz="2000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代表的數字</a:t>
            </a:r>
            <a:r>
              <a:rPr lang="en-US" altLang="zh-TW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/>
              <a:t>+</a:t>
            </a:r>
            <a:r>
              <a:rPr lang="en-US" altLang="zh-TW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number</a:t>
            </a:r>
            <a:endParaRPr lang="zh-TW" alt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162969" y="3260853"/>
            <a:ext cx="469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           </a:t>
            </a:r>
            <a:r>
              <a:rPr lang="en-US" altLang="zh-TW" dirty="0" smtClean="0">
                <a:solidFill>
                  <a:srgbClr val="FFFF00"/>
                </a:solidFill>
              </a:rPr>
              <a:t>3</a:t>
            </a:r>
            <a:r>
              <a:rPr lang="en-US" altLang="zh-TW" dirty="0" smtClean="0"/>
              <a:t>   </a:t>
            </a:r>
            <a:r>
              <a:rPr lang="zh-TW" altLang="en-US" dirty="0" smtClean="0"/>
              <a:t>       </a:t>
            </a:r>
            <a:r>
              <a:rPr lang="en-US" altLang="zh-TW" dirty="0" smtClean="0"/>
              <a:t>=     </a:t>
            </a:r>
            <a:r>
              <a:rPr lang="zh-TW" altLang="en-US" dirty="0" smtClean="0"/>
              <a:t>          </a:t>
            </a:r>
            <a:r>
              <a:rPr lang="en-US" altLang="zh-TW" dirty="0" smtClean="0">
                <a:solidFill>
                  <a:srgbClr val="FFFF00"/>
                </a:solidFill>
              </a:rPr>
              <a:t>3</a:t>
            </a:r>
            <a:r>
              <a:rPr lang="en-US" altLang="zh-TW" dirty="0" smtClean="0"/>
              <a:t>   </a:t>
            </a:r>
            <a:r>
              <a:rPr lang="zh-TW" altLang="en-US" dirty="0" smtClean="0"/>
              <a:t>          </a:t>
            </a:r>
            <a:r>
              <a:rPr lang="en-US" altLang="zh-TW" dirty="0" smtClean="0"/>
              <a:t>+     </a:t>
            </a:r>
            <a:r>
              <a:rPr lang="zh-TW" altLang="en-US" dirty="0" smtClean="0"/>
              <a:t> 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856730" y="222053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/>
                </a:solidFill>
              </a:rPr>
              <a:t>total = 1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9854957" y="274011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total = 3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9854957" y="325162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3"/>
                </a:solidFill>
              </a:rPr>
              <a:t>total = 6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162969" y="2731751"/>
            <a:ext cx="469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           </a:t>
            </a:r>
            <a:r>
              <a:rPr lang="en-US" altLang="zh-TW" dirty="0">
                <a:solidFill>
                  <a:schemeClr val="accent5"/>
                </a:solidFill>
              </a:rPr>
              <a:t>1</a:t>
            </a:r>
            <a:r>
              <a:rPr lang="en-US" altLang="zh-TW" dirty="0" smtClean="0"/>
              <a:t>   </a:t>
            </a:r>
            <a:r>
              <a:rPr lang="zh-TW" altLang="en-US" dirty="0" smtClean="0"/>
              <a:t>       </a:t>
            </a:r>
            <a:r>
              <a:rPr lang="en-US" altLang="zh-TW" dirty="0" smtClean="0"/>
              <a:t>=     </a:t>
            </a:r>
            <a:r>
              <a:rPr lang="zh-TW" altLang="en-US" dirty="0" smtClean="0"/>
              <a:t>          </a:t>
            </a:r>
            <a:r>
              <a:rPr lang="en-US" altLang="zh-TW" dirty="0">
                <a:solidFill>
                  <a:schemeClr val="accent5"/>
                </a:solidFill>
              </a:rPr>
              <a:t>1</a:t>
            </a:r>
            <a:r>
              <a:rPr lang="en-US" altLang="zh-TW" dirty="0" smtClean="0"/>
              <a:t>   </a:t>
            </a:r>
            <a:r>
              <a:rPr lang="zh-TW" altLang="en-US" dirty="0" smtClean="0"/>
              <a:t>          </a:t>
            </a:r>
            <a:r>
              <a:rPr lang="en-US" altLang="zh-TW" dirty="0" smtClean="0"/>
              <a:t>+     </a:t>
            </a:r>
            <a:r>
              <a:rPr lang="zh-TW" altLang="en-US" dirty="0" smtClean="0"/>
              <a:t>  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162969" y="2212167"/>
            <a:ext cx="469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           </a:t>
            </a:r>
            <a:r>
              <a:rPr lang="en-US" altLang="zh-TW" dirty="0">
                <a:solidFill>
                  <a:schemeClr val="accent6"/>
                </a:solidFill>
              </a:rPr>
              <a:t>0</a:t>
            </a:r>
            <a:r>
              <a:rPr lang="en-US" altLang="zh-TW" dirty="0" smtClean="0"/>
              <a:t>   </a:t>
            </a:r>
            <a:r>
              <a:rPr lang="zh-TW" altLang="en-US" dirty="0" smtClean="0"/>
              <a:t>       </a:t>
            </a:r>
            <a:r>
              <a:rPr lang="en-US" altLang="zh-TW" dirty="0" smtClean="0"/>
              <a:t>=     </a:t>
            </a:r>
            <a:r>
              <a:rPr lang="zh-TW" altLang="en-US" dirty="0" smtClean="0"/>
              <a:t>          </a:t>
            </a:r>
            <a:r>
              <a:rPr lang="en-US" altLang="zh-TW" dirty="0">
                <a:solidFill>
                  <a:schemeClr val="accent6"/>
                </a:solidFill>
              </a:rPr>
              <a:t>0</a:t>
            </a:r>
            <a:r>
              <a:rPr lang="en-US" altLang="zh-TW" dirty="0" smtClean="0"/>
              <a:t>   </a:t>
            </a:r>
            <a:r>
              <a:rPr lang="zh-TW" altLang="en-US" dirty="0" smtClean="0"/>
              <a:t>          </a:t>
            </a:r>
            <a:r>
              <a:rPr lang="en-US" altLang="zh-TW" dirty="0" smtClean="0"/>
              <a:t>+     </a:t>
            </a:r>
            <a:r>
              <a:rPr lang="zh-TW" altLang="en-US" dirty="0" smtClean="0"/>
              <a:t>  </a:t>
            </a: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7883611" y="3711558"/>
            <a:ext cx="0" cy="275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5162969" y="4058263"/>
            <a:ext cx="469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7030A0"/>
                </a:solidFill>
              </a:rPr>
              <a:t>     </a:t>
            </a:r>
            <a:r>
              <a:rPr lang="en-US" altLang="zh-TW" dirty="0" smtClean="0">
                <a:solidFill>
                  <a:srgbClr val="0070C0"/>
                </a:solidFill>
              </a:rPr>
              <a:t>4950</a:t>
            </a:r>
            <a:r>
              <a:rPr lang="en-US" altLang="zh-TW" dirty="0" smtClean="0">
                <a:solidFill>
                  <a:srgbClr val="7030A0"/>
                </a:solidFill>
              </a:rPr>
              <a:t>   </a:t>
            </a:r>
            <a:r>
              <a:rPr lang="zh-TW" altLang="en-US" dirty="0" smtClean="0">
                <a:solidFill>
                  <a:srgbClr val="7030A0"/>
                </a:solidFill>
              </a:rPr>
              <a:t>       </a:t>
            </a:r>
            <a:r>
              <a:rPr lang="en-US" altLang="zh-TW" dirty="0" smtClean="0"/>
              <a:t>=     </a:t>
            </a:r>
            <a:r>
              <a:rPr lang="zh-TW" altLang="en-US" dirty="0" smtClean="0"/>
              <a:t>      </a:t>
            </a:r>
            <a:r>
              <a:rPr lang="zh-TW" altLang="en-US" dirty="0" smtClean="0">
                <a:solidFill>
                  <a:srgbClr val="7030A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4950</a:t>
            </a:r>
            <a:r>
              <a:rPr lang="en-US" altLang="zh-TW" dirty="0" smtClean="0">
                <a:solidFill>
                  <a:srgbClr val="7030A0"/>
                </a:solidFill>
              </a:rPr>
              <a:t>   </a:t>
            </a:r>
            <a:r>
              <a:rPr lang="zh-TW" altLang="en-US" dirty="0" smtClean="0">
                <a:solidFill>
                  <a:srgbClr val="7030A0"/>
                </a:solidFill>
              </a:rPr>
              <a:t>       </a:t>
            </a:r>
            <a:r>
              <a:rPr lang="en-US" altLang="zh-TW" dirty="0" smtClean="0"/>
              <a:t>+    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100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9854956" y="405776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total = 5050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843848" y="1303565"/>
            <a:ext cx="5674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 等於（</a:t>
            </a:r>
            <a:r>
              <a:rPr lang="en-US" altLang="zh-TW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）的意思是把右邊的東西 存到左邊 </a:t>
            </a:r>
            <a:endParaRPr lang="zh-TW" alt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200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2" grpId="0"/>
      <p:bldP spid="3" grpId="0"/>
      <p:bldP spid="17" grpId="0"/>
      <p:bldP spid="10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dirty="0" smtClean="0"/>
              <a:t>範例解析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>
          <a:xfrm>
            <a:off x="1219200" y="1783560"/>
            <a:ext cx="9835978" cy="4572000"/>
          </a:xfrm>
        </p:spPr>
        <p:txBody>
          <a:bodyPr rtlCol="0"/>
          <a:lstStyle/>
          <a:p>
            <a:pPr lvl="0"/>
            <a:r>
              <a:rPr lang="zh-TW" altLang="en-US" dirty="0" smtClean="0"/>
              <a:t>計算</a:t>
            </a:r>
            <a:r>
              <a:rPr lang="en-US" altLang="zh-TW" dirty="0" smtClean="0"/>
              <a:t>BMI</a:t>
            </a:r>
            <a:r>
              <a:rPr lang="zh-TW" altLang="en-US" dirty="0" smtClean="0"/>
              <a:t>的程式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4053016" y="38848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889" y="2517044"/>
            <a:ext cx="4184825" cy="2400945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6520195" y="1831937"/>
            <a:ext cx="2421772" cy="685107"/>
            <a:chOff x="7068065" y="2066330"/>
            <a:chExt cx="2421772" cy="685107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8065" y="2066330"/>
              <a:ext cx="2421772" cy="685107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7068065" y="2347784"/>
              <a:ext cx="2150076" cy="28832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5034" y="3102274"/>
            <a:ext cx="2672095" cy="2120516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9119173" y="3194578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程式會從上讀到下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119173" y="473332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 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只會有一個條件觸發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79805" y="3981300"/>
            <a:ext cx="197709" cy="178808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769631" y="4254226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程式的</a:t>
            </a:r>
            <a:r>
              <a:rPr lang="zh-TW" altLang="en-US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乘</a:t>
            </a:r>
            <a:endParaRPr lang="en-US" altLang="zh-TW" dirty="0" smtClean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TW" altLang="en-US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不是</a:t>
            </a:r>
            <a:r>
              <a:rPr lang="zh-TW" altLang="en-US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endParaRPr lang="zh-TW" altLang="en-US" dirty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872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3" grpId="0" animBg="1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dirty="0" smtClean="0"/>
              <a:t>範例解析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>
          <a:xfrm>
            <a:off x="1219200" y="1783560"/>
            <a:ext cx="9835978" cy="4572000"/>
          </a:xfrm>
        </p:spPr>
        <p:txBody>
          <a:bodyPr rtlCol="0"/>
          <a:lstStyle/>
          <a:p>
            <a:pPr lvl="0"/>
            <a:r>
              <a:rPr lang="zh-TW" altLang="en-US" dirty="0" smtClean="0"/>
              <a:t>計算一元二次方程式的程式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4053016" y="38848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047" y="2623793"/>
            <a:ext cx="5066667" cy="271428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4030" y="2980811"/>
            <a:ext cx="2928268" cy="18081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479957" y="3945924"/>
            <a:ext cx="1120346" cy="74964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775254" y="3135249"/>
            <a:ext cx="4098323" cy="31640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43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dirty="0" smtClean="0"/>
              <a:t>範例解析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>
          <a:xfrm>
            <a:off x="1219200" y="1783560"/>
            <a:ext cx="9835978" cy="4572000"/>
          </a:xfrm>
        </p:spPr>
        <p:txBody>
          <a:bodyPr rtlCol="0"/>
          <a:lstStyle/>
          <a:p>
            <a:pPr lvl="0"/>
            <a:r>
              <a:rPr lang="zh-TW" altLang="en-US" dirty="0" smtClean="0"/>
              <a:t>計算一元二次方程式的程式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4053016" y="38848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734" y="1426464"/>
            <a:ext cx="3567459" cy="191113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313" y="2575892"/>
            <a:ext cx="4355406" cy="299288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166551" y="2575892"/>
            <a:ext cx="1598141" cy="22497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800670" y="2534489"/>
            <a:ext cx="2331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temp</a:t>
            </a:r>
            <a:r>
              <a:rPr lang="zh-TW" altLang="en-US" sz="1400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儲存 </a:t>
            </a:r>
            <a:r>
              <a:rPr lang="en-US" altLang="zh-TW" sz="1400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1400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平方</a:t>
            </a:r>
            <a:r>
              <a:rPr lang="en-US" altLang="zh-TW" sz="1400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-4AC</a:t>
            </a:r>
            <a:r>
              <a:rPr lang="zh-TW" altLang="en-US" sz="1400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的值</a:t>
            </a:r>
            <a:endParaRPr lang="zh-TW" altLang="en-US" sz="1400" dirty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66551" y="2800865"/>
            <a:ext cx="1598141" cy="36246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158681" y="2916195"/>
            <a:ext cx="2657979" cy="24713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166551" y="3193993"/>
            <a:ext cx="1978830" cy="83202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166661" y="2623752"/>
            <a:ext cx="1978830" cy="2924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63114" y="4349578"/>
            <a:ext cx="1062681" cy="27184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3632886" y="430083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呼叫數學小幫手</a:t>
            </a:r>
            <a:endParaRPr lang="zh-TW" altLang="en-US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59892" y="4724399"/>
            <a:ext cx="1307445" cy="37070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3523424" y="5165923"/>
            <a:ext cx="2483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平方根的英文是</a:t>
            </a:r>
            <a:r>
              <a:rPr lang="en-US" altLang="zh-TW" sz="1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square root</a:t>
            </a:r>
            <a:endParaRPr lang="zh-TW" altLang="en-US" sz="14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761289" y="3694699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x^2 + 3x – 10 = 0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7815298" y="4248618"/>
            <a:ext cx="1924811" cy="843099"/>
            <a:chOff x="7815298" y="4248618"/>
            <a:chExt cx="1924811" cy="843099"/>
          </a:xfrm>
        </p:grpSpPr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15298" y="4248618"/>
              <a:ext cx="1924811" cy="843099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7815298" y="4519664"/>
              <a:ext cx="809718" cy="52795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7199612" y="2055632"/>
            <a:ext cx="1483069" cy="22497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876195" y="5673121"/>
            <a:ext cx="377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math.sqrt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(temp) = 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根號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平方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-4ac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474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5" grpId="0" animBg="1"/>
      <p:bldP spid="11" grpId="0" animBg="1"/>
      <p:bldP spid="16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dirty="0" smtClean="0"/>
              <a:t>範例解析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>
          <a:xfrm>
            <a:off x="1219200" y="1783560"/>
            <a:ext cx="9835978" cy="4572000"/>
          </a:xfrm>
        </p:spPr>
        <p:txBody>
          <a:bodyPr rtlCol="0"/>
          <a:lstStyle/>
          <a:p>
            <a:pPr lvl="0"/>
            <a:r>
              <a:rPr lang="zh-TW" altLang="en-US" dirty="0" smtClean="0"/>
              <a:t>計算方程式求解的程式</a:t>
            </a: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781" y="2456731"/>
            <a:ext cx="5847619" cy="857143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7533923" y="1993556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108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 學測數學試題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513945"/>
            <a:ext cx="5323331" cy="1280477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1400432" y="3585016"/>
            <a:ext cx="1367929" cy="204389"/>
          </a:xfrm>
          <a:prstGeom prst="rect">
            <a:avLst/>
          </a:prstGeom>
          <a:noFill/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2912523" y="351432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呼叫解題小幫手</a:t>
            </a:r>
            <a:endParaRPr lang="zh-TW" altLang="en-US" dirty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50508" y="4415481"/>
            <a:ext cx="189470" cy="17299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4263081" y="4415481"/>
            <a:ext cx="189470" cy="17299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4448330" y="452217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次方的意思</a:t>
            </a:r>
            <a:endParaRPr lang="zh-TW" altLang="en-US" sz="16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784" y="3585016"/>
            <a:ext cx="3534137" cy="989559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6326659" y="2885302"/>
            <a:ext cx="716692" cy="28626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8350922" y="4011049"/>
            <a:ext cx="1114354" cy="33309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927552" y="4839862"/>
            <a:ext cx="427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sympy.solve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[ </a:t>
            </a:r>
            <a:r>
              <a:rPr lang="zh-TW" altLang="en-US" dirty="0" smtClean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方程式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[ </a:t>
            </a:r>
            <a:r>
              <a:rPr lang="zh-TW" altLang="en-US" dirty="0" smtClean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求解的符號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92195" y="4011049"/>
            <a:ext cx="2158313" cy="206724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639172" y="3931044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跟解題小幫手說 要</a:t>
            </a:r>
            <a:r>
              <a:rPr lang="zh-TW" altLang="en-US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求</a:t>
            </a:r>
            <a:r>
              <a:rPr lang="en-US" altLang="zh-TW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的值</a:t>
            </a:r>
            <a:endParaRPr lang="zh-TW" altLang="en-US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519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 animBg="1"/>
      <p:bldP spid="28" grpId="0"/>
      <p:bldP spid="29" grpId="0" animBg="1"/>
      <p:bldP spid="30" grpId="0" animBg="1"/>
      <p:bldP spid="31" grpId="0"/>
      <p:bldP spid="33" grpId="0" animBg="1"/>
      <p:bldP spid="34" grpId="0" animBg="1"/>
      <p:bldP spid="4" grpId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dirty="0" smtClean="0"/>
              <a:t>範例解析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>
          <a:xfrm>
            <a:off x="1219200" y="1783560"/>
            <a:ext cx="9835978" cy="4572000"/>
          </a:xfrm>
        </p:spPr>
        <p:txBody>
          <a:bodyPr rtlCol="0"/>
          <a:lstStyle/>
          <a:p>
            <a:pPr lvl="0"/>
            <a:r>
              <a:rPr lang="zh-TW" altLang="en-US" dirty="0" smtClean="0"/>
              <a:t>印出九九乘法表</a:t>
            </a:r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25146" y="4008618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*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425146" y="4448746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 smtClean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* j = </a:t>
            </a:r>
            <a:r>
              <a:rPr lang="en-US" altLang="zh-TW" dirty="0" err="1" smtClean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ans</a:t>
            </a:r>
            <a:r>
              <a:rPr lang="en-US" altLang="zh-TW" dirty="0" smtClean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solidFill>
                <a:schemeClr val="accent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478205" y="3992367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是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ans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486220" y="4373370"/>
            <a:ext cx="261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j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是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ans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2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611528" y="4705333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478205" y="5074665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是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ans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81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7558829" y="1515383"/>
            <a:ext cx="1637586" cy="3302695"/>
            <a:chOff x="7558829" y="1515383"/>
            <a:chExt cx="1637586" cy="3302695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829" y="1515383"/>
              <a:ext cx="1637586" cy="3302695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7558829" y="1783560"/>
              <a:ext cx="1140328" cy="295914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1219200" y="2651727"/>
            <a:ext cx="5365712" cy="1187105"/>
            <a:chOff x="1219200" y="2651727"/>
            <a:chExt cx="5365712" cy="118710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9200" y="2651727"/>
              <a:ext cx="5365712" cy="1187105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3707027" y="2743200"/>
              <a:ext cx="131805" cy="21418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4151871" y="2973712"/>
              <a:ext cx="131805" cy="21418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425146" y="2973712"/>
              <a:ext cx="477795" cy="214184"/>
            </a:xfrm>
            <a:prstGeom prst="rect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1425146" y="3192088"/>
              <a:ext cx="477795" cy="214184"/>
            </a:xfrm>
            <a:prstGeom prst="rect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1425145" y="3406272"/>
              <a:ext cx="477795" cy="214184"/>
            </a:xfrm>
            <a:prstGeom prst="rect">
              <a:avLst/>
            </a:prstGeom>
            <a:no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912671" y="3192924"/>
              <a:ext cx="477795" cy="21418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912671" y="3406272"/>
              <a:ext cx="477795" cy="21418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20" grpId="0"/>
      <p:bldP spid="8" grpId="0"/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dirty="0" smtClean="0"/>
              <a:t>範例解析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>
          <a:xfrm>
            <a:off x="1219200" y="1783560"/>
            <a:ext cx="9835978" cy="4572000"/>
          </a:xfrm>
        </p:spPr>
        <p:txBody>
          <a:bodyPr rtlCol="0"/>
          <a:lstStyle/>
          <a:p>
            <a:pPr lvl="0"/>
            <a:r>
              <a:rPr lang="zh-TW" altLang="en-US" dirty="0" smtClean="0"/>
              <a:t>印出九九乘法表</a:t>
            </a:r>
            <a:endParaRPr lang="en-US" altLang="zh-TW" dirty="0"/>
          </a:p>
        </p:txBody>
      </p:sp>
      <p:pic>
        <p:nvPicPr>
          <p:cNvPr id="1030" name="Picture 6" descr="「九九乘法表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071" y="2610365"/>
            <a:ext cx="6953679" cy="316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05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dirty="0" smtClean="0"/>
              <a:t>範例解析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>
          <a:xfrm>
            <a:off x="1219200" y="1783560"/>
            <a:ext cx="9835978" cy="4572000"/>
          </a:xfrm>
        </p:spPr>
        <p:txBody>
          <a:bodyPr rtlCol="0"/>
          <a:lstStyle/>
          <a:p>
            <a:pPr lvl="0"/>
            <a:r>
              <a:rPr lang="zh-TW" altLang="en-US" dirty="0" smtClean="0"/>
              <a:t>印出比較好看的九九乘法表</a:t>
            </a:r>
            <a:endParaRPr lang="en-US" altLang="zh-TW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189" y="2417595"/>
            <a:ext cx="5648801" cy="198349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167" y="2749122"/>
            <a:ext cx="4974079" cy="1320438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734963" y="2809102"/>
            <a:ext cx="131805" cy="21418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3088401" y="2990334"/>
            <a:ext cx="131805" cy="21418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06163" y="2990334"/>
            <a:ext cx="395416" cy="214184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906163" y="3195156"/>
            <a:ext cx="395416" cy="214184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906163" y="3412778"/>
            <a:ext cx="395416" cy="214184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06163" y="3769874"/>
            <a:ext cx="395416" cy="214184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1301579" y="3192334"/>
            <a:ext cx="370702" cy="2141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1301579" y="3412778"/>
            <a:ext cx="370702" cy="2141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835611" y="3311611"/>
            <a:ext cx="766119" cy="31535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4048792" y="2932669"/>
            <a:ext cx="1669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叫</a:t>
            </a:r>
            <a:r>
              <a:rPr lang="en-US" altLang="zh-TW" sz="1600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</a:t>
            </a:r>
            <a:r>
              <a:rPr lang="zh-TW" altLang="en-US" sz="1600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不要換行</a:t>
            </a:r>
            <a:endParaRPr lang="zh-TW" altLang="en-US" sz="1600" dirty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787612" y="3726039"/>
            <a:ext cx="543697" cy="295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2424461" y="36889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換行符號</a:t>
            </a:r>
            <a:endParaRPr lang="zh-TW" altLang="en-US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219200" y="4248140"/>
            <a:ext cx="45704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%d</a:t>
            </a:r>
            <a:r>
              <a:rPr lang="zh-TW" altLang="en-US" dirty="0" smtClean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 我們等一下有數字要放在這邊</a:t>
            </a:r>
            <a:endParaRPr lang="en-US" altLang="zh-TW" dirty="0" smtClean="0">
              <a:solidFill>
                <a:schemeClr val="accent5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可是因為那個數字不一定，所以不能直接打</a:t>
            </a:r>
            <a:endParaRPr lang="en-US" altLang="zh-TW" dirty="0" smtClean="0">
              <a:solidFill>
                <a:schemeClr val="accent5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%d</a:t>
            </a:r>
            <a:r>
              <a:rPr lang="zh-TW" altLang="en-US" dirty="0" smtClean="0">
                <a:solidFill>
                  <a:schemeClr val="accent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的後面要放    </a:t>
            </a:r>
            <a:r>
              <a:rPr lang="en-US" altLang="zh-TW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%(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要替換的數字 </a:t>
            </a:r>
            <a:r>
              <a:rPr lang="en-US" altLang="zh-TW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TW" altLang="en-US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要替換的數字要按照順序擺</a:t>
            </a:r>
            <a:endParaRPr lang="zh-TW" altLang="en-US" dirty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658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17" grpId="0" animBg="1"/>
      <p:bldP spid="28" grpId="0"/>
      <p:bldP spid="29" grpId="0" animBg="1"/>
      <p:bldP spid="30" grpId="0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dirty="0" smtClean="0"/>
              <a:t>小試身手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>
          <a:xfrm>
            <a:off x="1219200" y="1783560"/>
            <a:ext cx="9835978" cy="4572000"/>
          </a:xfrm>
        </p:spPr>
        <p:txBody>
          <a:bodyPr rtlCol="0"/>
          <a:lstStyle/>
          <a:p>
            <a:pPr lvl="0"/>
            <a:r>
              <a:rPr lang="zh-TW" altLang="en-US" dirty="0" smtClean="0"/>
              <a:t>玩玩看剛剛那幾個程式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771" y="2615753"/>
            <a:ext cx="2514286" cy="13714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628" y="3068134"/>
            <a:ext cx="2361905" cy="183809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323438" y="2347784"/>
            <a:ext cx="26468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試試看能不能做出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23" name="內容預留位置 13"/>
          <p:cNvSpPr txBox="1">
            <a:spLocks/>
          </p:cNvSpPr>
          <p:nvPr/>
        </p:nvSpPr>
        <p:spPr>
          <a:xfrm>
            <a:off x="7307677" y="2903956"/>
            <a:ext cx="4274723" cy="2166449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TW" altLang="en-US" sz="2000" dirty="0" smtClean="0"/>
              <a:t>轉換華氏攝氏溫度的程式</a:t>
            </a:r>
            <a:endParaRPr lang="en-US" altLang="zh-TW" sz="2000" dirty="0" smtClean="0"/>
          </a:p>
          <a:p>
            <a:r>
              <a:rPr lang="zh-TW" altLang="en-US" sz="2000" dirty="0" smtClean="0"/>
              <a:t>運算勾股定理的程式</a:t>
            </a:r>
            <a:endParaRPr lang="en-US" altLang="zh-TW" sz="2000" dirty="0" smtClean="0"/>
          </a:p>
          <a:p>
            <a:r>
              <a:rPr lang="zh-TW" altLang="en-US" sz="2000" dirty="0" smtClean="0"/>
              <a:t>九十九乘法</a:t>
            </a:r>
            <a:r>
              <a:rPr lang="zh-TW" altLang="en-US" sz="2000" dirty="0"/>
              <a:t>表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15861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dirty="0" smtClean="0"/>
              <a:t>目錄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dirty="0" smtClean="0"/>
              <a:t>課程簡介</a:t>
            </a:r>
            <a:endParaRPr lang="en-US" altLang="zh-TW" dirty="0" smtClean="0"/>
          </a:p>
          <a:p>
            <a:pPr lvl="0" rtl="0"/>
            <a:r>
              <a:rPr lang="en-US" altLang="zh-TW" dirty="0" smtClean="0"/>
              <a:t>Python</a:t>
            </a:r>
            <a:r>
              <a:rPr lang="zh-TW" altLang="en-US" dirty="0" smtClean="0"/>
              <a:t>基礎介紹</a:t>
            </a:r>
            <a:endParaRPr lang="en-US" altLang="zh-TW" dirty="0" smtClean="0"/>
          </a:p>
          <a:p>
            <a:pPr lvl="0" rtl="0"/>
            <a:r>
              <a:rPr lang="zh-TW" altLang="en-US" dirty="0" smtClean="0"/>
              <a:t>程式基礎介紹</a:t>
            </a:r>
            <a:endParaRPr lang="en-US" altLang="zh-TW" dirty="0" smtClean="0"/>
          </a:p>
          <a:p>
            <a:pPr lvl="0" rtl="0"/>
            <a:r>
              <a:rPr lang="zh-TW" altLang="en-US" dirty="0" smtClean="0"/>
              <a:t>範例解</a:t>
            </a:r>
            <a:r>
              <a:rPr lang="zh-TW" altLang="en-US" dirty="0"/>
              <a:t>析</a:t>
            </a:r>
            <a:endParaRPr lang="en-US" altLang="zh-TW" dirty="0" smtClean="0"/>
          </a:p>
          <a:p>
            <a:pPr lvl="0" rtl="0"/>
            <a:r>
              <a:rPr lang="zh-TW" altLang="en-US" dirty="0" smtClean="0"/>
              <a:t>小試</a:t>
            </a:r>
            <a:r>
              <a:rPr lang="zh-TW" altLang="en-US" dirty="0"/>
              <a:t>身手</a:t>
            </a:r>
          </a:p>
        </p:txBody>
      </p:sp>
    </p:spTree>
    <p:extLst>
      <p:ext uri="{BB962C8B-B14F-4D97-AF65-F5344CB8AC3E}">
        <p14:creationId xmlns:p14="http://schemas.microsoft.com/office/powerpoint/2010/main" val="161836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dirty="0" smtClean="0"/>
              <a:t>課程簡介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sz="3200" dirty="0" smtClean="0"/>
              <a:t>程式撰寫</a:t>
            </a:r>
            <a:endParaRPr lang="en-US" altLang="zh-TW" sz="3200" dirty="0" smtClean="0"/>
          </a:p>
          <a:p>
            <a:pPr lvl="1"/>
            <a:r>
              <a:rPr lang="zh-TW" altLang="en-US" dirty="0" smtClean="0"/>
              <a:t>手機</a:t>
            </a:r>
            <a:r>
              <a:rPr lang="en-US" altLang="zh-TW" dirty="0" smtClean="0"/>
              <a:t>APP</a:t>
            </a:r>
          </a:p>
          <a:p>
            <a:pPr lvl="1"/>
            <a:r>
              <a:rPr lang="zh-TW" altLang="en-US" dirty="0" smtClean="0"/>
              <a:t>遊戲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網頁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FFFF00"/>
                </a:solidFill>
              </a:rPr>
              <a:t>節省</a:t>
            </a:r>
            <a:r>
              <a:rPr lang="zh-TW" altLang="en-US" dirty="0">
                <a:solidFill>
                  <a:srgbClr val="FFFF00"/>
                </a:solidFill>
              </a:rPr>
              <a:t>時間</a:t>
            </a:r>
            <a:endParaRPr lang="en-US" altLang="zh-TW" dirty="0" smtClean="0">
              <a:solidFill>
                <a:srgbClr val="FFFF00"/>
              </a:solidFill>
            </a:endParaRPr>
          </a:p>
          <a:p>
            <a:pPr lvl="1"/>
            <a:endParaRPr lang="zh-TW" altLang="en-US" dirty="0"/>
          </a:p>
        </p:txBody>
      </p:sp>
      <p:pic>
        <p:nvPicPr>
          <p:cNvPr id="1026" name="Picture 2" descr="「程式撰寫」的圖片搜尋結果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519" y="1599458"/>
            <a:ext cx="5248446" cy="349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90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dirty="0" smtClean="0"/>
              <a:t>課程簡介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dirty="0" smtClean="0"/>
              <a:t>網頁爬蟲</a:t>
            </a:r>
            <a:endParaRPr lang="en-US" altLang="zh-TW" dirty="0"/>
          </a:p>
          <a:p>
            <a:pPr lvl="1"/>
            <a:r>
              <a:rPr lang="zh-TW" altLang="en-US" dirty="0" smtClean="0"/>
              <a:t>自動化抓取網頁內容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節省複製貼上的時間</a:t>
            </a:r>
            <a:endParaRPr lang="en-US" altLang="zh-TW" dirty="0" smtClean="0"/>
          </a:p>
          <a:p>
            <a:pPr marL="454914" lvl="1" indent="0">
              <a:buNone/>
            </a:pPr>
            <a:endParaRPr lang="en-US" altLang="zh-TW" dirty="0"/>
          </a:p>
          <a:p>
            <a:pPr lvl="0"/>
            <a:r>
              <a:rPr lang="zh-TW" altLang="en-US" dirty="0" smtClean="0"/>
              <a:t>資料分析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分析你剛剛抓取的內容</a:t>
            </a:r>
            <a:endParaRPr lang="en-US" altLang="zh-TW" dirty="0" smtClean="0"/>
          </a:p>
        </p:txBody>
      </p:sp>
      <p:pic>
        <p:nvPicPr>
          <p:cNvPr id="2050" name="Picture 2" descr="「python chart」的圖片搜尋結果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683" y="1426464"/>
            <a:ext cx="4745939" cy="390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79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705601" y="2774160"/>
            <a:ext cx="30285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cout</a:t>
            </a:r>
            <a:r>
              <a:rPr lang="en-US" altLang="zh-TW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&lt;&lt; "</a:t>
            </a:r>
            <a:r>
              <a:rPr lang="en-US" altLang="zh-TW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C++</a:t>
            </a:r>
            <a:r>
              <a:rPr lang="en-US" altLang="zh-TW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TW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&lt;&lt; </a:t>
            </a:r>
            <a:r>
              <a:rPr lang="en-US" altLang="zh-TW" sz="20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endl</a:t>
            </a:r>
            <a:r>
              <a:rPr lang="en-US" altLang="zh-TW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TW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Console.WriteLine</a:t>
            </a:r>
            <a:r>
              <a:rPr lang="en-US" altLang="zh-TW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TW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TW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C#");</a:t>
            </a:r>
          </a:p>
          <a:p>
            <a:pPr>
              <a:lnSpc>
                <a:spcPct val="150000"/>
              </a:lnSpc>
            </a:pPr>
            <a:r>
              <a:rPr lang="en-US" altLang="zh-TW" sz="20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System.out.print</a:t>
            </a:r>
            <a:r>
              <a:rPr lang="en-US" altLang="zh-TW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TW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TW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Java</a:t>
            </a:r>
            <a:r>
              <a:rPr lang="en-US" altLang="zh-TW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TW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print(</a:t>
            </a:r>
            <a:r>
              <a:rPr lang="en-US" altLang="zh-TW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TW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Python</a:t>
            </a:r>
            <a:r>
              <a:rPr lang="en-US" altLang="zh-TW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TW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  <a:endParaRPr lang="zh-TW" alt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b="1" dirty="0" smtClean="0"/>
              <a:t>Python</a:t>
            </a:r>
            <a:r>
              <a:rPr lang="zh-TW" altLang="en-US" b="1" dirty="0" smtClean="0"/>
              <a:t>簡介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>
          <a:xfrm>
            <a:off x="1219200" y="1783560"/>
            <a:ext cx="9835978" cy="4572000"/>
          </a:xfrm>
        </p:spPr>
        <p:txBody>
          <a:bodyPr rtlCol="0"/>
          <a:lstStyle/>
          <a:p>
            <a:pPr lvl="0" rtl="0"/>
            <a:r>
              <a:rPr lang="zh-TW" altLang="en-US" dirty="0" smtClean="0"/>
              <a:t>甚麼是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（ㄆㄞ ㄙㄣ）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一種程式語言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易讀、易懂、易學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網頁爬蟲常用到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112" y="1605012"/>
            <a:ext cx="21240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2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b="1" dirty="0" smtClean="0"/>
              <a:t>Python</a:t>
            </a:r>
            <a:r>
              <a:rPr lang="zh-TW" altLang="en-US" b="1" dirty="0" smtClean="0"/>
              <a:t>簡介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>
          <a:xfrm>
            <a:off x="1219200" y="1783560"/>
            <a:ext cx="9835978" cy="4572000"/>
          </a:xfrm>
        </p:spPr>
        <p:txBody>
          <a:bodyPr rtlCol="0"/>
          <a:lstStyle/>
          <a:p>
            <a:pPr lvl="0" rtl="0"/>
            <a:r>
              <a:rPr lang="en-US" altLang="zh-TW" dirty="0" smtClean="0"/>
              <a:t>HOW TO </a:t>
            </a:r>
            <a:r>
              <a:rPr lang="zh-TW" altLang="en-US" dirty="0" smtClean="0"/>
              <a:t>打程式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grpSp>
        <p:nvGrpSpPr>
          <p:cNvPr id="3" name="群組 2"/>
          <p:cNvGrpSpPr/>
          <p:nvPr/>
        </p:nvGrpSpPr>
        <p:grpSpPr>
          <a:xfrm>
            <a:off x="1978626" y="2397211"/>
            <a:ext cx="2430162" cy="2413686"/>
            <a:chOff x="1978626" y="2397211"/>
            <a:chExt cx="2430162" cy="2413686"/>
          </a:xfrm>
        </p:grpSpPr>
        <p:sp>
          <p:nvSpPr>
            <p:cNvPr id="2" name="矩形 1"/>
            <p:cNvSpPr/>
            <p:nvPr/>
          </p:nvSpPr>
          <p:spPr>
            <a:xfrm>
              <a:off x="1978626" y="2397211"/>
              <a:ext cx="2430162" cy="241368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074" name="Picture 2" descr="「spyder python」的圖片搜尋結果&quot;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224" y="2463114"/>
              <a:ext cx="2228334" cy="2228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6" name="Picture 4" descr="「spyder python」的圖片搜尋結果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678" y="1783560"/>
            <a:ext cx="590550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288692" y="2743200"/>
            <a:ext cx="2224216" cy="237249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615970" y="47463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打程式的地方</a:t>
            </a:r>
            <a:endParaRPr lang="zh-TW" altLang="en-US" dirty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70573" y="4069560"/>
            <a:ext cx="3369276" cy="104613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239548" y="527425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跑程式結果的地方</a:t>
            </a:r>
            <a:endParaRPr lang="zh-TW" altLang="en-US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31459" y="2158314"/>
            <a:ext cx="238898" cy="23889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631459" y="176492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按下去程式就會執行</a:t>
            </a:r>
            <a:endParaRPr lang="zh-TW" altLang="en-US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939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b="1" dirty="0" smtClean="0"/>
              <a:t>Python</a:t>
            </a:r>
            <a:r>
              <a:rPr lang="zh-TW" altLang="en-US" b="1" dirty="0" smtClean="0"/>
              <a:t>簡介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>
          <a:xfrm>
            <a:off x="1219200" y="1783560"/>
            <a:ext cx="9835978" cy="4572000"/>
          </a:xfrm>
        </p:spPr>
        <p:txBody>
          <a:bodyPr rtlCol="0"/>
          <a:lstStyle/>
          <a:p>
            <a:pPr lvl="0" rtl="0"/>
            <a:r>
              <a:rPr lang="zh-TW" altLang="en-US" dirty="0" smtClean="0"/>
              <a:t>安裝</a:t>
            </a:r>
            <a:r>
              <a:rPr lang="en-US" altLang="zh-TW" dirty="0" err="1" smtClean="0"/>
              <a:t>Spyder</a:t>
            </a:r>
            <a:endParaRPr lang="en-US" altLang="zh-TW" dirty="0" smtClean="0"/>
          </a:p>
        </p:txBody>
      </p:sp>
      <p:grpSp>
        <p:nvGrpSpPr>
          <p:cNvPr id="12" name="群組 11"/>
          <p:cNvGrpSpPr/>
          <p:nvPr/>
        </p:nvGrpSpPr>
        <p:grpSpPr>
          <a:xfrm>
            <a:off x="2788245" y="2516941"/>
            <a:ext cx="6104762" cy="2466667"/>
            <a:chOff x="2788245" y="2516941"/>
            <a:chExt cx="6104762" cy="246666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8245" y="2516941"/>
              <a:ext cx="6104762" cy="2466667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2965622" y="2619632"/>
              <a:ext cx="980302" cy="3624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2965622" y="3954162"/>
            <a:ext cx="5296929" cy="56017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4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b="1" dirty="0" smtClean="0"/>
              <a:t>Python</a:t>
            </a:r>
            <a:r>
              <a:rPr lang="zh-TW" altLang="en-US" b="1" dirty="0" smtClean="0"/>
              <a:t>簡介</a:t>
            </a:r>
            <a:endParaRPr lang="zh-TW" altLang="en-US" b="1" dirty="0"/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>
          <a:xfrm>
            <a:off x="1219200" y="1783560"/>
            <a:ext cx="9835978" cy="4572000"/>
          </a:xfrm>
        </p:spPr>
        <p:txBody>
          <a:bodyPr rtlCol="0"/>
          <a:lstStyle/>
          <a:p>
            <a:pPr lvl="0" rtl="0"/>
            <a:r>
              <a:rPr lang="zh-TW" altLang="en-US" dirty="0" smtClean="0"/>
              <a:t>安裝</a:t>
            </a:r>
            <a:r>
              <a:rPr lang="en-US" altLang="zh-TW" dirty="0" err="1" smtClean="0"/>
              <a:t>Spyder</a:t>
            </a:r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123" y="2492334"/>
            <a:ext cx="8351354" cy="315445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979243" y="2492335"/>
            <a:ext cx="790833" cy="25086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583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夜色設計範本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010291_TF03460533" id="{FB1D4CB6-8816-46A0-89E5-24E18EBEB302}" vid="{D72A7F4E-F448-49E8-9DEF-E08D96B93E74}"/>
    </a:ext>
  </a:extLst>
</a:theme>
</file>

<file path=ppt/theme/theme2.xml><?xml version="1.0" encoding="utf-8"?>
<a:theme xmlns:a="http://schemas.openxmlformats.org/drawingml/2006/main" name="Office 佈景主題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FFFBF3-BB42-47F7-806D-D5417A96E6A8}">
  <ds:schemaRefs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40262f94-9f35-4ac3-9a90-690165a166b7"/>
    <ds:schemaRef ds:uri="a4f35948-e619-41b3-aa29-22878b09cfd2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FC28D37-012A-4F78-8189-E37D340068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B1B62E-928A-4006-B97D-326E5E8B4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夜色設計投影片</Template>
  <TotalTime>1026</TotalTime>
  <Words>704</Words>
  <Application>Microsoft Office PowerPoint</Application>
  <PresentationFormat>寬螢幕</PresentationFormat>
  <Paragraphs>182</Paragraphs>
  <Slides>29</Slides>
  <Notes>29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6" baseType="lpstr">
      <vt:lpstr>微軟正黑體</vt:lpstr>
      <vt:lpstr>新細明體</vt:lpstr>
      <vt:lpstr>Arial</vt:lpstr>
      <vt:lpstr>Wingdings</vt:lpstr>
      <vt:lpstr>Wingdings 2</vt:lpstr>
      <vt:lpstr>Wingdings 3</vt:lpstr>
      <vt:lpstr>夜色設計範本</vt:lpstr>
      <vt:lpstr>Python工作坊</vt:lpstr>
      <vt:lpstr>講師簡介</vt:lpstr>
      <vt:lpstr>目錄</vt:lpstr>
      <vt:lpstr>課程簡介</vt:lpstr>
      <vt:lpstr>課程簡介</vt:lpstr>
      <vt:lpstr>Python簡介</vt:lpstr>
      <vt:lpstr>Python簡介</vt:lpstr>
      <vt:lpstr>Python簡介</vt:lpstr>
      <vt:lpstr>Python簡介</vt:lpstr>
      <vt:lpstr>Python簡介</vt:lpstr>
      <vt:lpstr>Python簡介</vt:lpstr>
      <vt:lpstr>Python簡介</vt:lpstr>
      <vt:lpstr>程式基礎介紹</vt:lpstr>
      <vt:lpstr>程式基礎介紹</vt:lpstr>
      <vt:lpstr>程式基礎介紹</vt:lpstr>
      <vt:lpstr>程式基礎介紹</vt:lpstr>
      <vt:lpstr>程式基礎介紹</vt:lpstr>
      <vt:lpstr>程式基礎介紹</vt:lpstr>
      <vt:lpstr>程式基礎介紹</vt:lpstr>
      <vt:lpstr>程式基礎介紹</vt:lpstr>
      <vt:lpstr>程式基礎介紹</vt:lpstr>
      <vt:lpstr>範例解析</vt:lpstr>
      <vt:lpstr>範例解析</vt:lpstr>
      <vt:lpstr>範例解析</vt:lpstr>
      <vt:lpstr>範例解析</vt:lpstr>
      <vt:lpstr>範例解析</vt:lpstr>
      <vt:lpstr>範例解析</vt:lpstr>
      <vt:lpstr>範例解析</vt:lpstr>
      <vt:lpstr>小試身手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標題版面配置</dc:title>
  <dc:creator>nick dong</dc:creator>
  <cp:lastModifiedBy>nick dong</cp:lastModifiedBy>
  <cp:revision>45</cp:revision>
  <dcterms:created xsi:type="dcterms:W3CDTF">2019-11-22T06:46:52Z</dcterms:created>
  <dcterms:modified xsi:type="dcterms:W3CDTF">2019-12-04T14:55:33Z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