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31"/>
  </p:notesMasterIdLst>
  <p:handoutMasterIdLst>
    <p:handoutMasterId r:id="rId32"/>
  </p:handoutMasterIdLst>
  <p:sldIdLst>
    <p:sldId id="258" r:id="rId5"/>
    <p:sldId id="263" r:id="rId6"/>
    <p:sldId id="265" r:id="rId7"/>
    <p:sldId id="266" r:id="rId8"/>
    <p:sldId id="267" r:id="rId9"/>
    <p:sldId id="268" r:id="rId10"/>
    <p:sldId id="271" r:id="rId11"/>
    <p:sldId id="272" r:id="rId12"/>
    <p:sldId id="273" r:id="rId13"/>
    <p:sldId id="275" r:id="rId14"/>
    <p:sldId id="276" r:id="rId15"/>
    <p:sldId id="278" r:id="rId16"/>
    <p:sldId id="279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81" r:id="rId25"/>
    <p:sldId id="282" r:id="rId26"/>
    <p:sldId id="283" r:id="rId27"/>
    <p:sldId id="284" r:id="rId28"/>
    <p:sldId id="274" r:id="rId29"/>
    <p:sldId id="280" r:id="rId30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8D1"/>
    <a:srgbClr val="F16D6B"/>
    <a:srgbClr val="27D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3E4F5BE-8BAD-44CC-9FA9-A27C3B01AFA1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2019/12/2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6E42EF-B2A2-4428-A098-E6934E2840B8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A0165F3-2C0C-4B36-88CB-A4C6DCC66C13}" type="datetime1">
              <a:rPr lang="zh-TW" altLang="en-US" noProof="0" smtClean="0"/>
              <a:t>2019/12/2</a:t>
            </a:fld>
            <a:endParaRPr lang="zh-TW" altLang="en-US" noProof="0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3716F0-385D-4F6E-BE54-A09D410D24C2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3716F0-385D-4F6E-BE54-A09D410D24C2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9000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8510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9027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5742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0663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4935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643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8249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9593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0556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67955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2488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5804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2670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5165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89536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65967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5128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3455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967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4498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8959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5369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2712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368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 rtlCol="0"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pPr rtl="0"/>
            <a:r>
              <a:rPr lang="zh-TW" altLang="en-US" noProof="0" smtClean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rtlCol="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pPr rtl="0"/>
            <a:r>
              <a:rPr lang="zh-TW" altLang="en-US" noProof="0" smtClean="0"/>
              <a:t>按一下以編輯母片副標題樣式</a:t>
            </a:r>
            <a:endParaRPr lang="zh-TW" altLang="en-US" noProof="0" dirty="0"/>
          </a:p>
        </p:txBody>
      </p:sp>
      <p:sp>
        <p:nvSpPr>
          <p:cNvPr id="17" name="頁尾預留位置 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28" name="日期預留位置 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E0D275-F9CA-4E90-AD7C-1DE649A6A5F3}" type="datetime1">
              <a:rPr lang="zh-TW" altLang="en-US" noProof="0" smtClean="0"/>
              <a:t>2019/12/2</a:t>
            </a:fld>
            <a:endParaRPr lang="zh-TW" altLang="en-US" noProof="0" dirty="0"/>
          </a:p>
        </p:txBody>
      </p:sp>
      <p:sp>
        <p:nvSpPr>
          <p:cNvPr id="29" name="投影片編號預留位置 2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/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smtClean="0"/>
              <a:t>第二層</a:t>
            </a:r>
          </a:p>
          <a:p>
            <a:pPr lvl="2" rtl="0" eaLnBrk="1" latinLnBrk="0" hangingPunct="1"/>
            <a:r>
              <a:rPr lang="zh-TW" altLang="en-US" noProof="0" smtClean="0"/>
              <a:t>第三層</a:t>
            </a:r>
          </a:p>
          <a:p>
            <a:pPr lvl="3" rtl="0" eaLnBrk="1" latinLnBrk="0" hangingPunct="1"/>
            <a:r>
              <a:rPr lang="zh-TW" altLang="en-US" noProof="0" smtClean="0"/>
              <a:t>第四層</a:t>
            </a:r>
          </a:p>
          <a:p>
            <a:pPr lvl="4" rtl="0" eaLnBrk="1" latinLnBrk="0" hangingPunct="1"/>
            <a:r>
              <a:rPr lang="zh-TW" altLang="en-US" noProof="0" smtClean="0"/>
              <a:t>第五層</a:t>
            </a:r>
            <a:endParaRPr kumimoji="0"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A96A0B-2C72-45DA-B925-405DB57C1F76}" type="datetime1">
              <a:rPr lang="zh-TW" altLang="en-US" noProof="0" smtClean="0"/>
              <a:t>2019/12/2</a:t>
            </a:fld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vert" rtlCol="0" anchor="ctr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vert" rtlCol="0"/>
          <a:lstStyle/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26C045-501F-4625-B2DD-741DEF117DBF}" type="datetime1">
              <a:rPr lang="zh-TW" altLang="en-US" smtClean="0"/>
              <a:t>2019/12/2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smtClean="0"/>
              <a:t>第二層</a:t>
            </a:r>
          </a:p>
          <a:p>
            <a:pPr lvl="2" rtl="0" eaLnBrk="1" latinLnBrk="0" hangingPunct="1"/>
            <a:r>
              <a:rPr lang="zh-TW" altLang="en-US" noProof="0" smtClean="0"/>
              <a:t>第三層</a:t>
            </a:r>
          </a:p>
          <a:p>
            <a:pPr lvl="3" rtl="0" eaLnBrk="1" latinLnBrk="0" hangingPunct="1"/>
            <a:r>
              <a:rPr lang="zh-TW" altLang="en-US" noProof="0" smtClean="0"/>
              <a:t>第四層</a:t>
            </a:r>
          </a:p>
          <a:p>
            <a:pPr lvl="4" rtl="0" eaLnBrk="1" latinLnBrk="0" hangingPunct="1"/>
            <a:r>
              <a:rPr lang="zh-TW" altLang="en-US" noProof="0" smtClean="0"/>
              <a:t>第五層</a:t>
            </a:r>
            <a:endParaRPr kumimoji="0"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E290D3-300D-4C45-A6FB-BDDC68C85650}" type="datetime1">
              <a:rPr lang="zh-TW" altLang="en-US" noProof="0" smtClean="0"/>
              <a:t>2019/12/2</a:t>
            </a:fld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 rtlCol="0"/>
          <a:lstStyle>
            <a:lvl1pPr algn="l">
              <a:buNone/>
              <a:defRPr sz="3800" b="0" cap="none" spc="-150" baseline="0"/>
            </a:lvl1pPr>
            <a:extLst/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rtlCol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313362-0F39-4486-ADAF-1D49331B9983}" type="datetime1">
              <a:rPr lang="zh-TW" altLang="en-US" noProof="0" smtClean="0"/>
              <a:t>2019/12/2</a:t>
            </a:fld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 rtlCol="0"/>
          <a:lstStyle>
            <a:lvl1pPr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smtClean="0"/>
              <a:t>第二層</a:t>
            </a:r>
          </a:p>
          <a:p>
            <a:pPr lvl="2" rtl="0" eaLnBrk="1" latinLnBrk="0" hangingPunct="1"/>
            <a:r>
              <a:rPr lang="zh-TW" altLang="en-US" noProof="0" smtClean="0"/>
              <a:t>第三層</a:t>
            </a:r>
          </a:p>
          <a:p>
            <a:pPr lvl="3" rtl="0" eaLnBrk="1" latinLnBrk="0" hangingPunct="1"/>
            <a:r>
              <a:rPr lang="zh-TW" altLang="en-US" noProof="0" smtClean="0"/>
              <a:t>第四層</a:t>
            </a:r>
          </a:p>
          <a:p>
            <a:pPr lvl="4" rtl="0" eaLnBrk="1" latinLnBrk="0" hangingPunct="1"/>
            <a:r>
              <a:rPr lang="zh-TW" altLang="en-US" noProof="0" smtClean="0"/>
              <a:t>第五層</a:t>
            </a:r>
            <a:endParaRPr kumimoji="0"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 rtlCol="0"/>
          <a:lstStyle>
            <a:lvl1pPr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smtClean="0"/>
              <a:t>第二層</a:t>
            </a:r>
          </a:p>
          <a:p>
            <a:pPr lvl="2" rtl="0" eaLnBrk="1" latinLnBrk="0" hangingPunct="1"/>
            <a:r>
              <a:rPr lang="zh-TW" altLang="en-US" noProof="0" smtClean="0"/>
              <a:t>第三層</a:t>
            </a:r>
          </a:p>
          <a:p>
            <a:pPr lvl="3" rtl="0" eaLnBrk="1" latinLnBrk="0" hangingPunct="1"/>
            <a:r>
              <a:rPr lang="zh-TW" altLang="en-US" noProof="0" smtClean="0"/>
              <a:t>第四層</a:t>
            </a:r>
          </a:p>
          <a:p>
            <a:pPr lvl="4" rtl="0" eaLnBrk="1" latinLnBrk="0" hangingPunct="1"/>
            <a:r>
              <a:rPr lang="zh-TW" altLang="en-US" noProof="0" smtClean="0"/>
              <a:t>第五層</a:t>
            </a:r>
            <a:endParaRPr kumimoji="0"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127CCC2-BD87-44B0-B4B5-42DD31782651}" type="datetime1">
              <a:rPr lang="zh-TW" altLang="en-US" smtClean="0"/>
              <a:t>2019/12/2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rtlCol="0" anchor="t"/>
          <a:lstStyle>
            <a:lvl1pPr>
              <a:defRPr sz="4000"/>
            </a:lvl1pPr>
            <a:extLst/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rtlCol="0"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smtClean="0"/>
              <a:t>第二層</a:t>
            </a:r>
          </a:p>
          <a:p>
            <a:pPr lvl="2" rtl="0" eaLnBrk="1" latinLnBrk="0" hangingPunct="1"/>
            <a:r>
              <a:rPr lang="zh-TW" altLang="en-US" noProof="0" smtClean="0"/>
              <a:t>第三層</a:t>
            </a:r>
          </a:p>
          <a:p>
            <a:pPr lvl="3" rtl="0" eaLnBrk="1" latinLnBrk="0" hangingPunct="1"/>
            <a:r>
              <a:rPr lang="zh-TW" altLang="en-US" noProof="0" smtClean="0"/>
              <a:t>第四層</a:t>
            </a:r>
          </a:p>
          <a:p>
            <a:pPr lvl="4" rtl="0" eaLnBrk="1" latinLnBrk="0" hangingPunct="1"/>
            <a:r>
              <a:rPr lang="zh-TW" altLang="en-US" noProof="0" smtClean="0"/>
              <a:t>第五層</a:t>
            </a:r>
            <a:endParaRPr kumimoji="0"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rtlCol="0"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smtClean="0"/>
              <a:t>第二層</a:t>
            </a:r>
          </a:p>
          <a:p>
            <a:pPr lvl="2" rtl="0" eaLnBrk="1" latinLnBrk="0" hangingPunct="1"/>
            <a:r>
              <a:rPr lang="zh-TW" altLang="en-US" noProof="0" smtClean="0"/>
              <a:t>第三層</a:t>
            </a:r>
          </a:p>
          <a:p>
            <a:pPr lvl="3" rtl="0" eaLnBrk="1" latinLnBrk="0" hangingPunct="1"/>
            <a:r>
              <a:rPr lang="zh-TW" altLang="en-US" noProof="0" smtClean="0"/>
              <a:t>第四層</a:t>
            </a:r>
          </a:p>
          <a:p>
            <a:pPr lvl="4" rtl="0" eaLnBrk="1" latinLnBrk="0" hangingPunct="1"/>
            <a:r>
              <a:rPr lang="zh-TW" altLang="en-US" noProof="0" smtClean="0"/>
              <a:t>第五層</a:t>
            </a:r>
            <a:endParaRPr kumimoji="0" lang="zh-TW" altLang="en-US" noProof="0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FD2BB5-01DE-428B-924A-361E4070C517}" type="datetime1">
              <a:rPr lang="zh-TW" altLang="en-US" noProof="0" smtClean="0"/>
              <a:t>2019/12/2</a:t>
            </a:fld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 rtlCol="0"/>
          <a:lstStyle>
            <a:lvl1pPr>
              <a:defRPr sz="4000" cap="none" baseline="0"/>
            </a:lvl1pPr>
            <a:extLst/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A9CBBA-F288-43AD-82BE-9E845E795B4B}" type="datetime1">
              <a:rPr lang="zh-TW" altLang="en-US" noProof="0" smtClean="0"/>
              <a:t>2019/12/2</a:t>
            </a:fld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E356D5-18F5-4ABF-B22A-713F01158C1A}" type="datetime1">
              <a:rPr lang="zh-TW" altLang="en-US" noProof="0" smtClean="0"/>
              <a:t>2019/12/2</a:t>
            </a:fld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rtlCol="0" anchor="ctr"/>
          <a:lstStyle>
            <a:lvl1pPr algn="l">
              <a:buNone/>
              <a:defRPr sz="3600" b="0"/>
            </a:lvl1pPr>
            <a:extLst/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 rtlCol="0"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smtClean="0"/>
              <a:t>第二層</a:t>
            </a:r>
          </a:p>
          <a:p>
            <a:pPr lvl="2" rtl="0" eaLnBrk="1" latinLnBrk="0" hangingPunct="1"/>
            <a:r>
              <a:rPr lang="zh-TW" altLang="en-US" noProof="0" smtClean="0"/>
              <a:t>第三層</a:t>
            </a:r>
          </a:p>
          <a:p>
            <a:pPr lvl="3" rtl="0" eaLnBrk="1" latinLnBrk="0" hangingPunct="1"/>
            <a:r>
              <a:rPr lang="zh-TW" altLang="en-US" noProof="0" smtClean="0"/>
              <a:t>第四層</a:t>
            </a:r>
          </a:p>
          <a:p>
            <a:pPr lvl="4" rtl="0" eaLnBrk="1" latinLnBrk="0" hangingPunct="1"/>
            <a:r>
              <a:rPr lang="zh-TW" altLang="en-US" noProof="0" smtClean="0"/>
              <a:t>第五層</a:t>
            </a:r>
            <a:endParaRPr kumimoji="0"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46D480-8641-4C4A-89E3-5401CC90FB66}" type="datetime1">
              <a:rPr lang="zh-TW" altLang="en-US" noProof="0" smtClean="0"/>
              <a:t>2019/12/2</a:t>
            </a:fld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接點​​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rtlCol="0" anchor="b"/>
          <a:lstStyle>
            <a:lvl1pPr algn="l">
              <a:buNone/>
              <a:defRPr sz="2100" b="0"/>
            </a:lvl1pPr>
            <a:extLst/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 rtlCol="0"/>
          <a:lstStyle>
            <a:lvl1pPr marL="0" indent="0">
              <a:buNone/>
              <a:defRPr sz="3200"/>
            </a:lvl1pPr>
            <a:extLst/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 rtlCol="0"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 rtlCol="0"/>
          <a:lstStyle/>
          <a:p>
            <a:pPr rtl="0"/>
            <a:fld id="{A51382DB-6960-4AB0-8136-6BD8CE295439}" type="datetime1">
              <a:rPr lang="zh-TW" altLang="en-US" noProof="0" smtClean="0"/>
              <a:t>2019/12/2</a:t>
            </a:fld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預留位置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rtlCol="0" anchor="t">
            <a:no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13" name="文字預留位置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zh-TW" altLang="en-US" noProof="0" dirty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dirty="0"/>
              <a:t>第二層</a:t>
            </a:r>
          </a:p>
          <a:p>
            <a:pPr lvl="2" rtl="0" eaLnBrk="1" latinLnBrk="0" hangingPunct="1"/>
            <a:r>
              <a:rPr lang="zh-TW" altLang="en-US" noProof="0" dirty="0"/>
              <a:t>第三層</a:t>
            </a:r>
          </a:p>
          <a:p>
            <a:pPr lvl="3" rtl="0" eaLnBrk="1" latinLnBrk="0" hangingPunct="1"/>
            <a:r>
              <a:rPr lang="zh-TW" altLang="en-US" noProof="0" dirty="0"/>
              <a:t>第四層</a:t>
            </a:r>
          </a:p>
          <a:p>
            <a:pPr lvl="4" rtl="0" eaLnBrk="1" latinLnBrk="0" hangingPunct="1"/>
            <a:r>
              <a:rPr lang="zh-TW" altLang="en-US" noProof="0" dirty="0"/>
              <a:t>第五層</a:t>
            </a:r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extLst/>
          </a:lstStyle>
          <a:p>
            <a:r>
              <a:rPr lang="zh-TW" altLang="en-US" noProof="0" dirty="0"/>
              <a:t>新增頁尾</a:t>
            </a:r>
          </a:p>
        </p:txBody>
      </p:sp>
      <p:sp>
        <p:nvSpPr>
          <p:cNvPr id="14" name="日期預留位置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extLst/>
          </a:lstStyle>
          <a:p>
            <a:fld id="{B77726FA-AEF6-43F5-AEE7-9D3B290AF599}" type="datetime1">
              <a:rPr lang="zh-TW" altLang="en-US" noProof="0" smtClean="0"/>
              <a:t>2019/12/2</a:t>
            </a:fld>
            <a:endParaRPr lang="zh-TW" altLang="en-US" noProof="0" dirty="0"/>
          </a:p>
        </p:txBody>
      </p:sp>
      <p:sp>
        <p:nvSpPr>
          <p:cNvPr id="23" name="投影片編號預留位置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extLst/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tw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tw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tw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tw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wb.gov.tw/m/o/top10_temperature.ht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tycg.gov.tw/api/v1/rest/datastore/a1b4714b-3b75-4ff8-a8f2-cc377e4eaa0f?format=json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626182"/>
            <a:ext cx="12192000" cy="1975104"/>
          </a:xfrm>
        </p:spPr>
        <p:txBody>
          <a:bodyPr rtlCol="0"/>
          <a:lstStyle/>
          <a:p>
            <a:pPr algn="ctr" rtl="0"/>
            <a:r>
              <a:rPr lang="en-US" altLang="zh-TW" sz="4800" dirty="0" smtClean="0">
                <a:effectLst>
                  <a:reflection blurRad="12700" stA="0" endPos="53000" dir="5400000" sy="-100000" algn="bl" rotWithShape="0"/>
                </a:effectLst>
              </a:rPr>
              <a:t>Python</a:t>
            </a:r>
            <a:r>
              <a:rPr lang="zh-TW" altLang="en-US" sz="4800" dirty="0" smtClean="0">
                <a:effectLst>
                  <a:reflection blurRad="12700" stA="0" endPos="53000" dir="5400000" sy="-100000" algn="bl" rotWithShape="0"/>
                </a:effectLst>
              </a:rPr>
              <a:t>工作坊</a:t>
            </a:r>
            <a:endParaRPr lang="zh-TW" altLang="en-US" sz="4800" dirty="0">
              <a:effectLst>
                <a:reflection blurRad="12700" stA="0" endPos="53000" dir="5400000" sy="-100000" algn="bl" rotWithShape="0"/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14400" y="2463938"/>
            <a:ext cx="10363200" cy="1508760"/>
          </a:xfrm>
        </p:spPr>
        <p:txBody>
          <a:bodyPr rtlCol="0">
            <a:normAutofit/>
          </a:bodyPr>
          <a:lstStyle/>
          <a:p>
            <a:pPr algn="ctr" rtl="0"/>
            <a:r>
              <a:rPr lang="zh-TW" altLang="en-US" sz="2400" dirty="0" smtClean="0"/>
              <a:t>網頁爬蟲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/>
            <a:r>
              <a:rPr lang="zh-TW" altLang="en-US" b="1" dirty="0"/>
              <a:t>撈取</a:t>
            </a:r>
            <a:r>
              <a:rPr lang="en-US" altLang="zh-TW" b="1" dirty="0"/>
              <a:t>JSON</a:t>
            </a:r>
            <a:r>
              <a:rPr lang="zh-TW" altLang="en-US" b="1" dirty="0"/>
              <a:t>格式</a:t>
            </a:r>
            <a:r>
              <a:rPr lang="zh-TW" altLang="en-US" b="1" dirty="0" smtClean="0"/>
              <a:t>資料</a:t>
            </a:r>
            <a:endParaRPr lang="en-US" altLang="zh-TW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sz="3200" dirty="0"/>
              <a:t>撈</a:t>
            </a:r>
            <a:r>
              <a:rPr lang="zh-TW" altLang="en-US" sz="3200" dirty="0" smtClean="0"/>
              <a:t>取</a:t>
            </a:r>
            <a:r>
              <a:rPr lang="en-US" altLang="zh-TW" sz="3200" dirty="0" err="1" smtClean="0"/>
              <a:t>Ubike</a:t>
            </a:r>
            <a:r>
              <a:rPr lang="zh-TW" altLang="en-US" sz="3200" dirty="0" smtClean="0"/>
              <a:t>板橋區各站剩餘車數</a:t>
            </a:r>
            <a:endParaRPr lang="zh-TW" altLang="en-US" sz="32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70" y="2463255"/>
            <a:ext cx="7187865" cy="380030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667890" y="2555273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16D6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</a:p>
          <a:p>
            <a:r>
              <a:rPr lang="zh-TW" altLang="en-US" dirty="0" smtClean="0">
                <a:solidFill>
                  <a:srgbClr val="F16D6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等一下會講</a:t>
            </a:r>
            <a:endParaRPr lang="zh-TW" altLang="en-US" dirty="0">
              <a:solidFill>
                <a:srgbClr val="F16D6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64446" y="3221270"/>
            <a:ext cx="67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5B98D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en-US" altLang="zh-TW" dirty="0">
              <a:solidFill>
                <a:srgbClr val="5B98D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7013" y="3635887"/>
            <a:ext cx="2742857" cy="2571429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8664446" y="1940844"/>
            <a:ext cx="1186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27D49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dirty="0" smtClean="0">
                <a:solidFill>
                  <a:srgbClr val="27D49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dirty="0" smtClean="0">
                <a:solidFill>
                  <a:srgbClr val="27D49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lang="en-US" altLang="zh-TW" dirty="0">
              <a:solidFill>
                <a:srgbClr val="27D49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17341" y="5766486"/>
            <a:ext cx="453081" cy="3048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09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6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/>
            <a:r>
              <a:rPr lang="zh-TW" altLang="en-US" b="1" dirty="0"/>
              <a:t>撈取</a:t>
            </a:r>
            <a:r>
              <a:rPr lang="en-US" altLang="zh-TW" b="1" dirty="0"/>
              <a:t>JSON</a:t>
            </a:r>
            <a:r>
              <a:rPr lang="zh-TW" altLang="en-US" b="1" dirty="0"/>
              <a:t>格式</a:t>
            </a:r>
            <a:r>
              <a:rPr lang="zh-TW" altLang="en-US" b="1" dirty="0" smtClean="0"/>
              <a:t>資料</a:t>
            </a:r>
            <a:endParaRPr lang="en-US" altLang="zh-TW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sz="3200" dirty="0"/>
              <a:t>撈</a:t>
            </a:r>
            <a:r>
              <a:rPr lang="zh-TW" altLang="en-US" sz="3200" dirty="0" smtClean="0"/>
              <a:t>取</a:t>
            </a:r>
            <a:r>
              <a:rPr lang="en-US" altLang="zh-TW" sz="3200" dirty="0" err="1" smtClean="0"/>
              <a:t>Ubike</a:t>
            </a:r>
            <a:r>
              <a:rPr lang="zh-TW" altLang="en-US" sz="3200" dirty="0"/>
              <a:t>板橋區</a:t>
            </a:r>
            <a:r>
              <a:rPr lang="zh-TW" altLang="en-US" sz="3200" dirty="0" smtClean="0"/>
              <a:t>各站剩餘車數</a:t>
            </a:r>
            <a:endParaRPr lang="zh-TW" altLang="en-US" sz="32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487251"/>
            <a:ext cx="6504831" cy="107149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342767" y="2487251"/>
            <a:ext cx="1103871" cy="222997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2570205" y="2461961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呼叫連網頁的工具人</a:t>
            </a:r>
            <a:endParaRPr lang="zh-TW" altLang="en-US" sz="1600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2767" y="3067344"/>
            <a:ext cx="1507525" cy="203078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850292" y="298833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連上那個網頁</a:t>
            </a:r>
            <a:endParaRPr lang="zh-TW" altLang="en-US" sz="16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814" y="3795992"/>
            <a:ext cx="8361905" cy="165714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733814" y="4158790"/>
            <a:ext cx="70272" cy="172995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88874" y="4505114"/>
            <a:ext cx="132056" cy="182216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147" y="5571014"/>
            <a:ext cx="8495238" cy="66666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804086" y="4158790"/>
            <a:ext cx="90616" cy="172995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598258" y="4509724"/>
            <a:ext cx="90616" cy="172995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2850292" y="4132758"/>
            <a:ext cx="1169773" cy="172995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4831492" y="5626362"/>
            <a:ext cx="1169773" cy="172995"/>
          </a:xfrm>
          <a:prstGeom prst="rect">
            <a:avLst/>
          </a:prstGeom>
          <a:noFill/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840627" y="4158790"/>
            <a:ext cx="1136822" cy="17299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8365523" y="5603883"/>
            <a:ext cx="1239795" cy="20634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4975655" y="4122372"/>
            <a:ext cx="815546" cy="23305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261654" y="5577176"/>
            <a:ext cx="1025612" cy="23305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19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21" grpId="0" animBg="1"/>
      <p:bldP spid="22" grpId="0"/>
      <p:bldP spid="11" grpId="0" animBg="1"/>
      <p:bldP spid="23" grpId="0" animBg="1"/>
      <p:bldP spid="15" grpId="0" animBg="1"/>
      <p:bldP spid="25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/>
            <a:r>
              <a:rPr lang="zh-TW" altLang="en-US" b="1" dirty="0"/>
              <a:t>撈取</a:t>
            </a:r>
            <a:r>
              <a:rPr lang="en-US" altLang="zh-TW" b="1" dirty="0"/>
              <a:t>JSON</a:t>
            </a:r>
            <a:r>
              <a:rPr lang="zh-TW" altLang="en-US" b="1" dirty="0"/>
              <a:t>格式</a:t>
            </a:r>
            <a:r>
              <a:rPr lang="zh-TW" altLang="en-US" b="1" dirty="0" smtClean="0"/>
              <a:t>資料</a:t>
            </a:r>
            <a:endParaRPr lang="en-US" altLang="zh-TW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sz="3200" dirty="0"/>
              <a:t>撈</a:t>
            </a:r>
            <a:r>
              <a:rPr lang="zh-TW" altLang="en-US" sz="3200" dirty="0" smtClean="0"/>
              <a:t>取</a:t>
            </a:r>
            <a:r>
              <a:rPr lang="en-US" altLang="zh-TW" sz="3200" dirty="0" err="1" smtClean="0"/>
              <a:t>Ubike</a:t>
            </a:r>
            <a:r>
              <a:rPr lang="zh-TW" altLang="en-US" sz="3200" dirty="0"/>
              <a:t>板橋區</a:t>
            </a:r>
            <a:r>
              <a:rPr lang="zh-TW" altLang="en-US" sz="3200" dirty="0" smtClean="0"/>
              <a:t>各站剩餘車數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999" y="2498965"/>
            <a:ext cx="4735307" cy="135634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59243" y="2833816"/>
            <a:ext cx="1441622" cy="214184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859066" y="2787019"/>
            <a:ext cx="2841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把存</a:t>
            </a:r>
            <a:r>
              <a:rPr lang="en-US" altLang="zh-TW" sz="1400" dirty="0" err="1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Ubike</a:t>
            </a:r>
            <a:r>
              <a:rPr lang="zh-TW" altLang="en-US" sz="1400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資料的大箱箱叫做</a:t>
            </a:r>
            <a:r>
              <a:rPr lang="en-US" altLang="zh-TW" sz="1400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sites</a:t>
            </a:r>
            <a:endParaRPr lang="zh-TW" altLang="en-US" sz="1400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9243" y="3188043"/>
            <a:ext cx="1318054" cy="18947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735498" y="3113100"/>
            <a:ext cx="3201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 </a:t>
            </a:r>
            <a:r>
              <a:rPr lang="zh-TW" altLang="en-US" sz="16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會輪流跑大箱箱裡的每一筆資料</a:t>
            </a:r>
            <a:endParaRPr lang="zh-TW" altLang="en-US" sz="16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88757" y="3377514"/>
            <a:ext cx="2215978" cy="2224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845104" y="355153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挑選出板橋區的資料</a:t>
            </a:r>
            <a:endParaRPr lang="zh-TW" altLang="en-US" sz="16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797" y="4146754"/>
            <a:ext cx="8276190" cy="103809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845643" y="4146754"/>
            <a:ext cx="1227438" cy="17811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6339016" y="4643054"/>
            <a:ext cx="1227438" cy="17811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6225820" y="2628205"/>
            <a:ext cx="5186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 </a:t>
            </a:r>
            <a:r>
              <a:rPr lang="zh-TW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裡面會有 </a:t>
            </a:r>
            <a:r>
              <a:rPr lang="en-US" altLang="zh-TW" dirty="0" err="1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sno</a:t>
            </a:r>
            <a:r>
              <a:rPr lang="en-US" altLang="zh-TW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sna</a:t>
            </a:r>
            <a:r>
              <a:rPr lang="zh-TW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那些資料</a:t>
            </a:r>
            <a:endParaRPr lang="en-US" altLang="zh-TW" dirty="0" smtClean="0">
              <a:solidFill>
                <a:schemeClr val="accent4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而那些資料都會有對應的值</a:t>
            </a:r>
            <a:endParaRPr lang="en-US" altLang="zh-TW" dirty="0" smtClean="0">
              <a:solidFill>
                <a:schemeClr val="accent4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所以要挑選出 </a:t>
            </a:r>
            <a:r>
              <a:rPr lang="en-US" altLang="zh-TW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裡面 </a:t>
            </a:r>
            <a:r>
              <a:rPr lang="en-US" altLang="zh-TW" dirty="0" err="1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sarea</a:t>
            </a:r>
            <a:r>
              <a:rPr lang="zh-TW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的值是 </a:t>
            </a:r>
            <a:r>
              <a:rPr lang="zh-TW" altLang="en-US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板橋區 </a:t>
            </a:r>
            <a:r>
              <a:rPr lang="zh-TW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  <a:endParaRPr lang="zh-TW" altLang="en-US" dirty="0">
              <a:solidFill>
                <a:schemeClr val="accent4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426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16" grpId="0"/>
      <p:bldP spid="19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/>
            <a:r>
              <a:rPr lang="zh-TW" altLang="en-US" b="1" dirty="0"/>
              <a:t>撈取</a:t>
            </a:r>
            <a:r>
              <a:rPr lang="en-US" altLang="zh-TW" b="1" dirty="0"/>
              <a:t>JSON</a:t>
            </a:r>
            <a:r>
              <a:rPr lang="zh-TW" altLang="en-US" b="1" dirty="0"/>
              <a:t>格式</a:t>
            </a:r>
            <a:r>
              <a:rPr lang="zh-TW" altLang="en-US" b="1" dirty="0" smtClean="0"/>
              <a:t>資料</a:t>
            </a:r>
            <a:endParaRPr lang="en-US" altLang="zh-TW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sz="3200" dirty="0"/>
              <a:t>撈</a:t>
            </a:r>
            <a:r>
              <a:rPr lang="zh-TW" altLang="en-US" sz="3200" dirty="0" smtClean="0"/>
              <a:t>取</a:t>
            </a:r>
            <a:r>
              <a:rPr lang="en-US" altLang="zh-TW" sz="3200" dirty="0" err="1" smtClean="0"/>
              <a:t>Ubike</a:t>
            </a:r>
            <a:r>
              <a:rPr lang="zh-TW" altLang="en-US" sz="3200" dirty="0"/>
              <a:t>板橋區</a:t>
            </a:r>
            <a:r>
              <a:rPr lang="zh-TW" altLang="en-US" sz="3200" dirty="0" smtClean="0"/>
              <a:t>各站剩餘車數</a:t>
            </a:r>
            <a:endParaRPr lang="zh-TW" altLang="en-US" sz="32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288" y="2589301"/>
            <a:ext cx="3244301" cy="101887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402438" y="3039762"/>
            <a:ext cx="749432" cy="436606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758398" y="3780603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 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 </a:t>
            </a:r>
            <a:r>
              <a:rPr lang="en-US" altLang="zh-TW" dirty="0" err="1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sna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sbi</a:t>
            </a:r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對應的值</a:t>
            </a: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780288" y="4322365"/>
            <a:ext cx="376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sna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中文場站名稱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sbi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可借車位數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51870" y="3039762"/>
            <a:ext cx="659027" cy="21830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5091362" y="2964247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叫</a:t>
            </a:r>
            <a:r>
              <a:rPr lang="en-US" altLang="zh-TW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r>
              <a:rPr lang="zh-TW" altLang="en-US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不要換行</a:t>
            </a:r>
            <a:endParaRPr lang="zh-TW" altLang="en-US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7183786" y="2455774"/>
            <a:ext cx="1851490" cy="3018990"/>
            <a:chOff x="7183786" y="2455774"/>
            <a:chExt cx="1851490" cy="3018990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3786" y="2455774"/>
              <a:ext cx="1851490" cy="3018990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7183786" y="2858530"/>
              <a:ext cx="1778982" cy="261623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019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20" grpId="0"/>
      <p:bldP spid="18" grpId="0" animBg="1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b="1" dirty="0" smtClean="0"/>
              <a:t>開放資料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TW" sz="3200" dirty="0">
                <a:hlinkClick r:id="rId3"/>
              </a:rPr>
              <a:t>https://data.gov.tw/</a:t>
            </a:r>
            <a:endParaRPr lang="zh-TW" altLang="en-US" sz="32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911" y="2433430"/>
            <a:ext cx="8438197" cy="372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b="1" dirty="0" smtClean="0"/>
              <a:t>開放資料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TW" sz="3200" dirty="0">
                <a:hlinkClick r:id="rId3"/>
              </a:rPr>
              <a:t>https://data.gov.tw/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604" y="2524631"/>
            <a:ext cx="7055670" cy="339837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52584" y="3896497"/>
            <a:ext cx="626075" cy="26361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652584" y="5659393"/>
            <a:ext cx="1219200" cy="26361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28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b="1" dirty="0" smtClean="0"/>
              <a:t>開放資料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TW" sz="3200" dirty="0">
                <a:hlinkClick r:id="rId3"/>
              </a:rPr>
              <a:t>https://data.gov.tw/</a:t>
            </a:r>
            <a:endParaRPr lang="zh-TW" altLang="en-US" sz="3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789" y="2655497"/>
            <a:ext cx="8761076" cy="28739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94919" y="4374292"/>
            <a:ext cx="5445211" cy="280086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896497" y="4654378"/>
            <a:ext cx="1598141" cy="568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51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b="1" dirty="0" smtClean="0"/>
              <a:t>開放資料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TW" sz="3200" dirty="0">
                <a:hlinkClick r:id="rId3"/>
              </a:rPr>
              <a:t>https://data.gov.tw/</a:t>
            </a:r>
            <a:endParaRPr lang="zh-TW" altLang="en-US" sz="32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431" y="2695882"/>
            <a:ext cx="8133333" cy="2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7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b="1" dirty="0" smtClean="0"/>
              <a:t>開放資料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TW" sz="3200" dirty="0" smtClean="0"/>
              <a:t>JSON</a:t>
            </a:r>
            <a:r>
              <a:rPr lang="zh-TW" altLang="en-US" sz="3200" dirty="0" smtClean="0"/>
              <a:t>撈取補充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776" y="2606056"/>
            <a:ext cx="5610612" cy="114216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1632836" y="4003656"/>
            <a:ext cx="1649270" cy="873143"/>
            <a:chOff x="1632836" y="4003656"/>
            <a:chExt cx="1649270" cy="873143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2836" y="4003656"/>
              <a:ext cx="1649270" cy="873143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632836" y="4319495"/>
              <a:ext cx="822040" cy="45845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3963" y="3951661"/>
            <a:ext cx="3666475" cy="36783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18205" y="4003656"/>
            <a:ext cx="782595" cy="1976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824185" y="4013362"/>
            <a:ext cx="782595" cy="1976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618205" y="447317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success , result  ]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7274011" y="4842509"/>
            <a:ext cx="0" cy="27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428735" y="5152861"/>
            <a:ext cx="5610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裡面有超多東西，可是他還是叫做</a:t>
            </a:r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result</a:t>
            </a:r>
          </a:p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Ex:</a:t>
            </a:r>
            <a:r>
              <a:rPr lang="zh-TW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這個人很有內涵，可是別人還是只看的到他的外表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03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9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b="1" dirty="0" smtClean="0"/>
              <a:t>開放資料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TW" sz="3200" dirty="0" smtClean="0"/>
              <a:t>JSON</a:t>
            </a:r>
            <a:r>
              <a:rPr lang="zh-TW" altLang="en-US" sz="3200" dirty="0" smtClean="0"/>
              <a:t>撈取補充</a:t>
            </a:r>
            <a:endParaRPr lang="zh-TW" altLang="en-US" sz="32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44" y="2592985"/>
            <a:ext cx="5611769" cy="129734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759676" y="3163330"/>
            <a:ext cx="741405" cy="263611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641125" y="3113903"/>
            <a:ext cx="263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進去他的內在（</a:t>
            </a:r>
            <a:r>
              <a:rPr lang="en-US" altLang="zh-TW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result</a:t>
            </a:r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1598459" y="4247425"/>
            <a:ext cx="1367836" cy="1367836"/>
            <a:chOff x="1598459" y="4247425"/>
            <a:chExt cx="1367836" cy="1367836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8459" y="4247425"/>
              <a:ext cx="1367836" cy="1367836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1598459" y="4539049"/>
              <a:ext cx="1161217" cy="98854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3986055" y="4247425"/>
            <a:ext cx="4302268" cy="1087652"/>
            <a:chOff x="3986055" y="4247425"/>
            <a:chExt cx="4302268" cy="1087652"/>
          </a:xfrm>
        </p:grpSpPr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86055" y="4247425"/>
              <a:ext cx="4302268" cy="1087652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4085968" y="4247425"/>
              <a:ext cx="1128583" cy="108765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4085968" y="5123935"/>
            <a:ext cx="873210" cy="21114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30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/>
              <a:t>目錄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dirty="0" smtClean="0"/>
              <a:t>撈取網頁資料</a:t>
            </a:r>
            <a:endParaRPr lang="en-US" altLang="zh-TW" dirty="0" smtClean="0"/>
          </a:p>
          <a:p>
            <a:pPr lvl="0" rtl="0"/>
            <a:r>
              <a:rPr lang="zh-TW" altLang="en-US" dirty="0" smtClean="0"/>
              <a:t>撈取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格式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0" rtl="0"/>
            <a:r>
              <a:rPr lang="zh-TW" altLang="en-US" dirty="0" smtClean="0"/>
              <a:t>開放資</a:t>
            </a:r>
            <a:r>
              <a:rPr lang="zh-TW" altLang="en-US" dirty="0"/>
              <a:t>料</a:t>
            </a:r>
            <a:endParaRPr lang="en-US" altLang="zh-TW" dirty="0" smtClean="0"/>
          </a:p>
          <a:p>
            <a:pPr lvl="0" rtl="0"/>
            <a:r>
              <a:rPr lang="zh-TW" altLang="en-US" dirty="0" smtClean="0"/>
              <a:t>撈不到</a:t>
            </a:r>
            <a:r>
              <a:rPr lang="zh-TW" altLang="en-US" dirty="0"/>
              <a:t>的</a:t>
            </a:r>
            <a:r>
              <a:rPr lang="zh-TW" altLang="en-US" dirty="0" smtClean="0"/>
              <a:t>狀況</a:t>
            </a:r>
            <a:endParaRPr lang="en-US" altLang="zh-TW" dirty="0" smtClean="0"/>
          </a:p>
          <a:p>
            <a:pPr lvl="0" rtl="0"/>
            <a:r>
              <a:rPr lang="zh-TW" altLang="en-US" dirty="0" smtClean="0"/>
              <a:t>小試</a:t>
            </a:r>
            <a:r>
              <a:rPr lang="zh-TW" altLang="en-US" dirty="0"/>
              <a:t>身手</a:t>
            </a:r>
          </a:p>
        </p:txBody>
      </p:sp>
    </p:spTree>
    <p:extLst>
      <p:ext uri="{BB962C8B-B14F-4D97-AF65-F5344CB8AC3E}">
        <p14:creationId xmlns:p14="http://schemas.microsoft.com/office/powerpoint/2010/main" val="161836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b="1" dirty="0" smtClean="0"/>
              <a:t>開放資料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TW" sz="3200" dirty="0" smtClean="0"/>
              <a:t>JSON</a:t>
            </a:r>
            <a:r>
              <a:rPr lang="zh-TW" altLang="en-US" sz="3200" dirty="0" smtClean="0"/>
              <a:t>撈取補充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292" y="2600446"/>
            <a:ext cx="5611770" cy="130435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84173" y="3163330"/>
            <a:ext cx="2166551" cy="313038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701" y="4261899"/>
            <a:ext cx="8352381" cy="1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3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/>
            <a:r>
              <a:rPr lang="zh-TW" altLang="en-US" b="1" dirty="0" smtClean="0"/>
              <a:t>撈不到的情況</a:t>
            </a:r>
            <a:endParaRPr lang="en-US" altLang="zh-TW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TW" sz="3200" dirty="0" smtClean="0"/>
              <a:t>HTTPS</a:t>
            </a:r>
            <a:r>
              <a:rPr lang="zh-TW" altLang="en-US" sz="3200" dirty="0" smtClean="0"/>
              <a:t>驗證報錯</a:t>
            </a:r>
            <a:endParaRPr lang="zh-TW" altLang="en-US" sz="32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102" y="2522743"/>
            <a:ext cx="2930616" cy="148467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741" y="1893130"/>
            <a:ext cx="4590476" cy="211428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102" y="4257421"/>
            <a:ext cx="2930616" cy="15416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06811" y="2891481"/>
            <a:ext cx="518984" cy="27184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627340" y="3319849"/>
            <a:ext cx="1396617" cy="2170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8336692" y="3727622"/>
            <a:ext cx="1795849" cy="2170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268995" y="1426464"/>
            <a:ext cx="187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en-US" altLang="zh-TW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for </a:t>
            </a:r>
            <a:r>
              <a:rPr lang="en-US" altLang="zh-TW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secure</a:t>
            </a:r>
            <a:endParaRPr lang="zh-TW" altLang="en-US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955487" y="5926565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改成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即可解</a:t>
            </a:r>
            <a:r>
              <a: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</a:t>
            </a:r>
          </a:p>
        </p:txBody>
      </p:sp>
      <p:sp>
        <p:nvSpPr>
          <p:cNvPr id="10" name="矩形 9"/>
          <p:cNvSpPr/>
          <p:nvPr/>
        </p:nvSpPr>
        <p:spPr>
          <a:xfrm>
            <a:off x="3119288" y="4660962"/>
            <a:ext cx="497124" cy="25537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5808239" y="4527144"/>
            <a:ext cx="4094887" cy="1099299"/>
            <a:chOff x="5808239" y="4527144"/>
            <a:chExt cx="4094887" cy="1099299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08239" y="4527144"/>
              <a:ext cx="4094887" cy="1099299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8460260" y="5371419"/>
              <a:ext cx="1309816" cy="197359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6421595" y="5926565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加上</a:t>
            </a:r>
            <a:r>
              <a: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verify</a:t>
            </a:r>
            <a:r>
              <a: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也可解</a:t>
            </a:r>
            <a:r>
              <a:rPr lang="zh-TW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</a:t>
            </a:r>
          </a:p>
        </p:txBody>
      </p:sp>
    </p:spTree>
    <p:extLst>
      <p:ext uri="{BB962C8B-B14F-4D97-AF65-F5344CB8AC3E}">
        <p14:creationId xmlns:p14="http://schemas.microsoft.com/office/powerpoint/2010/main" val="104287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4" grpId="0" animBg="1"/>
      <p:bldP spid="7" grpId="0"/>
      <p:bldP spid="8" grpId="0"/>
      <p:bldP spid="10" grpId="0" animBg="1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/>
            <a:r>
              <a:rPr lang="zh-TW" altLang="en-US" b="1" dirty="0" smtClean="0"/>
              <a:t>撈不到的情況</a:t>
            </a:r>
            <a:endParaRPr lang="en-US" altLang="zh-TW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sz="3200" dirty="0" smtClean="0"/>
              <a:t>資料被魔法擋住</a:t>
            </a:r>
            <a:endParaRPr lang="zh-TW" altLang="en-US" sz="32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461" y="2435658"/>
            <a:ext cx="7536134" cy="366148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496432" y="4843849"/>
            <a:ext cx="469557" cy="23889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17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/>
            <a:r>
              <a:rPr lang="zh-TW" altLang="en-US" b="1" dirty="0" smtClean="0"/>
              <a:t>撈不到的情況</a:t>
            </a:r>
            <a:endParaRPr lang="en-US" altLang="zh-TW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sz="3200" dirty="0" smtClean="0"/>
              <a:t>資料被魔法擋住</a:t>
            </a:r>
            <a:endParaRPr lang="zh-TW" altLang="en-US" sz="32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371" y="2706234"/>
            <a:ext cx="4971429" cy="167619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609" y="3038948"/>
            <a:ext cx="1876143" cy="75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6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/>
            <a:r>
              <a:rPr lang="zh-TW" altLang="en-US" b="1" dirty="0" smtClean="0"/>
              <a:t>撈不到的情況</a:t>
            </a:r>
            <a:endParaRPr lang="en-US" altLang="zh-TW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sz="3200" dirty="0" smtClean="0"/>
              <a:t>資料被魔法擋住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582843"/>
            <a:ext cx="4652611" cy="165843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858" y="2574678"/>
            <a:ext cx="4691992" cy="166659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219200" y="4590531"/>
            <a:ext cx="4544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資料是用魔法（很猛的程式）帶出來的</a:t>
            </a:r>
            <a:endParaRPr lang="en-US" altLang="zh-TW" sz="2000" dirty="0" smtClean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位置一樣，值不一樣，所以撈不到</a:t>
            </a:r>
            <a:endParaRPr lang="zh-TW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247858" y="459837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只能看那個網頁有沒有教怎麼撈</a:t>
            </a:r>
            <a:endParaRPr lang="en-US" altLang="zh-TW" sz="2000" dirty="0" smtClean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不然只能自己大海撈</a:t>
            </a:r>
            <a:r>
              <a:rPr lang="zh-TW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針</a:t>
            </a:r>
            <a:endParaRPr lang="zh-TW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683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/>
              <a:t>小試</a:t>
            </a:r>
            <a:r>
              <a:rPr lang="zh-TW" altLang="en-US" b="1" dirty="0"/>
              <a:t>身手</a:t>
            </a: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sz="3200" dirty="0"/>
              <a:t>撈取今日</a:t>
            </a:r>
            <a:r>
              <a:rPr lang="zh-TW" altLang="en-US" sz="3200" dirty="0" smtClean="0"/>
              <a:t>最低溫與測站名字</a:t>
            </a:r>
            <a:endParaRPr lang="zh-TW" altLang="en-US" sz="32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4407243" y="2421925"/>
            <a:ext cx="669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網址：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https://www.cwb.gov.tw/m/o/top10_temperature.htm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2967121"/>
            <a:ext cx="9602302" cy="22247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05664" y="4497859"/>
            <a:ext cx="7715837" cy="3048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840627" y="5280454"/>
            <a:ext cx="548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圖中資料因圖片擷取時間，會與實際資料不同</a:t>
            </a: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125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/>
              <a:t>小試</a:t>
            </a:r>
            <a:r>
              <a:rPr lang="zh-TW" altLang="en-US" b="1" dirty="0"/>
              <a:t>身手</a:t>
            </a: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sz="3200" dirty="0"/>
              <a:t>撈</a:t>
            </a:r>
            <a:r>
              <a:rPr lang="zh-TW" altLang="en-US" sz="3200" dirty="0" smtClean="0"/>
              <a:t>取</a:t>
            </a:r>
            <a:r>
              <a:rPr lang="en-US" altLang="zh-TW" sz="3200" dirty="0" err="1"/>
              <a:t>Ubike</a:t>
            </a:r>
            <a:r>
              <a:rPr lang="zh-TW" altLang="en-US" sz="3200" dirty="0" smtClean="0"/>
              <a:t>桃園市</a:t>
            </a:r>
            <a:r>
              <a:rPr lang="zh-TW" altLang="en-US" sz="3200" dirty="0"/>
              <a:t>中壢</a:t>
            </a:r>
            <a:r>
              <a:rPr lang="zh-TW" altLang="en-US" sz="3200" dirty="0" smtClean="0"/>
              <a:t>區</a:t>
            </a:r>
            <a:r>
              <a:rPr lang="zh-TW" altLang="en-US" sz="3200" dirty="0"/>
              <a:t>各站剩餘車數</a:t>
            </a:r>
          </a:p>
          <a:p>
            <a:endParaRPr lang="zh-TW" altLang="en-US" sz="32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949051" y="2393269"/>
            <a:ext cx="1090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網址：</a:t>
            </a:r>
            <a:r>
              <a:rPr lang="en-US" altLang="zh-TW" dirty="0">
                <a:hlinkClick r:id="rId3"/>
              </a:rPr>
              <a:t>https://data.tycg.gov.tw/api/v1/rest/datastore/a1b4714b-3b75-4ff8-a8f2-cc377e4eaa0f?format=json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552" y="2820198"/>
            <a:ext cx="7710616" cy="347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b="1" dirty="0" smtClean="0"/>
              <a:t>撈</a:t>
            </a:r>
            <a:r>
              <a:rPr lang="zh-TW" altLang="en-US" b="1" dirty="0"/>
              <a:t>取網頁</a:t>
            </a:r>
            <a:r>
              <a:rPr lang="zh-TW" altLang="en-US" b="1" dirty="0" smtClean="0"/>
              <a:t>資料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sz="3200" dirty="0" smtClean="0"/>
              <a:t>撈取今日最高溫</a:t>
            </a:r>
            <a:endParaRPr lang="zh-TW" altLang="en-US" sz="3200" dirty="0"/>
          </a:p>
        </p:txBody>
      </p:sp>
      <p:grpSp>
        <p:nvGrpSpPr>
          <p:cNvPr id="5" name="群組 4"/>
          <p:cNvGrpSpPr/>
          <p:nvPr/>
        </p:nvGrpSpPr>
        <p:grpSpPr>
          <a:xfrm>
            <a:off x="979500" y="2536657"/>
            <a:ext cx="10477640" cy="3065805"/>
            <a:chOff x="979500" y="2536657"/>
            <a:chExt cx="10477640" cy="306580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500" y="2536657"/>
              <a:ext cx="10477640" cy="3065805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7479956" y="4024251"/>
              <a:ext cx="3912973" cy="3335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190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829" y="2631239"/>
            <a:ext cx="4972063" cy="1833668"/>
          </a:xfrm>
          <a:prstGeom prst="rect">
            <a:avLst/>
          </a:prstGeom>
        </p:spPr>
      </p:pic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b="1" dirty="0"/>
              <a:t>撈取網頁資料</a:t>
            </a: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sz="3200" dirty="0"/>
              <a:t>撈取今日最高溫</a:t>
            </a:r>
          </a:p>
        </p:txBody>
      </p:sp>
      <p:sp>
        <p:nvSpPr>
          <p:cNvPr id="4" name="矩形 3"/>
          <p:cNvSpPr/>
          <p:nvPr/>
        </p:nvSpPr>
        <p:spPr>
          <a:xfrm>
            <a:off x="1408669" y="2619437"/>
            <a:ext cx="2540475" cy="197904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986801" y="2586286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呼叫網頁大師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湯師傅</a:t>
            </a:r>
            <a:endParaRPr lang="zh-TW" altLang="en-US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8669" y="2817341"/>
            <a:ext cx="1375720" cy="171426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738060" y="2817340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呼叫連網頁的工具人</a:t>
            </a:r>
            <a:endParaRPr lang="zh-TW" altLang="en-US" sz="1600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08669" y="3542171"/>
            <a:ext cx="1861753" cy="189570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270422" y="34714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連上那個網頁</a:t>
            </a:r>
            <a:endParaRPr lang="zh-TW" altLang="en-US" sz="16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08669" y="3731742"/>
            <a:ext cx="3962401" cy="19764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390768" y="39878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解析連上的網頁</a:t>
            </a:r>
            <a:endParaRPr lang="zh-TW" altLang="en-US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08669" y="4069560"/>
            <a:ext cx="1375720" cy="19764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6944498" y="1267644"/>
            <a:ext cx="281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r.content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未被解析的網頁</a:t>
            </a: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08669" y="4267200"/>
            <a:ext cx="1375720" cy="19770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6944498" y="3718135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soup</a:t>
            </a:r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解析後的網頁</a:t>
            </a: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6781963" y="1757715"/>
            <a:ext cx="4680968" cy="1603324"/>
            <a:chOff x="6781963" y="1757715"/>
            <a:chExt cx="4680968" cy="1603324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1963" y="1757715"/>
              <a:ext cx="4680968" cy="1603324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6781963" y="1757715"/>
              <a:ext cx="4648903" cy="1596083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6751065" y="4168380"/>
            <a:ext cx="4679801" cy="1886431"/>
            <a:chOff x="6751065" y="4168380"/>
            <a:chExt cx="4679801" cy="1886431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51065" y="4168380"/>
              <a:ext cx="4679801" cy="1886431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6751065" y="4168380"/>
              <a:ext cx="4679801" cy="1853662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038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6" grpId="0"/>
      <p:bldP spid="17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b="1" dirty="0"/>
              <a:t>撈取網頁資料</a:t>
            </a: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sz="3200" dirty="0"/>
              <a:t>撈取今日最高溫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317" y="2500518"/>
            <a:ext cx="8197835" cy="3669694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198317" y="3963865"/>
            <a:ext cx="8197835" cy="2206347"/>
            <a:chOff x="2198317" y="3963865"/>
            <a:chExt cx="8197835" cy="220634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8317" y="3963865"/>
              <a:ext cx="8197834" cy="2206347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198317" y="3967993"/>
              <a:ext cx="8197835" cy="220221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97823" y="442070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按下</a:t>
            </a:r>
            <a:r>
              <a:rPr lang="en-US" altLang="zh-TW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F12</a:t>
            </a:r>
          </a:p>
          <a:p>
            <a:r>
              <a:rPr lang="zh-TW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呼叫網頁小</a:t>
            </a:r>
            <a:r>
              <a:rPr lang="zh-TW" alt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精靈</a:t>
            </a:r>
          </a:p>
        </p:txBody>
      </p:sp>
    </p:spTree>
    <p:extLst>
      <p:ext uri="{BB962C8B-B14F-4D97-AF65-F5344CB8AC3E}">
        <p14:creationId xmlns:p14="http://schemas.microsoft.com/office/powerpoint/2010/main" val="357591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b="1" dirty="0"/>
              <a:t>撈取網頁資料</a:t>
            </a: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sz="3200" dirty="0"/>
              <a:t>撈取今日最高溫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123" y="2988747"/>
            <a:ext cx="1752381" cy="117142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82123" y="3253946"/>
            <a:ext cx="283066" cy="27184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142650" y="256734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按左上角的小箭頭</a:t>
            </a: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97258" y="15275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點選要撈取的東西</a:t>
            </a: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390768" y="573186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小精靈會自動幫你把那個東西標出來</a:t>
            </a: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780" y="1990431"/>
            <a:ext cx="4686300" cy="1800225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3591697" y="4046660"/>
            <a:ext cx="6791275" cy="1571429"/>
            <a:chOff x="3591697" y="4046660"/>
            <a:chExt cx="6791275" cy="1571429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1544" y="4046660"/>
              <a:ext cx="6771428" cy="1571429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3591697" y="5041557"/>
              <a:ext cx="6787979" cy="156519"/>
            </a:xfrm>
            <a:prstGeom prst="rect">
              <a:avLst/>
            </a:prstGeom>
            <a:noFill/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852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b="1" dirty="0"/>
              <a:t>撈取網頁資料</a:t>
            </a: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sz="3200" dirty="0"/>
              <a:t>撈取今日最高溫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383804" y="4909147"/>
            <a:ext cx="623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#retab5 &gt; div &gt; div &gt; table &gt; </a:t>
            </a:r>
            <a:r>
              <a:rPr lang="en-US" altLang="zh-TW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tbody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&gt; </a:t>
            </a:r>
            <a:r>
              <a:rPr lang="en-US" altLang="zh-TW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tr:nth-child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(1) &gt; td.col1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801231" y="32516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會複製一串文字</a:t>
            </a:r>
            <a:endParaRPr lang="en-US" altLang="zh-TW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596451" y="375934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這串文字代表那個東西住在網頁的哪裡</a:t>
            </a:r>
            <a:endParaRPr lang="en-US" altLang="zh-TW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16549" y="1641272"/>
            <a:ext cx="462327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的符號就是往下一層的意思</a:t>
            </a:r>
            <a:endParaRPr lang="en-US" altLang="zh-TW" dirty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以中文解讀就是 </a:t>
            </a:r>
            <a:endParaRPr lang="en-US" altLang="zh-TW" dirty="0" smtClean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#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retab5 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div 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div 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…… 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以此類推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單箭頭接點 10"/>
          <p:cNvCxnSpPr>
            <a:stCxn id="15" idx="2"/>
          </p:cNvCxnSpPr>
          <p:nvPr/>
        </p:nvCxnSpPr>
        <p:spPr>
          <a:xfrm flipH="1">
            <a:off x="8650859" y="4128676"/>
            <a:ext cx="1" cy="60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1219200" y="2433156"/>
            <a:ext cx="4162425" cy="3657600"/>
            <a:chOff x="1219200" y="2433156"/>
            <a:chExt cx="4162425" cy="3657600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9200" y="2433156"/>
              <a:ext cx="4162425" cy="3657600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3369275" y="2518435"/>
              <a:ext cx="189314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按右鍵</a:t>
              </a:r>
              <a:endParaRPr lang="en-US" altLang="zh-TW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dirty="0" smtClean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</a:t>
              </a:r>
              <a:r>
                <a:rPr lang="en-US" altLang="zh-TW" dirty="0" smtClean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Copy</a:t>
              </a:r>
            </a:p>
            <a:p>
              <a:r>
                <a:rPr lang="zh-TW" altLang="en-US" dirty="0" smtClean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點</a:t>
              </a:r>
              <a:r>
                <a:rPr lang="en-US" altLang="zh-TW" dirty="0" smtClean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Copy</a:t>
              </a:r>
              <a:r>
                <a:rPr lang="zh-TW" altLang="en-US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dirty="0" smtClean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selecto</a:t>
              </a:r>
              <a:r>
                <a:rPr lang="en-US" altLang="zh-TW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</a:t>
              </a:r>
              <a:endParaRPr lang="zh-TW" altLang="en-US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658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b="1" dirty="0"/>
              <a:t>撈取網頁資料</a:t>
            </a: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sz="3200" dirty="0"/>
              <a:t>撈取今日最高溫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412417"/>
            <a:ext cx="6541970" cy="183006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002" y="5313006"/>
            <a:ext cx="6159410" cy="41680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400432" y="3665838"/>
            <a:ext cx="6360738" cy="222421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364260" y="3880707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去湯裡面撈（</a:t>
            </a:r>
            <a:r>
              <a:rPr lang="en-US" altLang="zh-TW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）自己要的東西</a:t>
            </a:r>
            <a:endParaRPr lang="zh-TW" altLang="en-US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42054" y="3665838"/>
            <a:ext cx="4761470" cy="222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879701" y="323263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放剛剛複製到的那一串字</a:t>
            </a:r>
            <a:endParaRPr lang="zh-TW" altLang="en-US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5116002" y="4673271"/>
            <a:ext cx="5933052" cy="625752"/>
            <a:chOff x="5116002" y="4673271"/>
            <a:chExt cx="5933052" cy="62575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16002" y="4673271"/>
              <a:ext cx="5933052" cy="625752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5116002" y="4926227"/>
              <a:ext cx="5865036" cy="27184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911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  <p:bldP spid="17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b="1" dirty="0"/>
              <a:t>撈取網頁資料</a:t>
            </a: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sz="3200" dirty="0"/>
              <a:t>撈取今日最高溫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499" y="2607303"/>
            <a:ext cx="5700533" cy="5313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20714" y="2809103"/>
            <a:ext cx="461318" cy="22242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693" y="3496656"/>
            <a:ext cx="2906629" cy="46570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199007" y="3566984"/>
            <a:ext cx="348279" cy="304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353500" y="2809103"/>
            <a:ext cx="137550" cy="2224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894263" y="2817340"/>
            <a:ext cx="137550" cy="2224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963038" y="3257719"/>
            <a:ext cx="4198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有中括號 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表示資料被一個大箱箱儲存</a:t>
            </a:r>
            <a:endParaRPr lang="en-US" altLang="zh-TW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大箱箱的東西都會依序排好</a:t>
            </a:r>
            <a:endParaRPr lang="en-US" altLang="zh-TW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擺在第一個的東西叫做 第 </a:t>
            </a:r>
            <a:r>
              <a:rPr lang="en-US" altLang="zh-TW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個</a:t>
            </a: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47286" y="3566984"/>
            <a:ext cx="609600" cy="222887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631501" y="4134788"/>
            <a:ext cx="5291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一堆你看不懂的東東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en-US" altLang="zh-TW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&lt;/</a:t>
            </a:r>
            <a:r>
              <a:rPr lang="zh-TW" alt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還是看不懂的東東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3523617" y="4692378"/>
            <a:ext cx="1520830" cy="493945"/>
            <a:chOff x="3523617" y="4692378"/>
            <a:chExt cx="1520830" cy="493945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23617" y="4692378"/>
              <a:ext cx="1520830" cy="493945"/>
            </a:xfrm>
            <a:prstGeom prst="rect">
              <a:avLst/>
            </a:prstGeom>
          </p:spPr>
        </p:pic>
        <p:sp>
          <p:nvSpPr>
            <p:cNvPr id="24" name="矩形 23"/>
            <p:cNvSpPr/>
            <p:nvPr/>
          </p:nvSpPr>
          <p:spPr>
            <a:xfrm>
              <a:off x="3523617" y="4939350"/>
              <a:ext cx="463497" cy="246973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162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1" grpId="0" animBg="1"/>
      <p:bldP spid="22" grpId="0" animBg="1"/>
      <p:bldP spid="9" grpId="0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夜色設計範本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010291_TF03460533" id="{FB1D4CB6-8816-46A0-89E5-24E18EBEB302}" vid="{D72A7F4E-F448-49E8-9DEF-E08D96B93E74}"/>
    </a:ext>
  </a:extLst>
</a:theme>
</file>

<file path=ppt/theme/theme2.xml><?xml version="1.0" encoding="utf-8"?>
<a:theme xmlns:a="http://schemas.openxmlformats.org/drawingml/2006/main" name="Office 佈景主題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FFFBF3-BB42-47F7-806D-D5417A96E6A8}">
  <ds:schemaRefs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40262f94-9f35-4ac3-9a90-690165a166b7"/>
    <ds:schemaRef ds:uri="a4f35948-e619-41b3-aa29-22878b09cfd2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夜色設計投影片</Template>
  <TotalTime>1870</TotalTime>
  <Words>696</Words>
  <Application>Microsoft Office PowerPoint</Application>
  <PresentationFormat>寬螢幕</PresentationFormat>
  <Paragraphs>138</Paragraphs>
  <Slides>26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微軟正黑體</vt:lpstr>
      <vt:lpstr>新細明體</vt:lpstr>
      <vt:lpstr>Arial</vt:lpstr>
      <vt:lpstr>Wingdings</vt:lpstr>
      <vt:lpstr>Wingdings 2</vt:lpstr>
      <vt:lpstr>Wingdings 3</vt:lpstr>
      <vt:lpstr>夜色設計範本</vt:lpstr>
      <vt:lpstr>Python工作坊</vt:lpstr>
      <vt:lpstr>目錄</vt:lpstr>
      <vt:lpstr>撈取網頁資料</vt:lpstr>
      <vt:lpstr>撈取網頁資料</vt:lpstr>
      <vt:lpstr>撈取網頁資料</vt:lpstr>
      <vt:lpstr>撈取網頁資料</vt:lpstr>
      <vt:lpstr>撈取網頁資料</vt:lpstr>
      <vt:lpstr>撈取網頁資料</vt:lpstr>
      <vt:lpstr>撈取網頁資料</vt:lpstr>
      <vt:lpstr>撈取JSON格式資料</vt:lpstr>
      <vt:lpstr>撈取JSON格式資料</vt:lpstr>
      <vt:lpstr>撈取JSON格式資料</vt:lpstr>
      <vt:lpstr>撈取JSON格式資料</vt:lpstr>
      <vt:lpstr>開放資料</vt:lpstr>
      <vt:lpstr>開放資料</vt:lpstr>
      <vt:lpstr>開放資料</vt:lpstr>
      <vt:lpstr>開放資料</vt:lpstr>
      <vt:lpstr>開放資料</vt:lpstr>
      <vt:lpstr>開放資料</vt:lpstr>
      <vt:lpstr>開放資料</vt:lpstr>
      <vt:lpstr>撈不到的情況</vt:lpstr>
      <vt:lpstr>撈不到的情況</vt:lpstr>
      <vt:lpstr>撈不到的情況</vt:lpstr>
      <vt:lpstr>撈不到的情況</vt:lpstr>
      <vt:lpstr>小試身手</vt:lpstr>
      <vt:lpstr>小試身手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nick dong</dc:creator>
  <cp:lastModifiedBy>nick dong</cp:lastModifiedBy>
  <cp:revision>93</cp:revision>
  <dcterms:created xsi:type="dcterms:W3CDTF">2019-11-22T06:46:52Z</dcterms:created>
  <dcterms:modified xsi:type="dcterms:W3CDTF">2019-12-02T13:37:55Z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