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@victorkohler/collaborative-filtering-using-deep-neural-networks-in-tensorflow-96e5d41a39a1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83a0ed61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983a0ed61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Exploiting the Sentimental Bias between Ratings and Reviews for Enhancing Recommendation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前年的ICDM.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主要在計算rating review之間的偏差，進而去修正並優化預測的分數。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6fc2da18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6fc2da18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剝離實驗中，比較了使用原始的RATING分數以及有加入分析REVIEW過的分數，那後者都表現得比較好。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然後作者舉出了他的MODEL表現比較好的原因，第一是透過結合RATING REVIEW的資訊，可以較準確的預測出USER的內心想法。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第二是因為同時使用了RATING REVIEW的分數，也可以增加USER ITEM矩陣的密度，那這是有利於矩陣分解方法在做計算時的特姓。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6fc2da18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6fc2da18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除推薦系統外，其還可以應用在惡意用戶得偵測上。這邊CASE STUDY他使用taobao的資料及，在一萬多名user中drop掉了7 USER, 142 REVIEW。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這些都是在前面model裡面的結合函數中drop掉的資料。這些人都有同一個特點，就是評分都打很極端，但review常常寫不相關的東西或甚至根本就相反的內容。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右邊的座標圖，展示了五and七的user，他們具有相反的特性。五號都給低分，但分析他的review語境之後，顯示出的結果普遍不一致。而七號則是大部分都給高分，但review全都在寫壞話，而唯一判斷語境得到高分的review，該feedback確的到只有一分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那所以透過這個model也可以分析出那些是惡意的user，來搞破壞的，這樣的資訊可能在未來也可以有近一步的應用。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6fc2da18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6fc2da18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83a0ed61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83a0ed61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83a0ed61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83a0ed61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文中作者觀察電商的評分系統，並從中發現了兩個普遍的現象。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第一是大部分人在做feedback時只會評分而不想評論。如左圖評分的比例遠大於也寫評論的人。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而第二個是有些人就算寫了評論，往往他們心裡真的想法並沒有反映在評分以及評論上面，造成評分和評論所表現出來的特徵很不一致。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6fc2da18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6fc2da18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所以作者就提出了NEUO方法，以發覺USER心裡真正的想法，並同時處理unbalanced dataset的問題。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NEUO主要分成兩個部分，分別是情緒分析，以及矩陣分解的rating分數預測。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整體的流程是先判斷每個feedback是否有寫評論，有的話就輸入進SC MODULE，而只有rating的話就直送進MF MODULE。算完情緒分數的REVIEW，會透過一個函數和她原始的rating分數在將他輸入進MF MODULE。最後在輸出預測的答案。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6fc2da18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6fc2da18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然後是MODEL的DETAIL。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首先是REVIEW的情緒分析，主要是透過CNN模型去進行計算。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每個USER的所有REVIEW會各自被EMBEDDING成一個矩陣，然後會使用一個雙層的ATTENTION，標出比較重要的部分，之後放進CNN網路裡面來訓練出每篇REVIEW的分數。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6fc2da18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6fc2da18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預測出REVIEW的分數之後，會去計算他跟原始RATING分數之間的偏差，如果超過這個偏差超過事先設定的閥值μ的話就會DROP掉這篇REVIEW。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而如果這個USER被DROP掉的REVIEW超過一定的比例的話則會認定該USER是惡意用戶，將該USER也DROP掉。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那除此之外的REVIEW分數會和原始RATING分數去作加權，算出一個新的分數，再進行下一步的計算。還有一種情況是部分USER ITEM的PAIR只有REVIEW或是只有RATING的分數，那就是直接採用他的值。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最後會將所有的分數整合成一個M成N的USER ITEM矩陣。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6fc2da18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6fc2da18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那後面就是做矩陣分解，這邊是以MLP的深度網路去進行計算，最後就會算出最終的答案。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NeuMF(MF+MLP): </a:t>
            </a:r>
            <a:r>
              <a:rPr lang="zh-TW" sz="1200" u="sng">
                <a:solidFill>
                  <a:schemeClr val="hlink"/>
                </a:solidFill>
                <a:hlinkClick r:id="rId2"/>
              </a:rPr>
              <a:t>https://medium.com/@victorkohler/collaborative-filtering-using-deep-neural-networks-in-tensorflow-96e5d41a39a1</a:t>
            </a:r>
            <a:endParaRPr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6fc2da18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6fc2da18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實驗的部分，有用了AMAZON YELP TAOBAO三個資料及。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實驗的結果他大部分都表現得比較好，除了AMAZON 的HR，原因可能是因為AMAZON YELP都是有事先整理過的資料及，而NEUO這個MODEL是專門對應unbalanced的資料及，那可能在這種整理過的資料集中就沒那麼有優勢。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可以比較像taobao就是unbalanced的資料及，那可以很明顯看到效果就明顯好很多。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6fc2da18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6fc2da18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這邊顯示出NEUO在UNBALANCED程度不同的資料中的影響，為了模擬UNBALANCED資料的狀態，透過DROP調AMAZON YELP資料及部分的REVIEW來成這樣的效果。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右邊曲線圖是比較在不同DROP REVIEW的比例中各模型的表現。那TLFM CONVMF這兩個是review base的方法，那在去掉REVIEW的情況下影響是最大的。而AMF ACF是rating base的方法，那基本上不太會有影響。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而NEUO在這之中能過透過分析REVIEW得到更精準的預測結果，且同時扔能保有rating base方法的穩定性。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/>
              <a:t>Exploiting the Sentimental Bias between Ratings and Reviews for Enhancing Recommendation</a:t>
            </a:r>
            <a:endParaRPr sz="38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82625"/>
            <a:ext cx="8520600" cy="14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latin typeface="Alfa Slab One"/>
                <a:ea typeface="Alfa Slab One"/>
                <a:cs typeface="Alfa Slab One"/>
                <a:sym typeface="Alfa Slab One"/>
              </a:rPr>
              <a:t>2018 IEEE International Conference on Data Mining (ICDM)</a:t>
            </a:r>
            <a:endParaRPr b="1" sz="1600"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Yuanbo Xu, Yongjian Yang, Jiayu Han, En Wang, Fuzhen Zhuang, Hui Xiong</a:t>
            </a:r>
            <a:endParaRPr sz="1600"/>
          </a:p>
        </p:txBody>
      </p:sp>
      <p:sp>
        <p:nvSpPr>
          <p:cNvPr id="58" name="Google Shape;58;p13"/>
          <p:cNvSpPr txBox="1"/>
          <p:nvPr/>
        </p:nvSpPr>
        <p:spPr>
          <a:xfrm>
            <a:off x="7309175" y="4261775"/>
            <a:ext cx="15231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presenter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陳牧凡, 11/9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paper⑦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Experiments(Cont.)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11700" y="1152475"/>
            <a:ext cx="8520600" cy="3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Ablation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 and Re are original and enhanced matrix separately.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reasons why the NeuO perform betters: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Combination Function utilizes both ratings and reviews, which can make the ratings more accurate to the true opinions of users.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NeuO increases the density of the matrix, which benefits the MF-based methods.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900" y="1825575"/>
            <a:ext cx="3637550" cy="17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Experiments(Cont.)</a:t>
            </a:r>
            <a:endParaRPr/>
          </a:p>
        </p:txBody>
      </p:sp>
      <p:sp>
        <p:nvSpPr>
          <p:cNvPr id="158" name="Google Shape;158;p23"/>
          <p:cNvSpPr txBox="1"/>
          <p:nvPr>
            <p:ph idx="4294967295" type="body"/>
          </p:nvPr>
        </p:nvSpPr>
        <p:spPr>
          <a:xfrm>
            <a:off x="311700" y="1152475"/>
            <a:ext cx="781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Case Study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</a:t>
            </a:r>
            <a:r>
              <a:rPr lang="zh-TW"/>
              <a:t>hows a potential application of opinion bias on Taobao dataset.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Among all 10,121 users in </a:t>
            </a:r>
            <a:r>
              <a:rPr lang="zh-TW"/>
              <a:t>Taobao dataset</a:t>
            </a:r>
            <a:r>
              <a:rPr lang="zh-TW"/>
              <a:t>, NeuO drops 7 users and 142 reviews.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NeuO can applied to malicious user detection.</a:t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885" y="2571751"/>
            <a:ext cx="3189974" cy="171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5162" y="2571750"/>
            <a:ext cx="3715137" cy="17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Comments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Opinion bias is important in recommendation problem.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 the model, we can implement the modules by other state-of-art models.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CNN -&gt; LSTM, transformers…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MMF(MLP-MF) -&gt; transformers(</a:t>
            </a:r>
            <a:r>
              <a:rPr lang="zh-TW" sz="1000"/>
              <a:t>Self-Attentive Sequential Recommendation, 2018 ICDM), </a:t>
            </a:r>
            <a:r>
              <a:rPr lang="zh-TW"/>
              <a:t>...</a:t>
            </a:r>
            <a:endParaRPr/>
          </a:p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Introduction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Detail of NeuO Model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Sentiment Classification scoring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Combination Function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MLP-based Matrix Factorization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Experiments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Conclusion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Comments</a:t>
            </a:r>
            <a:endParaRPr sz="2000"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Introduction(Cont.)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Two common phenomena: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users prefer to rate their orders rather than review them after purchasing.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users’ opinions are usually not indicated by their reviews or ratings separately.</a:t>
            </a:r>
            <a:endParaRPr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675" y="2111622"/>
            <a:ext cx="5488651" cy="26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Introduction(Cont.)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19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This paper focus on </a:t>
            </a:r>
            <a:r>
              <a:rPr lang="zh-TW"/>
              <a:t>how to </a:t>
            </a:r>
            <a:r>
              <a:rPr b="1" lang="zh-TW"/>
              <a:t>exploit users’ true opinions</a:t>
            </a:r>
            <a:r>
              <a:rPr lang="zh-TW"/>
              <a:t> on their consumed items to tackle the </a:t>
            </a:r>
            <a:r>
              <a:rPr b="1" lang="zh-TW"/>
              <a:t>unbalanced dataset</a:t>
            </a:r>
            <a:r>
              <a:rPr lang="zh-TW"/>
              <a:t> and </a:t>
            </a:r>
            <a:r>
              <a:rPr b="1" lang="zh-TW"/>
              <a:t>opinion bias</a:t>
            </a:r>
            <a:r>
              <a:rPr lang="zh-TW"/>
              <a:t> problems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 solve the problems mentioned above, </a:t>
            </a:r>
            <a:r>
              <a:rPr lang="zh-TW"/>
              <a:t>Neural-network based Opinion mining model (NeuO) has been proposed, it consists of 2 modules: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Sentiment classification scoring (SC) module.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MLP matrix factorization recommendation (MMF) module.</a:t>
            </a:r>
            <a:endParaRPr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82" name="Google Shape;82;p16"/>
          <p:cNvGrpSpPr/>
          <p:nvPr/>
        </p:nvGrpSpPr>
        <p:grpSpPr>
          <a:xfrm>
            <a:off x="552725" y="3231225"/>
            <a:ext cx="8038548" cy="1331125"/>
            <a:chOff x="552725" y="3231225"/>
            <a:chExt cx="8038548" cy="1331125"/>
          </a:xfrm>
        </p:grpSpPr>
        <p:sp>
          <p:nvSpPr>
            <p:cNvPr id="83" name="Google Shape;83;p16"/>
            <p:cNvSpPr/>
            <p:nvPr/>
          </p:nvSpPr>
          <p:spPr>
            <a:xfrm>
              <a:off x="5818000" y="3988900"/>
              <a:ext cx="1236000" cy="288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MMF module</a:t>
              </a: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3355550" y="3988900"/>
              <a:ext cx="1236000" cy="288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SC </a:t>
              </a:r>
              <a:r>
                <a:rPr lang="zh-TW"/>
                <a:t>module</a:t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5092725" y="4025950"/>
              <a:ext cx="224100" cy="214500"/>
            </a:xfrm>
            <a:prstGeom prst="flowChartSummingJunct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6"/>
            <p:cNvSpPr txBox="1"/>
            <p:nvPr/>
          </p:nvSpPr>
          <p:spPr>
            <a:xfrm>
              <a:off x="4686675" y="3594551"/>
              <a:ext cx="10362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latin typeface="Proxima Nova"/>
                  <a:ea typeface="Proxima Nova"/>
                  <a:cs typeface="Proxima Nova"/>
                  <a:sym typeface="Proxima Nova"/>
                </a:rPr>
                <a:t>combination function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552725" y="3918550"/>
              <a:ext cx="1850200" cy="429300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have review?</a:t>
              </a:r>
              <a:endParaRPr sz="1000"/>
            </a:p>
          </p:txBody>
        </p:sp>
        <p:cxnSp>
          <p:nvCxnSpPr>
            <p:cNvPr id="88" name="Google Shape;88;p16"/>
            <p:cNvCxnSpPr>
              <a:stCxn id="84" idx="3"/>
              <a:endCxn id="85" idx="2"/>
            </p:cNvCxnSpPr>
            <p:nvPr/>
          </p:nvCxnSpPr>
          <p:spPr>
            <a:xfrm>
              <a:off x="4591550" y="4133200"/>
              <a:ext cx="501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9" name="Google Shape;89;p16"/>
            <p:cNvCxnSpPr>
              <a:stCxn id="85" idx="6"/>
              <a:endCxn id="83" idx="1"/>
            </p:cNvCxnSpPr>
            <p:nvPr/>
          </p:nvCxnSpPr>
          <p:spPr>
            <a:xfrm>
              <a:off x="5316825" y="4133200"/>
              <a:ext cx="501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0" name="Google Shape;90;p16"/>
            <p:cNvSpPr/>
            <p:nvPr/>
          </p:nvSpPr>
          <p:spPr>
            <a:xfrm>
              <a:off x="1069525" y="3231225"/>
              <a:ext cx="816600" cy="288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user-item </a:t>
              </a:r>
              <a:r>
                <a:rPr lang="zh-TW" sz="1000"/>
                <a:t>comments</a:t>
              </a:r>
              <a:endParaRPr sz="1000"/>
            </a:p>
          </p:txBody>
        </p:sp>
        <p:cxnSp>
          <p:nvCxnSpPr>
            <p:cNvPr id="91" name="Google Shape;91;p16"/>
            <p:cNvCxnSpPr>
              <a:stCxn id="87" idx="3"/>
              <a:endCxn id="84" idx="1"/>
            </p:cNvCxnSpPr>
            <p:nvPr/>
          </p:nvCxnSpPr>
          <p:spPr>
            <a:xfrm>
              <a:off x="2402925" y="4133200"/>
              <a:ext cx="952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2" name="Google Shape;92;p16"/>
            <p:cNvCxnSpPr>
              <a:stCxn id="87" idx="2"/>
              <a:endCxn id="85" idx="4"/>
            </p:cNvCxnSpPr>
            <p:nvPr/>
          </p:nvCxnSpPr>
          <p:spPr>
            <a:xfrm rot="-5400000">
              <a:off x="3287575" y="2430700"/>
              <a:ext cx="107400" cy="3726900"/>
            </a:xfrm>
            <a:prstGeom prst="bentConnector3">
              <a:avLst>
                <a:gd fmla="val -22171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3" name="Google Shape;93;p16"/>
            <p:cNvCxnSpPr>
              <a:stCxn id="90" idx="2"/>
              <a:endCxn id="87" idx="0"/>
            </p:cNvCxnSpPr>
            <p:nvPr/>
          </p:nvCxnSpPr>
          <p:spPr>
            <a:xfrm>
              <a:off x="1477825" y="3519825"/>
              <a:ext cx="0" cy="39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4" name="Google Shape;94;p16"/>
            <p:cNvSpPr txBox="1"/>
            <p:nvPr/>
          </p:nvSpPr>
          <p:spPr>
            <a:xfrm>
              <a:off x="2628599" y="3885350"/>
              <a:ext cx="471900" cy="2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latin typeface="Proxima Nova"/>
                  <a:ea typeface="Proxima Nova"/>
                  <a:cs typeface="Proxima Nova"/>
                  <a:sym typeface="Proxima Nova"/>
                </a:rPr>
                <a:t>yes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1477825" y="4347850"/>
              <a:ext cx="865800" cy="2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latin typeface="Proxima Nova"/>
                  <a:ea typeface="Proxima Nova"/>
                  <a:cs typeface="Proxima Nova"/>
                  <a:sym typeface="Proxima Nova"/>
                </a:rPr>
                <a:t>rating only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7555175" y="3988913"/>
              <a:ext cx="1036098" cy="288576"/>
            </a:xfrm>
            <a:prstGeom prst="flowChartTermina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Output</a:t>
              </a:r>
              <a:endParaRPr/>
            </a:p>
          </p:txBody>
        </p:sp>
        <p:cxnSp>
          <p:nvCxnSpPr>
            <p:cNvPr id="97" name="Google Shape;97;p16"/>
            <p:cNvCxnSpPr>
              <a:stCxn id="83" idx="3"/>
              <a:endCxn id="96" idx="1"/>
            </p:cNvCxnSpPr>
            <p:nvPr/>
          </p:nvCxnSpPr>
          <p:spPr>
            <a:xfrm>
              <a:off x="7054000" y="4133200"/>
              <a:ext cx="501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Sentiment Classification scoring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1152475"/>
            <a:ext cx="4424700" cy="39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V</a:t>
            </a:r>
            <a:r>
              <a:rPr baseline="-25000" lang="zh-TW" sz="1800"/>
              <a:t>s</a:t>
            </a:r>
            <a:r>
              <a:rPr lang="zh-TW" sz="1800"/>
              <a:t> = f</a:t>
            </a:r>
            <a:r>
              <a:rPr baseline="30000" lang="zh-TW" sz="1800"/>
              <a:t>out</a:t>
            </a:r>
            <a:r>
              <a:rPr lang="zh-TW" sz="1800"/>
              <a:t>(f</a:t>
            </a:r>
            <a:r>
              <a:rPr baseline="30000" lang="zh-TW" sz="1800"/>
              <a:t>4</a:t>
            </a:r>
            <a:r>
              <a:rPr lang="zh-TW" sz="1800"/>
              <a:t> (f</a:t>
            </a:r>
            <a:r>
              <a:rPr baseline="30000" lang="zh-TW" sz="1800"/>
              <a:t>3</a:t>
            </a:r>
            <a:r>
              <a:rPr lang="zh-TW" sz="1800"/>
              <a:t> (f</a:t>
            </a:r>
            <a:r>
              <a:rPr baseline="30000" lang="zh-TW" sz="1800"/>
              <a:t>2</a:t>
            </a:r>
            <a:r>
              <a:rPr lang="zh-TW" sz="1800"/>
              <a:t> (f</a:t>
            </a:r>
            <a:r>
              <a:rPr baseline="30000" lang="zh-TW" sz="1800"/>
              <a:t>1</a:t>
            </a:r>
            <a:r>
              <a:rPr lang="zh-TW" sz="1800"/>
              <a:t> </a:t>
            </a:r>
            <a:r>
              <a:rPr lang="zh-TW" sz="1800"/>
              <a:t>(V))))) ∈ </a:t>
            </a:r>
            <a:r>
              <a:rPr lang="zh-TW" sz="1800"/>
              <a:t>R</a:t>
            </a:r>
            <a:r>
              <a:rPr baseline="30000" lang="zh-TW" sz="1800"/>
              <a:t>qs×1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Input Embedding </a:t>
            </a:r>
            <a:r>
              <a:rPr lang="zh-TW" sz="1400"/>
              <a:t>f</a:t>
            </a:r>
            <a:r>
              <a:rPr baseline="30000" lang="zh-TW" sz="1400"/>
              <a:t>1</a:t>
            </a:r>
            <a:endParaRPr sz="10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zh-TW"/>
              <a:t>f</a:t>
            </a:r>
            <a:r>
              <a:rPr baseline="30000" lang="zh-TW"/>
              <a:t>1</a:t>
            </a:r>
            <a:r>
              <a:rPr lang="zh-TW"/>
              <a:t> : V → R</a:t>
            </a:r>
            <a:r>
              <a:rPr baseline="-25000" lang="zh-TW"/>
              <a:t>s</a:t>
            </a:r>
            <a:r>
              <a:rPr lang="zh-TW"/>
              <a:t> → R</a:t>
            </a:r>
            <a:r>
              <a:rPr baseline="30000" lang="zh-TW"/>
              <a:t>qs×l×k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Dual Attention</a:t>
            </a:r>
            <a:endParaRPr sz="14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zh-TW"/>
              <a:t>V = Du = {d1⊕d2⊕d3...⊕dus} 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zh-TW"/>
              <a:t>W</a:t>
            </a:r>
            <a:r>
              <a:rPr baseline="30000" lang="zh-TW"/>
              <a:t>g</a:t>
            </a:r>
            <a:r>
              <a:rPr lang="zh-TW"/>
              <a:t>d</a:t>
            </a:r>
            <a:r>
              <a:rPr baseline="-25000" lang="zh-TW"/>
              <a:t>i</a:t>
            </a:r>
            <a:r>
              <a:rPr lang="zh-TW"/>
              <a:t> = w</a:t>
            </a:r>
            <a:r>
              <a:rPr baseline="30000" lang="zh-TW"/>
              <a:t>g</a:t>
            </a:r>
            <a:r>
              <a:rPr baseline="-25000" lang="zh-TW"/>
              <a:t>1</a:t>
            </a:r>
            <a:r>
              <a:rPr lang="zh-TW"/>
              <a:t>g</a:t>
            </a:r>
            <a:r>
              <a:rPr baseline="-25000" lang="zh-TW"/>
              <a:t>1</a:t>
            </a:r>
            <a:r>
              <a:rPr lang="zh-TW"/>
              <a:t> ⊕w</a:t>
            </a:r>
            <a:r>
              <a:rPr baseline="30000" lang="zh-TW"/>
              <a:t>g</a:t>
            </a:r>
            <a:r>
              <a:rPr baseline="-25000" lang="zh-TW"/>
              <a:t>2</a:t>
            </a:r>
            <a:r>
              <a:rPr lang="zh-TW"/>
              <a:t>g</a:t>
            </a:r>
            <a:r>
              <a:rPr baseline="-25000" lang="zh-TW"/>
              <a:t>2</a:t>
            </a:r>
            <a:r>
              <a:rPr lang="zh-TW"/>
              <a:t> ⊕w</a:t>
            </a:r>
            <a:r>
              <a:rPr baseline="30000" lang="zh-TW"/>
              <a:t>g</a:t>
            </a:r>
            <a:r>
              <a:rPr baseline="-25000" lang="zh-TW"/>
              <a:t>3</a:t>
            </a:r>
            <a:r>
              <a:rPr lang="zh-TW"/>
              <a:t>g</a:t>
            </a:r>
            <a:r>
              <a:rPr baseline="-25000" lang="zh-TW"/>
              <a:t>3</a:t>
            </a:r>
            <a:r>
              <a:rPr lang="zh-TW"/>
              <a:t>... ⊕ w</a:t>
            </a:r>
            <a:r>
              <a:rPr baseline="30000" lang="zh-TW"/>
              <a:t>g</a:t>
            </a:r>
            <a:r>
              <a:rPr baseline="-25000" lang="zh-TW"/>
              <a:t>l</a:t>
            </a:r>
            <a:r>
              <a:rPr lang="zh-TW"/>
              <a:t>g</a:t>
            </a:r>
            <a:r>
              <a:rPr baseline="-25000" lang="zh-TW"/>
              <a:t>l</a:t>
            </a:r>
            <a:endParaRPr sz="1000"/>
          </a:p>
          <a:p>
            <a:pPr indent="-292100" lvl="3" marL="18288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 sz="1000"/>
              <a:t>W</a:t>
            </a:r>
            <a:r>
              <a:rPr baseline="30000" lang="zh-TW" sz="1000"/>
              <a:t>g</a:t>
            </a:r>
            <a:r>
              <a:rPr lang="zh-TW" sz="1000"/>
              <a:t> = {w</a:t>
            </a:r>
            <a:r>
              <a:rPr baseline="30000" lang="zh-TW" sz="1000"/>
              <a:t>g</a:t>
            </a:r>
            <a:r>
              <a:rPr lang="zh-TW" sz="1000"/>
              <a:t> | Σw</a:t>
            </a:r>
            <a:r>
              <a:rPr baseline="30000" lang="zh-TW" sz="1000"/>
              <a:t>g</a:t>
            </a:r>
            <a:r>
              <a:rPr baseline="-25000" lang="zh-TW" sz="1000"/>
              <a:t>i</a:t>
            </a:r>
            <a:r>
              <a:rPr lang="zh-TW" sz="1000"/>
              <a:t>  = 1 }</a:t>
            </a:r>
            <a:endParaRPr sz="10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zh-TW"/>
              <a:t>W</a:t>
            </a:r>
            <a:r>
              <a:rPr baseline="30000" lang="zh-TW"/>
              <a:t>d</a:t>
            </a:r>
            <a:r>
              <a:rPr lang="zh-TW"/>
              <a:t>D</a:t>
            </a:r>
            <a:r>
              <a:rPr baseline="-25000" lang="zh-TW"/>
              <a:t>u</a:t>
            </a:r>
            <a:r>
              <a:rPr lang="zh-TW"/>
              <a:t> = w</a:t>
            </a:r>
            <a:r>
              <a:rPr baseline="30000" lang="zh-TW"/>
              <a:t>d</a:t>
            </a:r>
            <a:r>
              <a:rPr baseline="-25000" lang="zh-TW"/>
              <a:t>1</a:t>
            </a:r>
            <a:r>
              <a:rPr lang="zh-TW"/>
              <a:t>d</a:t>
            </a:r>
            <a:r>
              <a:rPr baseline="-25000" lang="zh-TW"/>
              <a:t>1</a:t>
            </a:r>
            <a:r>
              <a:rPr lang="zh-TW"/>
              <a:t> ⊕w</a:t>
            </a:r>
            <a:r>
              <a:rPr baseline="30000" lang="zh-TW"/>
              <a:t>d</a:t>
            </a:r>
            <a:r>
              <a:rPr baseline="-25000" lang="zh-TW"/>
              <a:t>2</a:t>
            </a:r>
            <a:r>
              <a:rPr lang="zh-TW"/>
              <a:t>d</a:t>
            </a:r>
            <a:r>
              <a:rPr baseline="-25000" lang="zh-TW"/>
              <a:t>2</a:t>
            </a:r>
            <a:r>
              <a:rPr lang="zh-TW"/>
              <a:t> ⊕w</a:t>
            </a:r>
            <a:r>
              <a:rPr baseline="30000" lang="zh-TW"/>
              <a:t>d</a:t>
            </a:r>
            <a:r>
              <a:rPr baseline="-25000" lang="zh-TW"/>
              <a:t>3</a:t>
            </a:r>
            <a:r>
              <a:rPr lang="zh-TW"/>
              <a:t>d</a:t>
            </a:r>
            <a:r>
              <a:rPr baseline="-25000" lang="zh-TW"/>
              <a:t>3</a:t>
            </a:r>
            <a:r>
              <a:rPr lang="zh-TW"/>
              <a:t>... ⊕ w</a:t>
            </a:r>
            <a:r>
              <a:rPr baseline="30000" lang="zh-TW"/>
              <a:t>d</a:t>
            </a:r>
            <a:r>
              <a:rPr baseline="-25000" lang="zh-TW"/>
              <a:t>qs</a:t>
            </a:r>
            <a:r>
              <a:rPr lang="zh-TW"/>
              <a:t>d</a:t>
            </a:r>
            <a:r>
              <a:rPr baseline="-25000" lang="zh-TW"/>
              <a:t>qs</a:t>
            </a:r>
            <a:endParaRPr/>
          </a:p>
          <a:p>
            <a:pPr indent="-292100" lvl="3" marL="18288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 sz="1000"/>
              <a:t>W</a:t>
            </a:r>
            <a:r>
              <a:rPr baseline="30000" lang="zh-TW" sz="1000"/>
              <a:t>d</a:t>
            </a:r>
            <a:r>
              <a:rPr lang="zh-TW" sz="1000"/>
              <a:t> = {w</a:t>
            </a:r>
            <a:r>
              <a:rPr baseline="30000" lang="zh-TW" sz="1000"/>
              <a:t>d</a:t>
            </a:r>
            <a:r>
              <a:rPr lang="zh-TW" sz="1000"/>
              <a:t> | Σw</a:t>
            </a:r>
            <a:r>
              <a:rPr baseline="30000" lang="zh-TW" sz="1000"/>
              <a:t>d</a:t>
            </a:r>
            <a:r>
              <a:rPr baseline="-25000" lang="zh-TW" sz="1000"/>
              <a:t>i</a:t>
            </a:r>
            <a:r>
              <a:rPr lang="zh-TW" sz="1000"/>
              <a:t>  = 1 }</a:t>
            </a:r>
            <a:endParaRPr sz="1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400"/>
              <a:t>Convolutional Layer f</a:t>
            </a:r>
            <a:r>
              <a:rPr baseline="30000" lang="zh-TW" sz="1400"/>
              <a:t>2</a:t>
            </a:r>
            <a:endParaRPr sz="14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zh-TW"/>
              <a:t>f</a:t>
            </a:r>
            <a:r>
              <a:rPr baseline="30000" lang="zh-TW"/>
              <a:t>2</a:t>
            </a:r>
            <a:r>
              <a:rPr lang="zh-TW"/>
              <a:t> : Cu = f</a:t>
            </a:r>
            <a:r>
              <a:rPr baseline="30000" lang="zh-TW"/>
              <a:t>2</a:t>
            </a:r>
            <a:r>
              <a:rPr lang="zh-TW"/>
              <a:t>(W</a:t>
            </a:r>
            <a:r>
              <a:rPr baseline="30000" lang="zh-TW"/>
              <a:t>2</a:t>
            </a:r>
            <a:r>
              <a:rPr lang="zh-TW"/>
              <a:t>(W</a:t>
            </a:r>
            <a:r>
              <a:rPr baseline="30000" lang="zh-TW"/>
              <a:t>d</a:t>
            </a:r>
            <a:r>
              <a:rPr lang="zh-TW"/>
              <a:t>(W</a:t>
            </a:r>
            <a:r>
              <a:rPr baseline="30000" lang="zh-TW"/>
              <a:t>g</a:t>
            </a:r>
            <a:r>
              <a:rPr lang="zh-TW"/>
              <a:t>d))+b</a:t>
            </a:r>
            <a:r>
              <a:rPr baseline="30000" lang="zh-TW"/>
              <a:t>2</a:t>
            </a:r>
            <a:r>
              <a:rPr lang="zh-TW"/>
              <a:t>)</a:t>
            </a:r>
            <a:endParaRPr/>
          </a:p>
          <a:p>
            <a:pPr indent="-292100" lvl="3" marL="18288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 sz="1000"/>
              <a:t>f</a:t>
            </a:r>
            <a:r>
              <a:rPr baseline="30000" lang="zh-TW" sz="1000"/>
              <a:t>2</a:t>
            </a:r>
            <a:r>
              <a:rPr lang="zh-TW" sz="1000"/>
              <a:t> = RELU function</a:t>
            </a:r>
            <a:endParaRPr sz="1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Max-pooling Layer f</a:t>
            </a:r>
            <a:r>
              <a:rPr baseline="30000" lang="zh-TW" sz="1400"/>
              <a:t>3</a:t>
            </a:r>
            <a:endParaRPr sz="10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zh-TW"/>
              <a:t>f</a:t>
            </a:r>
            <a:r>
              <a:rPr baseline="30000" lang="zh-TW"/>
              <a:t>3</a:t>
            </a:r>
            <a:r>
              <a:rPr lang="zh-TW"/>
              <a:t> : C</a:t>
            </a:r>
            <a:r>
              <a:rPr baseline="30000" lang="zh-TW"/>
              <a:t>m</a:t>
            </a:r>
            <a:r>
              <a:rPr baseline="-25000" lang="zh-TW"/>
              <a:t>u</a:t>
            </a:r>
            <a:r>
              <a:rPr lang="zh-TW"/>
              <a:t> = max(C</a:t>
            </a:r>
            <a:r>
              <a:rPr baseline="-25000" lang="zh-TW"/>
              <a:t>u1</a:t>
            </a:r>
            <a:r>
              <a:rPr lang="zh-TW"/>
              <a:t>,C</a:t>
            </a:r>
            <a:r>
              <a:rPr baseline="-25000" lang="zh-TW"/>
              <a:t>u2</a:t>
            </a:r>
            <a:r>
              <a:rPr lang="zh-TW"/>
              <a:t>,...C</a:t>
            </a:r>
            <a:r>
              <a:rPr baseline="-25000" lang="zh-TW"/>
              <a:t>upl</a:t>
            </a:r>
            <a:r>
              <a:rPr lang="zh-TW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Fully-connected layer f</a:t>
            </a:r>
            <a:r>
              <a:rPr baseline="30000" lang="zh-TW" sz="1400"/>
              <a:t>4</a:t>
            </a:r>
            <a:endParaRPr sz="10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zh-TW"/>
              <a:t>f</a:t>
            </a:r>
            <a:r>
              <a:rPr baseline="30000" lang="zh-TW"/>
              <a:t>4</a:t>
            </a:r>
            <a:r>
              <a:rPr lang="zh-TW"/>
              <a:t> : Vs = f</a:t>
            </a:r>
            <a:r>
              <a:rPr baseline="30000" lang="zh-TW"/>
              <a:t>4</a:t>
            </a:r>
            <a:r>
              <a:rPr lang="zh-TW"/>
              <a:t>(W</a:t>
            </a:r>
            <a:r>
              <a:rPr baseline="30000" lang="zh-TW"/>
              <a:t>4</a:t>
            </a:r>
            <a:r>
              <a:rPr lang="zh-TW"/>
              <a:t>C</a:t>
            </a:r>
            <a:r>
              <a:rPr baseline="30000" lang="zh-TW"/>
              <a:t>m</a:t>
            </a:r>
            <a:r>
              <a:rPr baseline="-25000" lang="zh-TW"/>
              <a:t>u</a:t>
            </a:r>
            <a:r>
              <a:rPr lang="zh-TW"/>
              <a:t> +b</a:t>
            </a:r>
            <a:r>
              <a:rPr baseline="30000" lang="zh-TW"/>
              <a:t>4</a:t>
            </a:r>
            <a:r>
              <a:rPr lang="zh-TW"/>
              <a:t>)</a:t>
            </a:r>
            <a:endParaRPr/>
          </a:p>
          <a:p>
            <a:pPr indent="-292100" lvl="3" marL="18288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 sz="1000"/>
              <a:t>f</a:t>
            </a:r>
            <a:r>
              <a:rPr baseline="30000" lang="zh-TW" sz="1000"/>
              <a:t>4</a:t>
            </a:r>
            <a:r>
              <a:rPr lang="zh-TW" sz="1000"/>
              <a:t> = softmax function</a:t>
            </a:r>
            <a:endParaRPr/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060152"/>
            <a:ext cx="3999900" cy="360104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/>
          <p:nvPr/>
        </p:nvSpPr>
        <p:spPr>
          <a:xfrm>
            <a:off x="4736475" y="2094375"/>
            <a:ext cx="325500" cy="28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</a:t>
            </a:r>
            <a:r>
              <a:rPr baseline="30000" lang="zh-TW"/>
              <a:t>1</a:t>
            </a:r>
            <a:endParaRPr baseline="30000"/>
          </a:p>
        </p:txBody>
      </p:sp>
      <p:sp>
        <p:nvSpPr>
          <p:cNvPr id="107" name="Google Shape;107;p17"/>
          <p:cNvSpPr/>
          <p:nvPr/>
        </p:nvSpPr>
        <p:spPr>
          <a:xfrm>
            <a:off x="6669600" y="4238925"/>
            <a:ext cx="325500" cy="28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</a:t>
            </a:r>
            <a:r>
              <a:rPr baseline="30000" lang="zh-TW"/>
              <a:t>2</a:t>
            </a:r>
            <a:endParaRPr baseline="30000"/>
          </a:p>
        </p:txBody>
      </p:sp>
      <p:sp>
        <p:nvSpPr>
          <p:cNvPr id="108" name="Google Shape;108;p17"/>
          <p:cNvSpPr/>
          <p:nvPr/>
        </p:nvSpPr>
        <p:spPr>
          <a:xfrm>
            <a:off x="7557500" y="4116150"/>
            <a:ext cx="325500" cy="28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</a:t>
            </a:r>
            <a:r>
              <a:rPr baseline="30000" lang="zh-TW"/>
              <a:t>3</a:t>
            </a:r>
            <a:endParaRPr baseline="30000"/>
          </a:p>
        </p:txBody>
      </p:sp>
      <p:sp>
        <p:nvSpPr>
          <p:cNvPr id="109" name="Google Shape;109;p17"/>
          <p:cNvSpPr/>
          <p:nvPr/>
        </p:nvSpPr>
        <p:spPr>
          <a:xfrm>
            <a:off x="8146950" y="4280275"/>
            <a:ext cx="325500" cy="28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</a:t>
            </a:r>
            <a:r>
              <a:rPr baseline="30000" lang="zh-TW"/>
              <a:t>4</a:t>
            </a:r>
            <a:endParaRPr baseline="30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Combination Function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152475"/>
            <a:ext cx="452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v</a:t>
            </a:r>
            <a:r>
              <a:rPr baseline="-25000" lang="zh-TW"/>
              <a:t>e</a:t>
            </a:r>
            <a:r>
              <a:rPr lang="zh-TW"/>
              <a:t> = v</a:t>
            </a:r>
            <a:r>
              <a:rPr baseline="-25000" lang="zh-TW"/>
              <a:t>s</a:t>
            </a:r>
            <a:r>
              <a:rPr lang="zh-TW"/>
              <a:t> ⊗ v</a:t>
            </a:r>
            <a:r>
              <a:rPr baseline="-25000" lang="zh-TW"/>
              <a:t>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/>
              <a:t>⊗ denotes the combination function of NeuO.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/>
              <a:t>v</a:t>
            </a:r>
            <a:r>
              <a:rPr baseline="-25000" lang="zh-TW"/>
              <a:t>e</a:t>
            </a:r>
            <a:r>
              <a:rPr lang="zh-TW"/>
              <a:t> is an n-dimension vector, v</a:t>
            </a:r>
            <a:r>
              <a:rPr baseline="-25000" lang="zh-TW"/>
              <a:t>s</a:t>
            </a:r>
            <a:r>
              <a:rPr lang="zh-TW"/>
              <a:t> is a q</a:t>
            </a:r>
            <a:r>
              <a:rPr baseline="-25000" lang="zh-TW"/>
              <a:t>s</a:t>
            </a:r>
            <a:r>
              <a:rPr lang="zh-TW"/>
              <a:t>-dimension vector and </a:t>
            </a:r>
            <a:r>
              <a:rPr lang="zh-TW"/>
              <a:t>v</a:t>
            </a:r>
            <a:r>
              <a:rPr baseline="-25000" lang="zh-TW"/>
              <a:t>r</a:t>
            </a:r>
            <a:r>
              <a:rPr lang="zh-TW"/>
              <a:t> is a q</a:t>
            </a:r>
            <a:r>
              <a:rPr baseline="-25000" lang="zh-TW"/>
              <a:t>r</a:t>
            </a:r>
            <a:r>
              <a:rPr lang="zh-TW"/>
              <a:t>-dimension vector.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Ob</a:t>
            </a:r>
            <a:r>
              <a:rPr baseline="-25000" lang="zh-TW" sz="1400"/>
              <a:t>ui</a:t>
            </a:r>
            <a:r>
              <a:rPr lang="zh-TW" sz="1400"/>
              <a:t> = |s</a:t>
            </a:r>
            <a:r>
              <a:rPr baseline="-25000" lang="zh-TW" sz="1400"/>
              <a:t>ui</a:t>
            </a:r>
            <a:r>
              <a:rPr lang="zh-TW" sz="1400"/>
              <a:t> −r</a:t>
            </a:r>
            <a:r>
              <a:rPr baseline="-25000" lang="zh-TW" sz="1400"/>
              <a:t>ui</a:t>
            </a:r>
            <a:r>
              <a:rPr lang="zh-TW" sz="1400"/>
              <a:t>| define as the opinion bias, which is criteria of </a:t>
            </a:r>
            <a:r>
              <a:rPr lang="zh-TW"/>
              <a:t>⊗</a:t>
            </a:r>
            <a:r>
              <a:rPr lang="zh-TW" sz="1400"/>
              <a:t>.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zh-TW" sz="1200"/>
              <a:t>Direct Fill-in</a:t>
            </a:r>
            <a:r>
              <a:rPr lang="zh-TW" sz="1200"/>
              <a:t>: If the user u only rated or reviewed the item i, ⊗ fills v</a:t>
            </a:r>
            <a:r>
              <a:rPr baseline="-25000" lang="zh-TW" sz="1200"/>
              <a:t>ei</a:t>
            </a:r>
            <a:r>
              <a:rPr lang="zh-TW" sz="1200"/>
              <a:t> with either </a:t>
            </a:r>
            <a:r>
              <a:rPr lang="zh-TW"/>
              <a:t>r</a:t>
            </a:r>
            <a:r>
              <a:rPr baseline="-25000" lang="zh-TW"/>
              <a:t>ui</a:t>
            </a:r>
            <a:r>
              <a:rPr lang="zh-TW" sz="1200"/>
              <a:t> or </a:t>
            </a:r>
            <a:r>
              <a:rPr lang="zh-TW"/>
              <a:t>s</a:t>
            </a:r>
            <a:r>
              <a:rPr baseline="-25000" lang="zh-TW"/>
              <a:t>ui</a:t>
            </a:r>
            <a:r>
              <a:rPr lang="zh-TW" sz="1200"/>
              <a:t>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zh-TW" sz="1200"/>
              <a:t>Joint Fill-in</a:t>
            </a:r>
            <a:r>
              <a:rPr lang="zh-TW" sz="1200"/>
              <a:t>: If the user u rated and reviewed the item i, ⊗ fills v</a:t>
            </a:r>
            <a:r>
              <a:rPr baseline="-25000" lang="zh-TW" sz="1200"/>
              <a:t>e</a:t>
            </a:r>
            <a:r>
              <a:rPr lang="zh-TW" sz="1200"/>
              <a:t> with fixed weighted linear function: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/>
              <a:t>v</a:t>
            </a:r>
            <a:r>
              <a:rPr baseline="-25000" lang="zh-TW" sz="1600"/>
              <a:t>ei</a:t>
            </a:r>
            <a:r>
              <a:rPr lang="zh-TW" sz="1600"/>
              <a:t> = ε*s</a:t>
            </a:r>
            <a:r>
              <a:rPr baseline="-25000" lang="zh-TW" sz="1600"/>
              <a:t>ui</a:t>
            </a:r>
            <a:r>
              <a:rPr lang="zh-TW" sz="1600"/>
              <a:t> + (1 − ε)*r</a:t>
            </a:r>
            <a:r>
              <a:rPr baseline="-25000" lang="zh-TW" sz="1600"/>
              <a:t>ui</a:t>
            </a:r>
            <a:r>
              <a:rPr lang="zh-TW" sz="1600"/>
              <a:t>, ε ∈ (0, 1)</a:t>
            </a:r>
            <a:endParaRPr sz="1600"/>
          </a:p>
          <a:p>
            <a:pPr indent="-304800" lvl="1" marL="914400" rtl="0" algn="l"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b="1" lang="zh-TW" sz="1200"/>
              <a:t>Drop</a:t>
            </a:r>
            <a:r>
              <a:rPr lang="zh-TW" sz="1200"/>
              <a:t>: If Ob</a:t>
            </a:r>
            <a:r>
              <a:rPr baseline="-25000" lang="zh-TW" sz="1200"/>
              <a:t>ui</a:t>
            </a:r>
            <a:r>
              <a:rPr lang="zh-TW" sz="1200"/>
              <a:t> ≥ </a:t>
            </a:r>
            <a:r>
              <a:rPr lang="zh-TW"/>
              <a:t>μ</a:t>
            </a:r>
            <a:r>
              <a:rPr lang="zh-TW" sz="1200"/>
              <a:t>, drops the s</a:t>
            </a:r>
            <a:r>
              <a:rPr baseline="-25000" lang="zh-TW" sz="1200"/>
              <a:t>ui</a:t>
            </a:r>
            <a:r>
              <a:rPr lang="zh-TW" sz="1200"/>
              <a:t> for item i</a:t>
            </a:r>
            <a:r>
              <a:rPr lang="zh-TW"/>
              <a:t>,</a:t>
            </a:r>
            <a:r>
              <a:rPr lang="zh-TW" sz="1200"/>
              <a:t> if (drop</a:t>
            </a:r>
            <a:r>
              <a:rPr baseline="-25000" lang="zh-TW" sz="1200"/>
              <a:t>u</a:t>
            </a:r>
            <a:r>
              <a:rPr lang="zh-TW" sz="1200"/>
              <a:t>/q</a:t>
            </a:r>
            <a:r>
              <a:rPr baseline="-25000" lang="zh-TW" sz="1200"/>
              <a:t>s</a:t>
            </a:r>
            <a:r>
              <a:rPr lang="zh-TW" sz="1200"/>
              <a:t>) ≥ </a:t>
            </a:r>
            <a:r>
              <a:rPr lang="zh-TW"/>
              <a:t>τ</a:t>
            </a:r>
            <a:r>
              <a:rPr lang="zh-TW" sz="1200"/>
              <a:t>, drops user u as a bad user.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302" y="445025"/>
            <a:ext cx="3709997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4832400" y="3861425"/>
            <a:ext cx="3999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R</a:t>
            </a:r>
            <a:r>
              <a:rPr baseline="-25000" lang="zh-TW"/>
              <a:t>e</a:t>
            </a:r>
            <a:r>
              <a:rPr lang="zh-TW"/>
              <a:t> =CB(v</a:t>
            </a:r>
            <a:r>
              <a:rPr baseline="-25000" lang="zh-TW"/>
              <a:t>s</a:t>
            </a:r>
            <a:r>
              <a:rPr lang="zh-TW"/>
              <a:t>,v</a:t>
            </a:r>
            <a:r>
              <a:rPr baseline="-25000" lang="zh-TW"/>
              <a:t>r</a:t>
            </a:r>
            <a:r>
              <a:rPr lang="zh-TW"/>
              <a:t>|ε,μ,τ)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/>
              <a:t>ε, μ, τ are tunable parameters.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MLP-based Matrix Factorization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MMF Embedding: R</a:t>
            </a:r>
            <a:r>
              <a:rPr baseline="-25000" lang="zh-TW"/>
              <a:t>e</a:t>
            </a:r>
            <a:r>
              <a:rPr lang="zh-TW"/>
              <a:t> ≈ (X</a:t>
            </a:r>
            <a:r>
              <a:rPr baseline="-25000" lang="zh-TW"/>
              <a:t>e</a:t>
            </a:r>
            <a:r>
              <a:rPr lang="zh-TW"/>
              <a:t>)</a:t>
            </a:r>
            <a:r>
              <a:rPr baseline="30000" lang="zh-TW"/>
              <a:t>T</a:t>
            </a:r>
            <a:r>
              <a:rPr lang="zh-TW"/>
              <a:t>Σ</a:t>
            </a:r>
            <a:r>
              <a:rPr baseline="-25000" lang="zh-TW"/>
              <a:t>e</a:t>
            </a:r>
            <a:r>
              <a:rPr lang="zh-TW"/>
              <a:t>Y</a:t>
            </a:r>
            <a:r>
              <a:rPr baseline="-25000" lang="zh-TW"/>
              <a:t>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/>
              <a:t>X</a:t>
            </a:r>
            <a:r>
              <a:rPr baseline="-25000" lang="zh-TW"/>
              <a:t>e</a:t>
            </a:r>
            <a:r>
              <a:rPr lang="zh-TW"/>
              <a:t>∈R</a:t>
            </a:r>
            <a:r>
              <a:rPr baseline="30000" lang="zh-TW"/>
              <a:t>p×n</a:t>
            </a:r>
            <a:r>
              <a:rPr lang="zh-TW"/>
              <a:t>, Y</a:t>
            </a:r>
            <a:r>
              <a:rPr baseline="-25000" lang="zh-TW"/>
              <a:t>e</a:t>
            </a:r>
            <a:r>
              <a:rPr lang="zh-TW"/>
              <a:t>∈R</a:t>
            </a:r>
            <a:r>
              <a:rPr baseline="30000" lang="zh-TW"/>
              <a:t>p×m</a:t>
            </a:r>
            <a:endParaRPr baseline="30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One-hot encoding: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/>
              <a:t>[X, Y] = [X</a:t>
            </a:r>
            <a:r>
              <a:rPr baseline="-25000" lang="zh-TW"/>
              <a:t>e</a:t>
            </a:r>
            <a:r>
              <a:rPr lang="zh-TW"/>
              <a:t>z</a:t>
            </a:r>
            <a:r>
              <a:rPr baseline="-25000" lang="zh-TW"/>
              <a:t>u</a:t>
            </a:r>
            <a:r>
              <a:rPr lang="zh-TW"/>
              <a:t>, Y</a:t>
            </a:r>
            <a:r>
              <a:rPr baseline="-25000" lang="zh-TW"/>
              <a:t>e</a:t>
            </a:r>
            <a:r>
              <a:rPr lang="zh-TW"/>
              <a:t>z</a:t>
            </a:r>
            <a:r>
              <a:rPr baseline="-25000" lang="zh-TW"/>
              <a:t>i</a:t>
            </a:r>
            <a:r>
              <a:rPr lang="zh-TW"/>
              <a:t>]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/>
              <a:t>z</a:t>
            </a:r>
            <a:r>
              <a:rPr baseline="-25000" lang="zh-TW"/>
              <a:t>u</a:t>
            </a:r>
            <a:r>
              <a:rPr lang="zh-TW"/>
              <a:t>, z</a:t>
            </a:r>
            <a:r>
              <a:rPr baseline="-25000" lang="zh-TW"/>
              <a:t>i</a:t>
            </a:r>
            <a:r>
              <a:rPr lang="zh-TW"/>
              <a:t> are the input control vectors.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r = MMF(</a:t>
            </a:r>
            <a:r>
              <a:rPr lang="zh-TW"/>
              <a:t>R</a:t>
            </a:r>
            <a:r>
              <a:rPr baseline="-25000" lang="zh-TW"/>
              <a:t>e</a:t>
            </a:r>
            <a:r>
              <a:rPr lang="zh-TW"/>
              <a:t>) = h</a:t>
            </a:r>
            <a:r>
              <a:rPr baseline="30000" lang="zh-TW"/>
              <a:t>out</a:t>
            </a:r>
            <a:r>
              <a:rPr lang="zh-TW"/>
              <a:t>( h</a:t>
            </a:r>
            <a:r>
              <a:rPr baseline="30000" lang="zh-TW"/>
              <a:t>4</a:t>
            </a:r>
            <a:r>
              <a:rPr lang="zh-TW"/>
              <a:t>( </a:t>
            </a:r>
            <a:r>
              <a:rPr lang="zh-TW"/>
              <a:t>h</a:t>
            </a:r>
            <a:r>
              <a:rPr baseline="30000" lang="zh-TW"/>
              <a:t>3</a:t>
            </a:r>
            <a:r>
              <a:rPr lang="zh-TW"/>
              <a:t>( </a:t>
            </a:r>
            <a:r>
              <a:rPr lang="zh-TW"/>
              <a:t>h</a:t>
            </a:r>
            <a:r>
              <a:rPr baseline="30000" lang="zh-TW"/>
              <a:t>2</a:t>
            </a:r>
            <a:r>
              <a:rPr lang="zh-TW"/>
              <a:t>( h</a:t>
            </a:r>
            <a:r>
              <a:rPr baseline="30000" lang="zh-TW"/>
              <a:t>1</a:t>
            </a:r>
            <a:r>
              <a:rPr lang="zh-TW"/>
              <a:t>(X,Y)))))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/>
              <a:t>h</a:t>
            </a:r>
            <a:r>
              <a:rPr baseline="30000" lang="zh-TW"/>
              <a:t>t</a:t>
            </a:r>
            <a:r>
              <a:rPr lang="zh-TW"/>
              <a:t>(X, Y) = ReLU(W</a:t>
            </a:r>
            <a:r>
              <a:rPr baseline="30000" lang="zh-TW"/>
              <a:t>t</a:t>
            </a:r>
            <a:r>
              <a:rPr lang="zh-TW"/>
              <a:t>h</a:t>
            </a:r>
            <a:r>
              <a:rPr baseline="30000" lang="zh-TW"/>
              <a:t>t−1</a:t>
            </a:r>
            <a:r>
              <a:rPr lang="zh-TW"/>
              <a:t>(X, Y) + b</a:t>
            </a:r>
            <a:r>
              <a:rPr baseline="30000" lang="zh-TW"/>
              <a:t>t</a:t>
            </a:r>
            <a:r>
              <a:rPr lang="zh-TW"/>
              <a:t>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400"/>
              <a:t>h</a:t>
            </a:r>
            <a:r>
              <a:rPr baseline="30000" lang="zh-TW" sz="1400"/>
              <a:t>out</a:t>
            </a:r>
            <a:r>
              <a:rPr lang="zh-TW"/>
              <a:t> = softmax function</a:t>
            </a:r>
            <a:endParaRPr/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925" y="1375072"/>
            <a:ext cx="3640050" cy="2393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Experiments(Cont.)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Datasets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Baselines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A-CF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A-MF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TLFM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ConvMF+</a:t>
            </a:r>
            <a:endParaRPr sz="1400"/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4" name="Google Shape;134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Experimental Results</a:t>
            </a:r>
            <a:endParaRPr sz="1800"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975" y="1518500"/>
            <a:ext cx="2795375" cy="15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4663" y="1732775"/>
            <a:ext cx="2795375" cy="2255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Experiments(Cont.)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0" y="1152475"/>
            <a:ext cx="45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Robustness for Unbalanced Data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Pre-filtered</a:t>
            </a:r>
            <a:r>
              <a:rPr lang="zh-TW" sz="1400"/>
              <a:t> datasets</a:t>
            </a:r>
            <a:r>
              <a:rPr lang="zh-TW" sz="1400"/>
              <a:t> Amaon and Yelp drop  some reviews to simulate unbalanced datasets.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TLFM and ConvMF+ are </a:t>
            </a:r>
            <a:r>
              <a:rPr lang="zh-TW" sz="1400"/>
              <a:t>review-based methods, while reviews’ drop rate increase, they perform become near as random methods.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A-MF and A-CF are rating-based methods, which is relatively stable.</a:t>
            </a:r>
            <a:endParaRPr sz="1400"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050" y="427799"/>
            <a:ext cx="4366100" cy="42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