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35" r:id="rId4"/>
    <p:sldId id="347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767"/>
    <a:srgbClr val="EDEDED"/>
    <a:srgbClr val="00B2CE"/>
    <a:srgbClr val="30AAC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5754" autoAdjust="0"/>
  </p:normalViewPr>
  <p:slideViewPr>
    <p:cSldViewPr snapToObjects="1">
      <p:cViewPr varScale="1">
        <p:scale>
          <a:sx n="65" d="100"/>
          <a:sy n="65" d="100"/>
        </p:scale>
        <p:origin x="100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lal" userId="d232d4d3-b8bf-4f9f-ab2b-5c9eccbf5800" providerId="ADAL" clId="{9BEF9B57-9E64-DC4A-83C3-A7D90E47CB83}"/>
  </pc:docChgLst>
  <pc:docChgLst>
    <pc:chgData name="Walid Belal" userId="d232d4d3-b8bf-4f9f-ab2b-5c9eccbf5800" providerId="ADAL" clId="{A063BE49-D6CC-2A4D-99A6-879A0ECA0231}"/>
  </pc:docChgLst>
  <pc:docChgLst>
    <pc:chgData name="Walid Belal" userId="d232d4d3-b8bf-4f9f-ab2b-5c9eccbf5800" providerId="ADAL" clId="{BE658A87-DBE5-1E49-8820-78F1D1F35726}"/>
  </pc:docChgLst>
  <pc:docChgLst>
    <pc:chgData name="Walid Belal" userId="d232d4d3-b8bf-4f9f-ab2b-5c9eccbf5800" providerId="ADAL" clId="{72F2E649-C4A4-6246-996E-0F7E7A97F916}"/>
  </pc:docChgLst>
  <pc:docChgLst>
    <pc:chgData name="Walid Belal" userId="d232d4d3-b8bf-4f9f-ab2b-5c9eccbf5800" providerId="ADAL" clId="{3AA867CB-FF3A-284C-8BE3-6C5C1AB91AA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DBBA-6CB0-2D42-AF02-4350A4C52C0D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499A9-381D-8744-AC39-4F867660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00025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Cover Title </a:t>
            </a:r>
          </a:p>
          <a:p>
            <a:pPr lvl="0"/>
            <a:r>
              <a:rPr lang="en-CA" dirty="0"/>
              <a:t>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579120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403860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4648200" y="1428750"/>
            <a:ext cx="4038600" cy="29146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265176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3215640" y="1428751"/>
            <a:ext cx="265176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6035040" y="1428751"/>
            <a:ext cx="265176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187440" y="2952750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428751"/>
            <a:ext cx="4038600" cy="2914651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6187440" y="1428751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0"/>
            <a:ext cx="5889146" cy="29146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00800" y="1428751"/>
            <a:ext cx="2415476" cy="29146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428750"/>
            <a:ext cx="4038600" cy="24003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648200" y="1428749"/>
            <a:ext cx="4038600" cy="2400302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lvl="0"/>
            <a:endParaRPr lang="en-CA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0"/>
            <a:ext cx="2819400" cy="29146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52800" y="1428751"/>
            <a:ext cx="5486400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_pattern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000250"/>
          </a:xfrm>
          <a:prstGeom prst="rect">
            <a:avLst/>
          </a:prstGeom>
        </p:spPr>
        <p:txBody>
          <a:bodyPr vert="horz"/>
          <a:lstStyle>
            <a:lvl1pPr>
              <a:defRPr sz="48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Thank you</a:t>
            </a:r>
          </a:p>
          <a:p>
            <a:pPr lvl="0"/>
            <a:r>
              <a:rPr lang="en-US" dirty="0" err="1"/>
              <a:t>f</a:t>
            </a:r>
            <a:r>
              <a:rPr lang="en-CA" dirty="0"/>
              <a:t>or listening.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B_pattern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00025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Section Title </a:t>
            </a:r>
          </a:p>
          <a:p>
            <a:pPr lvl="0"/>
            <a:r>
              <a:rPr lang="en-CA" dirty="0"/>
              <a:t>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B_pattern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2672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5750"/>
            <a:ext cx="4114800" cy="222885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/>
              <a:t>Section Title </a:t>
            </a:r>
          </a:p>
          <a:p>
            <a:pPr lvl="0"/>
            <a:r>
              <a:rPr lang="en-CA" dirty="0"/>
              <a:t>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743200"/>
            <a:ext cx="4059936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626864" y="2743201"/>
            <a:ext cx="4059936" cy="1600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0"/>
            <a:ext cx="4059936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626864" y="1428750"/>
            <a:ext cx="4059936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035040" y="2743200"/>
            <a:ext cx="265176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      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2"/>
          </p:nvPr>
        </p:nvSpPr>
        <p:spPr>
          <a:xfrm>
            <a:off x="3215640" y="2743200"/>
            <a:ext cx="265176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743200"/>
            <a:ext cx="265176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381000" y="1428750"/>
            <a:ext cx="2651760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15640" y="1428750"/>
            <a:ext cx="2651760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035040" y="1428750"/>
            <a:ext cx="2651760" cy="1162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819400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69032" y="339502"/>
            <a:ext cx="3182888" cy="454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1"/>
            <a:ext cx="8382000" cy="291465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31879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61950"/>
            <a:ext cx="7935416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tx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8295456" cy="2914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9032" y="339502"/>
            <a:ext cx="3182888" cy="454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69032" y="361950"/>
            <a:ext cx="8007424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tx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187440" y="2952750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428751"/>
            <a:ext cx="5703168" cy="2914651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 sz="2400">
                <a:solidFill>
                  <a:srgbClr val="003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2pPr>
            <a:lvl3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3pPr>
            <a:lvl4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4pPr>
            <a:lvl5pPr>
              <a:defRPr sz="1400">
                <a:solidFill>
                  <a:srgbClr val="003767"/>
                </a:solidFill>
                <a:latin typeface="Arial (Body)"/>
                <a:cs typeface="Arial (Body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List</a:t>
            </a:r>
          </a:p>
          <a:p>
            <a:pPr lvl="0"/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r>
              <a:rPr lang="en-CA" dirty="0"/>
              <a:t>Click to edit 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Courier New"/>
              <a:buChar char="o"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6187440" y="1428751"/>
            <a:ext cx="2651760" cy="139065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69032" y="339502"/>
            <a:ext cx="3182888" cy="454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69032" y="361950"/>
            <a:ext cx="8007424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tx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381000" y="1428751"/>
            <a:ext cx="8382000" cy="2914651"/>
          </a:xfrm>
          <a:prstGeom prst="rect">
            <a:avLst/>
          </a:prstGeom>
        </p:spPr>
        <p:txBody>
          <a:bodyPr vert="horz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16173"/>
            <a:ext cx="253481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Subtitle goes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61950"/>
            <a:ext cx="2606824" cy="369887"/>
          </a:xfrm>
          <a:prstGeom prst="rect">
            <a:avLst/>
          </a:prstGeom>
        </p:spPr>
        <p:txBody>
          <a:bodyPr vert="horz"/>
          <a:lstStyle>
            <a:lvl1pPr>
              <a:defRPr sz="1800" b="1" cap="all">
                <a:solidFill>
                  <a:schemeClr val="bg1"/>
                </a:solidFill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CA" dirty="0"/>
              <a:t>Title goes here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d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://sheridancollege.ca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1000" y="395478"/>
            <a:ext cx="2834640" cy="347472"/>
          </a:xfrm>
          <a:prstGeom prst="rect">
            <a:avLst/>
          </a:prstGeom>
          <a:solidFill>
            <a:srgbClr val="00B2C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="1" i="0" spc="0" baseline="0">
                <a:solidFill>
                  <a:schemeClr val="bg1"/>
                </a:solidFill>
                <a:latin typeface="Arial Bold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819150"/>
            <a:ext cx="2834640" cy="347472"/>
          </a:xfrm>
          <a:prstGeom prst="rect">
            <a:avLst/>
          </a:prstGeom>
          <a:solidFill>
            <a:srgbClr val="00376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="1" i="0" spc="0" baseline="0">
                <a:solidFill>
                  <a:schemeClr val="bg1"/>
                </a:solidFill>
                <a:latin typeface="Arial Bold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5" name="Text Placeholder 11">
            <a:hlinkClick r:id="rId23"/>
          </p:cNvPr>
          <p:cNvSpPr txBox="1">
            <a:spLocks/>
          </p:cNvSpPr>
          <p:nvPr/>
        </p:nvSpPr>
        <p:spPr>
          <a:xfrm>
            <a:off x="7543800" y="4733926"/>
            <a:ext cx="1295400" cy="161925"/>
          </a:xfrm>
          <a:prstGeom prst="rect">
            <a:avLst/>
          </a:prstGeom>
        </p:spPr>
        <p:txBody>
          <a:bodyPr vert="horz"/>
          <a:lstStyle>
            <a:lvl1pPr algn="r">
              <a:defRPr sz="90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CA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heridancollege.ca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1580 Sheridan Tagline (RGB)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381003" y="4578923"/>
            <a:ext cx="1828797" cy="310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8" r:id="rId7"/>
    <p:sldLayoutId id="2147483669" r:id="rId8"/>
    <p:sldLayoutId id="2147483667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lend.com/products/data-integration/data-integration-open-stud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285750"/>
            <a:ext cx="8011616" cy="2000250"/>
          </a:xfrm>
        </p:spPr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Management (DBAS32100)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talend</a:t>
            </a:r>
            <a:r>
              <a:rPr lang="en-US" dirty="0"/>
              <a:t>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49A83-E562-9A4B-AEE4-DCF04582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47614"/>
            <a:ext cx="5505236" cy="3199485"/>
          </a:xfrm>
          <a:prstGeom prst="rect">
            <a:avLst/>
          </a:prstGeom>
        </p:spPr>
      </p:pic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75CDDA2B-2DA3-0245-BA44-244B6B38CAF7}"/>
              </a:ext>
            </a:extLst>
          </p:cNvPr>
          <p:cNvSpPr/>
          <p:nvPr/>
        </p:nvSpPr>
        <p:spPr>
          <a:xfrm>
            <a:off x="7164288" y="893946"/>
            <a:ext cx="1656184" cy="15337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290"/>
              <a:gd name="adj6" fmla="val -561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Pallet contain the job design object 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8B8D693-0534-0542-A233-A9480B5B1DD5}"/>
              </a:ext>
            </a:extLst>
          </p:cNvPr>
          <p:cNvSpPr/>
          <p:nvPr/>
        </p:nvSpPr>
        <p:spPr>
          <a:xfrm>
            <a:off x="105551" y="1707654"/>
            <a:ext cx="1442113" cy="2088232"/>
          </a:xfrm>
          <a:prstGeom prst="borderCallout2">
            <a:avLst>
              <a:gd name="adj1" fmla="val 36058"/>
              <a:gd name="adj2" fmla="val 105058"/>
              <a:gd name="adj3" fmla="val 32853"/>
              <a:gd name="adj4" fmla="val 113347"/>
              <a:gd name="adj5" fmla="val 29109"/>
              <a:gd name="adj6" fmla="val 1284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Metadata has predefined objects that you can reuse (e.g. database connections)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BFB66F78-77A3-AC42-BBE5-42BE2A5FD059}"/>
              </a:ext>
            </a:extLst>
          </p:cNvPr>
          <p:cNvSpPr/>
          <p:nvPr/>
        </p:nvSpPr>
        <p:spPr>
          <a:xfrm>
            <a:off x="4499992" y="0"/>
            <a:ext cx="1485439" cy="1266560"/>
          </a:xfrm>
          <a:prstGeom prst="borderCallout2">
            <a:avLst>
              <a:gd name="adj1" fmla="val 109030"/>
              <a:gd name="adj2" fmla="val 46148"/>
              <a:gd name="adj3" fmla="val 128337"/>
              <a:gd name="adj4" fmla="val 43847"/>
              <a:gd name="adj5" fmla="val 169619"/>
              <a:gd name="adj6" fmla="val 3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Jobs window. You will be making your flow here</a:t>
            </a:r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D2EBE7AC-A269-6946-8332-5281DBC886E6}"/>
              </a:ext>
            </a:extLst>
          </p:cNvPr>
          <p:cNvSpPr/>
          <p:nvPr/>
        </p:nvSpPr>
        <p:spPr>
          <a:xfrm>
            <a:off x="6228184" y="3651870"/>
            <a:ext cx="1485439" cy="1266560"/>
          </a:xfrm>
          <a:prstGeom prst="borderCallout2">
            <a:avLst>
              <a:gd name="adj1" fmla="val 57794"/>
              <a:gd name="adj2" fmla="val -5481"/>
              <a:gd name="adj3" fmla="val 61576"/>
              <a:gd name="adj4" fmla="val -29625"/>
              <a:gd name="adj5" fmla="val -8929"/>
              <a:gd name="adj6" fmla="val -1396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Properties of the selected object</a:t>
            </a:r>
          </a:p>
        </p:txBody>
      </p:sp>
    </p:spTree>
    <p:extLst>
      <p:ext uri="{BB962C8B-B14F-4D97-AF65-F5344CB8AC3E}">
        <p14:creationId xmlns:p14="http://schemas.microsoft.com/office/powerpoint/2010/main" val="78135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Create data connection to oracle in metadata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F95C8-356F-F64A-B166-33B3056B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9" y="1216291"/>
            <a:ext cx="1727124" cy="1623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92952-4679-C342-A8A7-387FDDC9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816173"/>
            <a:ext cx="3384376" cy="2493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EB8972-F860-E345-A8B6-A7560B985F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750" b="53306"/>
          <a:stretch/>
        </p:blipFill>
        <p:spPr>
          <a:xfrm>
            <a:off x="649613" y="3293852"/>
            <a:ext cx="1960350" cy="1355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2FCDE-846B-BB44-B4D0-DCE33F8A1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794" y="3651870"/>
            <a:ext cx="3098526" cy="1409911"/>
          </a:xfrm>
          <a:prstGeom prst="rect">
            <a:avLst/>
          </a:prstGeom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81085337-4D64-1843-BD12-DE95D958DCF0}"/>
              </a:ext>
            </a:extLst>
          </p:cNvPr>
          <p:cNvSpPr/>
          <p:nvPr/>
        </p:nvSpPr>
        <p:spPr>
          <a:xfrm>
            <a:off x="1629788" y="2931790"/>
            <a:ext cx="16091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306B13C-2E0C-E84C-87ED-2EB8FF52FC10}"/>
              </a:ext>
            </a:extLst>
          </p:cNvPr>
          <p:cNvSpPr/>
          <p:nvPr/>
        </p:nvSpPr>
        <p:spPr>
          <a:xfrm rot="2770638">
            <a:off x="3192938" y="2362833"/>
            <a:ext cx="183986" cy="1395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1ADA88E3-62C9-7B4F-B18E-A198586254E0}"/>
              </a:ext>
            </a:extLst>
          </p:cNvPr>
          <p:cNvSpPr/>
          <p:nvPr/>
        </p:nvSpPr>
        <p:spPr>
          <a:xfrm>
            <a:off x="5742145" y="3285225"/>
            <a:ext cx="16091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9302C85C-A490-0544-837C-895A7A9A9C18}"/>
              </a:ext>
            </a:extLst>
          </p:cNvPr>
          <p:cNvSpPr/>
          <p:nvPr/>
        </p:nvSpPr>
        <p:spPr>
          <a:xfrm>
            <a:off x="7431837" y="1074007"/>
            <a:ext cx="1584176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673"/>
              <a:gd name="adj6" fmla="val -1478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sure this is your oracle user and password</a:t>
            </a:r>
          </a:p>
        </p:txBody>
      </p:sp>
      <p:sp>
        <p:nvSpPr>
          <p:cNvPr id="25" name="Line Callout 2 24">
            <a:extLst>
              <a:ext uri="{FF2B5EF4-FFF2-40B4-BE49-F238E27FC236}">
                <a16:creationId xmlns:a16="http://schemas.microsoft.com/office/drawing/2014/main" id="{E4449BEE-D627-F046-8F92-D22C46364097}"/>
              </a:ext>
            </a:extLst>
          </p:cNvPr>
          <p:cNvSpPr/>
          <p:nvPr/>
        </p:nvSpPr>
        <p:spPr>
          <a:xfrm>
            <a:off x="7452320" y="2905006"/>
            <a:ext cx="1457981" cy="9218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905"/>
              <a:gd name="adj6" fmla="val -804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will be asked to install a driver. Download and install it</a:t>
            </a:r>
          </a:p>
        </p:txBody>
      </p:sp>
      <p:sp>
        <p:nvSpPr>
          <p:cNvPr id="26" name="Line Callout 2 25">
            <a:extLst>
              <a:ext uri="{FF2B5EF4-FFF2-40B4-BE49-F238E27FC236}">
                <a16:creationId xmlns:a16="http://schemas.microsoft.com/office/drawing/2014/main" id="{AF5AC8F5-E1EA-9B4E-8DB5-A0D37D87FF4F}"/>
              </a:ext>
            </a:extLst>
          </p:cNvPr>
          <p:cNvSpPr/>
          <p:nvPr/>
        </p:nvSpPr>
        <p:spPr>
          <a:xfrm>
            <a:off x="7527776" y="1966932"/>
            <a:ext cx="1584176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089"/>
              <a:gd name="adj6" fmla="val -342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the connection to make sure it is working</a:t>
            </a:r>
          </a:p>
        </p:txBody>
      </p:sp>
    </p:spTree>
    <p:extLst>
      <p:ext uri="{BB962C8B-B14F-4D97-AF65-F5344CB8AC3E}">
        <p14:creationId xmlns:p14="http://schemas.microsoft.com/office/powerpoint/2010/main" val="26136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F6DB2A-5493-E642-896B-052A7CA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7" y="780938"/>
            <a:ext cx="3995580" cy="2720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3CEBA-8DB2-4340-86FD-75A9B123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6" y="3172518"/>
            <a:ext cx="2706911" cy="188926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Create data connection to SQL-Server in metadata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F95C8-356F-F64A-B166-33B3056B1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39" y="1216291"/>
            <a:ext cx="1727124" cy="1623893"/>
          </a:xfrm>
          <a:prstGeom prst="rect">
            <a:avLst/>
          </a:prstGeom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81085337-4D64-1843-BD12-DE95D958DCF0}"/>
              </a:ext>
            </a:extLst>
          </p:cNvPr>
          <p:cNvSpPr/>
          <p:nvPr/>
        </p:nvSpPr>
        <p:spPr>
          <a:xfrm>
            <a:off x="1629788" y="2931790"/>
            <a:ext cx="16091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306B13C-2E0C-E84C-87ED-2EB8FF52FC10}"/>
              </a:ext>
            </a:extLst>
          </p:cNvPr>
          <p:cNvSpPr/>
          <p:nvPr/>
        </p:nvSpPr>
        <p:spPr>
          <a:xfrm rot="2770638">
            <a:off x="3235379" y="2388897"/>
            <a:ext cx="183986" cy="1395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9302C85C-A490-0544-837C-895A7A9A9C18}"/>
              </a:ext>
            </a:extLst>
          </p:cNvPr>
          <p:cNvSpPr/>
          <p:nvPr/>
        </p:nvSpPr>
        <p:spPr>
          <a:xfrm>
            <a:off x="7431837" y="1074007"/>
            <a:ext cx="1584176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81"/>
              <a:gd name="adj6" fmla="val -1585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password is Sher1dan</a:t>
            </a:r>
          </a:p>
        </p:txBody>
      </p:sp>
      <p:sp>
        <p:nvSpPr>
          <p:cNvPr id="26" name="Line Callout 2 25">
            <a:extLst>
              <a:ext uri="{FF2B5EF4-FFF2-40B4-BE49-F238E27FC236}">
                <a16:creationId xmlns:a16="http://schemas.microsoft.com/office/drawing/2014/main" id="{AF5AC8F5-E1EA-9B4E-8DB5-A0D37D87FF4F}"/>
              </a:ext>
            </a:extLst>
          </p:cNvPr>
          <p:cNvSpPr/>
          <p:nvPr/>
        </p:nvSpPr>
        <p:spPr>
          <a:xfrm>
            <a:off x="7417686" y="3550350"/>
            <a:ext cx="1584176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534"/>
              <a:gd name="adj6" fmla="val -17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the connection to make sure it is working</a:t>
            </a:r>
          </a:p>
        </p:txBody>
      </p:sp>
    </p:spTree>
    <p:extLst>
      <p:ext uri="{BB962C8B-B14F-4D97-AF65-F5344CB8AC3E}">
        <p14:creationId xmlns:p14="http://schemas.microsoft.com/office/powerpoint/2010/main" val="421376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367332-1841-084E-A1AF-13FC6F9A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424" y="48316"/>
            <a:ext cx="2042043" cy="157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2AFC7-7CEF-D14A-AB41-6F5BF4997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56"/>
          <a:stretch/>
        </p:blipFill>
        <p:spPr>
          <a:xfrm>
            <a:off x="726924" y="2966728"/>
            <a:ext cx="1900860" cy="15131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CONNECT TO CSV File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306B13C-2E0C-E84C-87ED-2EB8FF52FC10}"/>
              </a:ext>
            </a:extLst>
          </p:cNvPr>
          <p:cNvSpPr/>
          <p:nvPr/>
        </p:nvSpPr>
        <p:spPr>
          <a:xfrm rot="1613423">
            <a:off x="3314490" y="720190"/>
            <a:ext cx="145411" cy="310161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9302C85C-A490-0544-837C-895A7A9A9C18}"/>
              </a:ext>
            </a:extLst>
          </p:cNvPr>
          <p:cNvSpPr/>
          <p:nvPr/>
        </p:nvSpPr>
        <p:spPr>
          <a:xfrm>
            <a:off x="6858602" y="544274"/>
            <a:ext cx="1457814" cy="443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87"/>
              <a:gd name="adj6" fmla="val -166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windows format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8929-BB6E-7E49-9CD6-30BD62206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68" y="1196531"/>
            <a:ext cx="1245279" cy="1724232"/>
          </a:xfrm>
          <a:prstGeom prst="rect">
            <a:avLst/>
          </a:prstGeom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81085337-4D64-1843-BD12-DE95D958DCF0}"/>
              </a:ext>
            </a:extLst>
          </p:cNvPr>
          <p:cNvSpPr/>
          <p:nvPr/>
        </p:nvSpPr>
        <p:spPr>
          <a:xfrm>
            <a:off x="1645216" y="2704739"/>
            <a:ext cx="16091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0B78C-2F81-4A42-861A-FD28013DF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875" y="1749480"/>
            <a:ext cx="2784342" cy="2119693"/>
          </a:xfrm>
          <a:prstGeom prst="rect">
            <a:avLst/>
          </a:prstGeom>
        </p:spPr>
      </p:pic>
      <p:sp>
        <p:nvSpPr>
          <p:cNvPr id="26" name="Line Callout 2 25">
            <a:extLst>
              <a:ext uri="{FF2B5EF4-FFF2-40B4-BE49-F238E27FC236}">
                <a16:creationId xmlns:a16="http://schemas.microsoft.com/office/drawing/2014/main" id="{AF5AC8F5-E1EA-9B4E-8DB5-A0D37D87FF4F}"/>
              </a:ext>
            </a:extLst>
          </p:cNvPr>
          <p:cNvSpPr/>
          <p:nvPr/>
        </p:nvSpPr>
        <p:spPr>
          <a:xfrm>
            <a:off x="7370743" y="1736181"/>
            <a:ext cx="1584176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686"/>
              <a:gd name="adj6" fmla="val -184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comma delimited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B1F22026-0CA7-BB41-BCD9-08D8422D37EB}"/>
              </a:ext>
            </a:extLst>
          </p:cNvPr>
          <p:cNvSpPr/>
          <p:nvPr/>
        </p:nvSpPr>
        <p:spPr>
          <a:xfrm>
            <a:off x="7366407" y="2627207"/>
            <a:ext cx="1584176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618"/>
              <a:gd name="adj6" fmla="val -2067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set heading as column name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25102913-A430-4541-89B4-441CDE6D316E}"/>
              </a:ext>
            </a:extLst>
          </p:cNvPr>
          <p:cNvSpPr/>
          <p:nvPr/>
        </p:nvSpPr>
        <p:spPr>
          <a:xfrm>
            <a:off x="4887807" y="1290602"/>
            <a:ext cx="160912" cy="7508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52FA2A-7523-D14F-A531-1A451DC595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" t="46900" r="-350" b="22891"/>
          <a:stretch/>
        </p:blipFill>
        <p:spPr>
          <a:xfrm>
            <a:off x="3200400" y="4094497"/>
            <a:ext cx="4441491" cy="1049003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1452FC77-B2B0-C445-9731-6AA5BD05AD29}"/>
              </a:ext>
            </a:extLst>
          </p:cNvPr>
          <p:cNvSpPr/>
          <p:nvPr/>
        </p:nvSpPr>
        <p:spPr>
          <a:xfrm>
            <a:off x="4810757" y="3619331"/>
            <a:ext cx="157506" cy="5365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>
            <a:extLst>
              <a:ext uri="{FF2B5EF4-FFF2-40B4-BE49-F238E27FC236}">
                <a16:creationId xmlns:a16="http://schemas.microsoft.com/office/drawing/2014/main" id="{F2DC9026-E2F9-384B-BE99-69132E0AFF87}"/>
              </a:ext>
            </a:extLst>
          </p:cNvPr>
          <p:cNvSpPr/>
          <p:nvPr/>
        </p:nvSpPr>
        <p:spPr>
          <a:xfrm>
            <a:off x="7049219" y="3651141"/>
            <a:ext cx="1901363" cy="6790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311"/>
              <a:gd name="adj6" fmla="val -1294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Here is the mapping of the columns. </a:t>
            </a:r>
          </a:p>
        </p:txBody>
      </p:sp>
    </p:spTree>
    <p:extLst>
      <p:ext uri="{BB962C8B-B14F-4D97-AF65-F5344CB8AC3E}">
        <p14:creationId xmlns:p14="http://schemas.microsoft.com/office/powerpoint/2010/main" val="358146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416E08-5042-B248-97DB-D48A6FBA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80" y="679231"/>
            <a:ext cx="3545432" cy="2147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AC5EB-FDC4-AE4C-BE20-0105DD17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99263"/>
            <a:ext cx="3710467" cy="1900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7D5A6-D42F-6C40-BA7F-27E8DB8EA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98" y="1210407"/>
            <a:ext cx="1068667" cy="174628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Create an oracle schema  in metadata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81085337-4D64-1843-BD12-DE95D958DCF0}"/>
              </a:ext>
            </a:extLst>
          </p:cNvPr>
          <p:cNvSpPr/>
          <p:nvPr/>
        </p:nvSpPr>
        <p:spPr>
          <a:xfrm>
            <a:off x="1587006" y="2767215"/>
            <a:ext cx="16091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306B13C-2E0C-E84C-87ED-2EB8FF52FC10}"/>
              </a:ext>
            </a:extLst>
          </p:cNvPr>
          <p:cNvSpPr/>
          <p:nvPr/>
        </p:nvSpPr>
        <p:spPr>
          <a:xfrm rot="2770638">
            <a:off x="4361402" y="2318637"/>
            <a:ext cx="183986" cy="1395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149B4E-19C8-9D42-A455-E30D370F7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816" y="3424674"/>
            <a:ext cx="1326088" cy="14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91630"/>
            <a:ext cx="7071320" cy="291465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Job will take a comma delimited file as an input</a:t>
            </a:r>
          </a:p>
          <a:p>
            <a:pPr marL="0" indent="0"/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Map the data to oracle table.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Then load the data to an oracle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Watch the accompanied video for instructions on how to make the mapping job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Simple Mapping Job</a:t>
            </a:r>
          </a:p>
        </p:txBody>
      </p:sp>
    </p:spTree>
    <p:extLst>
      <p:ext uri="{BB962C8B-B14F-4D97-AF65-F5344CB8AC3E}">
        <p14:creationId xmlns:p14="http://schemas.microsoft.com/office/powerpoint/2010/main" val="17026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285750"/>
            <a:ext cx="7219528" cy="2000250"/>
          </a:xfrm>
        </p:spPr>
        <p:txBody>
          <a:bodyPr/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Talend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Integrator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Walid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Belal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71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 a software that is used to move data between different data sources and implement simple data transformation, integration and cleansing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Talend</a:t>
            </a:r>
            <a:r>
              <a:rPr lang="en-US" dirty="0"/>
              <a:t> open studio data integrator</a:t>
            </a:r>
          </a:p>
        </p:txBody>
      </p:sp>
    </p:spTree>
    <p:extLst>
      <p:ext uri="{BB962C8B-B14F-4D97-AF65-F5344CB8AC3E}">
        <p14:creationId xmlns:p14="http://schemas.microsoft.com/office/powerpoint/2010/main" val="415192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Table Student in your own schema. Student will have the following columns</a:t>
            </a:r>
          </a:p>
          <a:p>
            <a:r>
              <a:rPr lang="en-US" dirty="0" err="1"/>
              <a:t>Student_ID</a:t>
            </a:r>
            <a:r>
              <a:rPr lang="en-US" dirty="0"/>
              <a:t> CHAR(8)</a:t>
            </a:r>
          </a:p>
          <a:p>
            <a:r>
              <a:rPr lang="en-US" dirty="0" err="1"/>
              <a:t>Student_GPA</a:t>
            </a:r>
            <a:r>
              <a:rPr lang="en-US" dirty="0"/>
              <a:t> NUMBER(2,1)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the student csv file </a:t>
            </a:r>
            <a:r>
              <a:rPr lang="en-US"/>
              <a:t>from slate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Talend</a:t>
            </a:r>
            <a:r>
              <a:rPr lang="en-US" dirty="0"/>
              <a:t> open studio data integrator</a:t>
            </a:r>
          </a:p>
        </p:txBody>
      </p:sp>
    </p:spTree>
    <p:extLst>
      <p:ext uri="{BB962C8B-B14F-4D97-AF65-F5344CB8AC3E}">
        <p14:creationId xmlns:p14="http://schemas.microsoft.com/office/powerpoint/2010/main" val="732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it from this page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www.talend.com</a:t>
            </a:r>
            <a:r>
              <a:rPr lang="en-US" dirty="0">
                <a:hlinkClick r:id="rId2"/>
              </a:rPr>
              <a:t>/products/data-integration/data-integration-open-studio/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talend</a:t>
            </a:r>
            <a:r>
              <a:rPr lang="en-US" dirty="0"/>
              <a:t> Open studio Data Integrator</a:t>
            </a:r>
          </a:p>
        </p:txBody>
      </p:sp>
    </p:spTree>
    <p:extLst>
      <p:ext uri="{BB962C8B-B14F-4D97-AF65-F5344CB8AC3E}">
        <p14:creationId xmlns:p14="http://schemas.microsoft.com/office/powerpoint/2010/main" val="356496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Double click on the downloaded executable file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 the location of the application and click install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talend</a:t>
            </a:r>
            <a:r>
              <a:rPr lang="en-US" dirty="0"/>
              <a:t> Open studio Data Integrator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D8B44-FA60-E048-8BA6-DDA5B472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2" y="1995686"/>
            <a:ext cx="4206850" cy="6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4695056" cy="291465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From start menu scroll to TOS_DI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Expand TOS_DI and click on the app shortcut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might get a message that it </a:t>
            </a:r>
            <a:r>
              <a:rPr lang="en-US" sz="2000" dirty="0"/>
              <a:t>the shortcut can not locate the executable file. In this case click on browse and locate the executable file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Talend</a:t>
            </a:r>
            <a:r>
              <a:rPr lang="en-US" dirty="0"/>
              <a:t> Open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B73BD-205E-BB46-A6F1-3E219399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56" y="781700"/>
            <a:ext cx="3096344" cy="905945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A3993C5-6FA8-C543-94A7-A3363FCA0AC1}"/>
              </a:ext>
            </a:extLst>
          </p:cNvPr>
          <p:cNvSpPr/>
          <p:nvPr/>
        </p:nvSpPr>
        <p:spPr>
          <a:xfrm rot="16200000">
            <a:off x="5832219" y="1228055"/>
            <a:ext cx="312171" cy="6070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1DE3E-238E-5944-9EA2-B6135AA67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331276"/>
            <a:ext cx="2991654" cy="21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4695056" cy="29146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window will open. Choose create a new project and call it </a:t>
            </a:r>
            <a:r>
              <a:rPr lang="en-US" sz="2000" dirty="0" err="1">
                <a:solidFill>
                  <a:schemeClr val="tx1"/>
                </a:solidFill>
              </a:rPr>
              <a:t>FirstProj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Click on Create then Finish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Talend</a:t>
            </a:r>
            <a:r>
              <a:rPr lang="en-US" dirty="0"/>
              <a:t> Open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8FEE6-9BD2-9643-ACCC-1E09CB69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87642"/>
            <a:ext cx="3471532" cy="185814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A3993C5-6FA8-C543-94A7-A3363FCA0AC1}"/>
              </a:ext>
            </a:extLst>
          </p:cNvPr>
          <p:cNvSpPr/>
          <p:nvPr/>
        </p:nvSpPr>
        <p:spPr>
          <a:xfrm rot="16200000">
            <a:off x="6231584" y="2500128"/>
            <a:ext cx="312171" cy="6070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8751"/>
            <a:ext cx="4695056" cy="29146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job is a module of work in </a:t>
            </a:r>
            <a:r>
              <a:rPr lang="en-US" sz="2000" dirty="0" err="1">
                <a:solidFill>
                  <a:schemeClr val="tx1"/>
                </a:solidFill>
              </a:rPr>
              <a:t>Talend</a:t>
            </a:r>
            <a:r>
              <a:rPr lang="en-US" sz="2000" dirty="0">
                <a:solidFill>
                  <a:schemeClr val="tx1"/>
                </a:solidFill>
              </a:rPr>
              <a:t> Open Studio.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16173"/>
            <a:ext cx="28194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9032" y="361950"/>
            <a:ext cx="7503368" cy="369887"/>
          </a:xfrm>
        </p:spPr>
        <p:txBody>
          <a:bodyPr/>
          <a:lstStyle/>
          <a:p>
            <a:r>
              <a:rPr lang="en-US" dirty="0"/>
              <a:t>Create new Job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DD561-8E9F-1D4B-8419-9F2A910B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0" y="2571750"/>
            <a:ext cx="2837689" cy="1995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2C7D8-984F-444E-87EF-AB6F5A40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60" y="310470"/>
            <a:ext cx="2343924" cy="17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95609"/>
      </p:ext>
    </p:extLst>
  </p:cSld>
  <p:clrMapOvr>
    <a:masterClrMapping/>
  </p:clrMapOvr>
</p:sld>
</file>

<file path=ppt/theme/theme1.xml><?xml version="1.0" encoding="utf-8"?>
<a:theme xmlns:a="http://schemas.openxmlformats.org/drawingml/2006/main" name="M1-Introduction to The Course (3918) New">
  <a:themeElements>
    <a:clrScheme name="Sheridan Colours">
      <a:dk1>
        <a:sysClr val="windowText" lastClr="000000"/>
      </a:dk1>
      <a:lt1>
        <a:sysClr val="window" lastClr="FFFFFF"/>
      </a:lt1>
      <a:dk2>
        <a:srgbClr val="003767"/>
      </a:dk2>
      <a:lt2>
        <a:srgbClr val="00B2CE"/>
      </a:lt2>
      <a:accent1>
        <a:srgbClr val="FF5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5000"/>
      </a:hlink>
      <a:folHlink>
        <a:srgbClr val="FF5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M1-Introduction to The Course (3918) New</Template>
  <TotalTime>5874</TotalTime>
  <Words>386</Words>
  <Application>Microsoft Macintosh PowerPoint</Application>
  <PresentationFormat>On-screen Show (16:9)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(Body)</vt:lpstr>
      <vt:lpstr>Arial Bold</vt:lpstr>
      <vt:lpstr>Calibri</vt:lpstr>
      <vt:lpstr>Courier New</vt:lpstr>
      <vt:lpstr>Georgia</vt:lpstr>
      <vt:lpstr>Verdana</vt:lpstr>
      <vt:lpstr>M1-Introduction to The Course (3918) 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Sheridan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Walid Belal</cp:lastModifiedBy>
  <cp:revision>703</cp:revision>
  <dcterms:created xsi:type="dcterms:W3CDTF">2013-08-29T17:14:36Z</dcterms:created>
  <dcterms:modified xsi:type="dcterms:W3CDTF">2019-11-12T20:32:18Z</dcterms:modified>
</cp:coreProperties>
</file>