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70" r:id="rId3"/>
    <p:sldId id="399" r:id="rId4"/>
    <p:sldId id="398" r:id="rId5"/>
    <p:sldId id="400" r:id="rId6"/>
    <p:sldId id="401" r:id="rId7"/>
    <p:sldId id="402" r:id="rId8"/>
    <p:sldId id="403" r:id="rId9"/>
    <p:sldId id="404" r:id="rId10"/>
    <p:sldId id="406" r:id="rId11"/>
    <p:sldId id="407" r:id="rId12"/>
    <p:sldId id="408" r:id="rId13"/>
    <p:sldId id="409" r:id="rId14"/>
    <p:sldId id="410" r:id="rId15"/>
    <p:sldId id="412" r:id="rId16"/>
    <p:sldId id="413" r:id="rId17"/>
    <p:sldId id="420" r:id="rId18"/>
    <p:sldId id="422" r:id="rId19"/>
    <p:sldId id="418" r:id="rId20"/>
    <p:sldId id="415" r:id="rId21"/>
    <p:sldId id="417" r:id="rId22"/>
    <p:sldId id="424" r:id="rId23"/>
    <p:sldId id="426" r:id="rId24"/>
    <p:sldId id="425" r:id="rId25"/>
    <p:sldId id="427" r:id="rId26"/>
    <p:sldId id="351" r:id="rId27"/>
    <p:sldId id="374" r:id="rId28"/>
    <p:sldId id="423" r:id="rId29"/>
    <p:sldId id="416" r:id="rId30"/>
    <p:sldId id="42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179"/>
    <a:srgbClr val="98D4D4"/>
    <a:srgbClr val="02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221"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7BB64-CF7C-4088-83DF-F35008878709}" type="datetimeFigureOut">
              <a:rPr lang="zh-SG" altLang="en-US" smtClean="0"/>
              <a:t>5/6/2022</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51FA8-3646-4A59-AC42-66F705CDDF8C}" type="slidenum">
              <a:rPr lang="zh-SG" altLang="en-US" smtClean="0"/>
              <a:t>‹#›</a:t>
            </a:fld>
            <a:endParaRPr lang="zh-SG" altLang="en-US"/>
          </a:p>
        </p:txBody>
      </p:sp>
    </p:spTree>
    <p:extLst>
      <p:ext uri="{BB962C8B-B14F-4D97-AF65-F5344CB8AC3E}">
        <p14:creationId xmlns:p14="http://schemas.microsoft.com/office/powerpoint/2010/main" val="2328286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3119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CF0D2-A958-4B71-ABA1-976AD72AF1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633CEC-3D56-441B-99B2-D0E0DB92C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D66A3D-40C2-49E9-8BC2-D387D3A6B32B}"/>
              </a:ext>
            </a:extLst>
          </p:cNvPr>
          <p:cNvSpPr>
            <a:spLocks noGrp="1"/>
          </p:cNvSpPr>
          <p:nvPr>
            <p:ph type="dt" sz="half" idx="10"/>
          </p:nvPr>
        </p:nvSpPr>
        <p:spPr/>
        <p:txBody>
          <a:bodyPr/>
          <a:lstStyle/>
          <a:p>
            <a:fld id="{B4499DC4-D2F1-4780-955B-E150FA1E736D}" type="datetime1">
              <a:rPr lang="zh-CN" altLang="en-US" smtClean="0"/>
              <a:t>2022/6/5</a:t>
            </a:fld>
            <a:endParaRPr lang="zh-CN" altLang="en-US"/>
          </a:p>
        </p:txBody>
      </p:sp>
      <p:sp>
        <p:nvSpPr>
          <p:cNvPr id="5" name="页脚占位符 4">
            <a:extLst>
              <a:ext uri="{FF2B5EF4-FFF2-40B4-BE49-F238E27FC236}">
                <a16:creationId xmlns:a16="http://schemas.microsoft.com/office/drawing/2014/main" id="{5A888574-7C79-4365-8C71-EF2773029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A2CBD3-F618-4A91-96EA-BCC1DE6D32A2}"/>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346060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0910E-9A1F-4F83-AF29-B363E78259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05A956-30C8-4F09-8C3D-8DF71ACCB9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6FB899-4947-4BAB-BA69-A51C560EFB07}"/>
              </a:ext>
            </a:extLst>
          </p:cNvPr>
          <p:cNvSpPr>
            <a:spLocks noGrp="1"/>
          </p:cNvSpPr>
          <p:nvPr>
            <p:ph type="dt" sz="half" idx="10"/>
          </p:nvPr>
        </p:nvSpPr>
        <p:spPr/>
        <p:txBody>
          <a:bodyPr/>
          <a:lstStyle/>
          <a:p>
            <a:fld id="{52C661BA-1A1E-4251-94F1-409CFC124A37}" type="datetime1">
              <a:rPr lang="zh-CN" altLang="en-US" smtClean="0"/>
              <a:t>2022/6/5</a:t>
            </a:fld>
            <a:endParaRPr lang="zh-CN" altLang="en-US"/>
          </a:p>
        </p:txBody>
      </p:sp>
      <p:sp>
        <p:nvSpPr>
          <p:cNvPr id="5" name="页脚占位符 4">
            <a:extLst>
              <a:ext uri="{FF2B5EF4-FFF2-40B4-BE49-F238E27FC236}">
                <a16:creationId xmlns:a16="http://schemas.microsoft.com/office/drawing/2014/main" id="{1AD66C9E-9C1A-48B7-96D1-5C519A8B0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874CF0-B832-47F5-8773-154EBAE724FC}"/>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1930205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35E23B-8246-4254-AA3A-6495E2C48B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280AC1-81AC-402C-8EA0-A881498FE4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296BE5-DE0C-48F1-B2CA-5DA657FBCFCD}"/>
              </a:ext>
            </a:extLst>
          </p:cNvPr>
          <p:cNvSpPr>
            <a:spLocks noGrp="1"/>
          </p:cNvSpPr>
          <p:nvPr>
            <p:ph type="dt" sz="half" idx="10"/>
          </p:nvPr>
        </p:nvSpPr>
        <p:spPr/>
        <p:txBody>
          <a:bodyPr/>
          <a:lstStyle/>
          <a:p>
            <a:fld id="{6F26B60A-DF6F-4BFE-8F07-91F49E685F14}" type="datetime1">
              <a:rPr lang="zh-CN" altLang="en-US" smtClean="0"/>
              <a:t>2022/6/5</a:t>
            </a:fld>
            <a:endParaRPr lang="zh-CN" altLang="en-US"/>
          </a:p>
        </p:txBody>
      </p:sp>
      <p:sp>
        <p:nvSpPr>
          <p:cNvPr id="5" name="页脚占位符 4">
            <a:extLst>
              <a:ext uri="{FF2B5EF4-FFF2-40B4-BE49-F238E27FC236}">
                <a16:creationId xmlns:a16="http://schemas.microsoft.com/office/drawing/2014/main" id="{E115A33D-C717-4B00-92D8-870F51E915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0B2188-5211-4A97-B7BC-02411DF17717}"/>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272593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1D732-3175-46A7-981D-968BABE751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B1D3D-ADA1-4039-BA37-F791791DD6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F038EB-CB81-4712-BC4D-7AED22F91F8D}"/>
              </a:ext>
            </a:extLst>
          </p:cNvPr>
          <p:cNvSpPr>
            <a:spLocks noGrp="1"/>
          </p:cNvSpPr>
          <p:nvPr>
            <p:ph type="dt" sz="half" idx="10"/>
          </p:nvPr>
        </p:nvSpPr>
        <p:spPr/>
        <p:txBody>
          <a:bodyPr/>
          <a:lstStyle/>
          <a:p>
            <a:fld id="{3AE25729-7AAE-4E75-ACB9-2195C82CA399}" type="datetime1">
              <a:rPr lang="zh-CN" altLang="en-US" smtClean="0"/>
              <a:t>2022/6/5</a:t>
            </a:fld>
            <a:endParaRPr lang="zh-CN" altLang="en-US"/>
          </a:p>
        </p:txBody>
      </p:sp>
      <p:sp>
        <p:nvSpPr>
          <p:cNvPr id="5" name="页脚占位符 4">
            <a:extLst>
              <a:ext uri="{FF2B5EF4-FFF2-40B4-BE49-F238E27FC236}">
                <a16:creationId xmlns:a16="http://schemas.microsoft.com/office/drawing/2014/main" id="{BF53BA98-37CC-40E7-B05C-0C99C3AD98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346E1E-EFE4-48F5-B67E-01915EB64FB1}"/>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371164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221DD-03A3-4631-A3DF-1619EF0C2B4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0F5A37-970E-4A5C-9AFC-D5E3D877B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448700-41AE-411C-8C84-B313050B2968}"/>
              </a:ext>
            </a:extLst>
          </p:cNvPr>
          <p:cNvSpPr>
            <a:spLocks noGrp="1"/>
          </p:cNvSpPr>
          <p:nvPr>
            <p:ph type="dt" sz="half" idx="10"/>
          </p:nvPr>
        </p:nvSpPr>
        <p:spPr/>
        <p:txBody>
          <a:bodyPr/>
          <a:lstStyle/>
          <a:p>
            <a:fld id="{23014D18-86BE-4CC8-AD07-6DF2FEF3CA2B}" type="datetime1">
              <a:rPr lang="zh-CN" altLang="en-US" smtClean="0"/>
              <a:t>2022/6/5</a:t>
            </a:fld>
            <a:endParaRPr lang="zh-CN" altLang="en-US"/>
          </a:p>
        </p:txBody>
      </p:sp>
      <p:sp>
        <p:nvSpPr>
          <p:cNvPr id="5" name="页脚占位符 4">
            <a:extLst>
              <a:ext uri="{FF2B5EF4-FFF2-40B4-BE49-F238E27FC236}">
                <a16:creationId xmlns:a16="http://schemas.microsoft.com/office/drawing/2014/main" id="{517D516D-ABF9-40DC-94C6-A91D14A215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171ADB-8083-435D-B8AF-D1EF55B66629}"/>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329182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9BD2D-3B9B-4843-8E7B-617C07332E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AC269-672A-4E15-8681-4103955218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574CFD-D1F7-4404-982A-62EC3347D5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31DEBA-178D-4329-A197-F05EE3E577BA}"/>
              </a:ext>
            </a:extLst>
          </p:cNvPr>
          <p:cNvSpPr>
            <a:spLocks noGrp="1"/>
          </p:cNvSpPr>
          <p:nvPr>
            <p:ph type="dt" sz="half" idx="10"/>
          </p:nvPr>
        </p:nvSpPr>
        <p:spPr/>
        <p:txBody>
          <a:bodyPr/>
          <a:lstStyle/>
          <a:p>
            <a:fld id="{2404EC1F-2052-41C4-8AA4-A757DB33A61C}" type="datetime1">
              <a:rPr lang="zh-CN" altLang="en-US" smtClean="0"/>
              <a:t>2022/6/5</a:t>
            </a:fld>
            <a:endParaRPr lang="zh-CN" altLang="en-US"/>
          </a:p>
        </p:txBody>
      </p:sp>
      <p:sp>
        <p:nvSpPr>
          <p:cNvPr id="6" name="页脚占位符 5">
            <a:extLst>
              <a:ext uri="{FF2B5EF4-FFF2-40B4-BE49-F238E27FC236}">
                <a16:creationId xmlns:a16="http://schemas.microsoft.com/office/drawing/2014/main" id="{43626777-C4FF-4F7E-A819-D73CB93280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33724A-51AF-47FF-8377-0C5D4EB85470}"/>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112755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8A245-4E4A-49D1-96F4-8AD55B20C01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1A63D8-2D94-40D8-9853-95C447340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040115-B9F1-4B7F-BE73-ABE728BD1F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43133C-9B26-4774-92C3-10DA059F5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0251CE-75E5-4F58-B5BC-9398B46BB9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331460-BC3A-4AF6-9669-DB3316EBFB65}"/>
              </a:ext>
            </a:extLst>
          </p:cNvPr>
          <p:cNvSpPr>
            <a:spLocks noGrp="1"/>
          </p:cNvSpPr>
          <p:nvPr>
            <p:ph type="dt" sz="half" idx="10"/>
          </p:nvPr>
        </p:nvSpPr>
        <p:spPr/>
        <p:txBody>
          <a:bodyPr/>
          <a:lstStyle/>
          <a:p>
            <a:fld id="{2E2EFF81-9A19-4482-B404-89386B290F28}" type="datetime1">
              <a:rPr lang="zh-CN" altLang="en-US" smtClean="0"/>
              <a:t>2022/6/5</a:t>
            </a:fld>
            <a:endParaRPr lang="zh-CN" altLang="en-US"/>
          </a:p>
        </p:txBody>
      </p:sp>
      <p:sp>
        <p:nvSpPr>
          <p:cNvPr id="8" name="页脚占位符 7">
            <a:extLst>
              <a:ext uri="{FF2B5EF4-FFF2-40B4-BE49-F238E27FC236}">
                <a16:creationId xmlns:a16="http://schemas.microsoft.com/office/drawing/2014/main" id="{E01A7B60-89E8-48EB-87A8-87B6D39295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41836BD-A7CA-49AA-B99C-9537585B444D}"/>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3569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3EC0C-C03D-4BC3-BFD5-2B82696D28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0A3BA6-C717-40D9-8A6F-47D0869B4143}"/>
              </a:ext>
            </a:extLst>
          </p:cNvPr>
          <p:cNvSpPr>
            <a:spLocks noGrp="1"/>
          </p:cNvSpPr>
          <p:nvPr>
            <p:ph type="dt" sz="half" idx="10"/>
          </p:nvPr>
        </p:nvSpPr>
        <p:spPr/>
        <p:txBody>
          <a:bodyPr/>
          <a:lstStyle/>
          <a:p>
            <a:fld id="{9CDE2088-C205-4E5E-BC17-3832E2470A43}" type="datetime1">
              <a:rPr lang="zh-CN" altLang="en-US" smtClean="0"/>
              <a:t>2022/6/5</a:t>
            </a:fld>
            <a:endParaRPr lang="zh-CN" altLang="en-US"/>
          </a:p>
        </p:txBody>
      </p:sp>
      <p:sp>
        <p:nvSpPr>
          <p:cNvPr id="4" name="页脚占位符 3">
            <a:extLst>
              <a:ext uri="{FF2B5EF4-FFF2-40B4-BE49-F238E27FC236}">
                <a16:creationId xmlns:a16="http://schemas.microsoft.com/office/drawing/2014/main" id="{2C94E264-CEE9-41AD-89C8-ED2BDB5BC9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55745D7-6592-41D7-A77E-4E186762B1F9}"/>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158304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9A6CF1-F02C-4245-8169-9051C11521C0}"/>
              </a:ext>
            </a:extLst>
          </p:cNvPr>
          <p:cNvSpPr>
            <a:spLocks noGrp="1"/>
          </p:cNvSpPr>
          <p:nvPr>
            <p:ph type="dt" sz="half" idx="10"/>
          </p:nvPr>
        </p:nvSpPr>
        <p:spPr/>
        <p:txBody>
          <a:bodyPr/>
          <a:lstStyle/>
          <a:p>
            <a:fld id="{6DE1A89F-5531-4AB7-B0F6-A47907BC20C4}" type="datetime1">
              <a:rPr lang="zh-CN" altLang="en-US" smtClean="0"/>
              <a:t>2022/6/5</a:t>
            </a:fld>
            <a:endParaRPr lang="zh-CN" altLang="en-US"/>
          </a:p>
        </p:txBody>
      </p:sp>
      <p:sp>
        <p:nvSpPr>
          <p:cNvPr id="3" name="页脚占位符 2">
            <a:extLst>
              <a:ext uri="{FF2B5EF4-FFF2-40B4-BE49-F238E27FC236}">
                <a16:creationId xmlns:a16="http://schemas.microsoft.com/office/drawing/2014/main" id="{63FA9D55-FB57-4C46-BF88-F90A7AD6EB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4C5A36-50B3-414F-A8A9-24BA4657E408}"/>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67401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601A4-2718-4B01-9184-3768023342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EB61A8-F1E2-48A8-A086-C3CD890D5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43C3B1-FB42-48EA-80B4-89BE55EAC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3ADF26-49F7-4C7D-9EB8-A312B908F6B4}"/>
              </a:ext>
            </a:extLst>
          </p:cNvPr>
          <p:cNvSpPr>
            <a:spLocks noGrp="1"/>
          </p:cNvSpPr>
          <p:nvPr>
            <p:ph type="dt" sz="half" idx="10"/>
          </p:nvPr>
        </p:nvSpPr>
        <p:spPr/>
        <p:txBody>
          <a:bodyPr/>
          <a:lstStyle/>
          <a:p>
            <a:fld id="{D7E69431-6605-4FD7-AD7C-8AD04A721AB2}" type="datetime1">
              <a:rPr lang="zh-CN" altLang="en-US" smtClean="0"/>
              <a:t>2022/6/5</a:t>
            </a:fld>
            <a:endParaRPr lang="zh-CN" altLang="en-US"/>
          </a:p>
        </p:txBody>
      </p:sp>
      <p:sp>
        <p:nvSpPr>
          <p:cNvPr id="6" name="页脚占位符 5">
            <a:extLst>
              <a:ext uri="{FF2B5EF4-FFF2-40B4-BE49-F238E27FC236}">
                <a16:creationId xmlns:a16="http://schemas.microsoft.com/office/drawing/2014/main" id="{D9C87007-A1AA-4A65-A95E-9B644E4F68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2BE3F4-AD4E-4F25-BCDC-CC010023F22D}"/>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121711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AED3E-5159-4A05-9D6F-38153C1973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B9CEA6-376D-41D8-A38A-3C7B9E9D6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D9D617-5A95-4C9B-82FB-5AD759644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F3CA77-66CD-48EE-9CB5-3BCF3A72BBB5}"/>
              </a:ext>
            </a:extLst>
          </p:cNvPr>
          <p:cNvSpPr>
            <a:spLocks noGrp="1"/>
          </p:cNvSpPr>
          <p:nvPr>
            <p:ph type="dt" sz="half" idx="10"/>
          </p:nvPr>
        </p:nvSpPr>
        <p:spPr/>
        <p:txBody>
          <a:bodyPr/>
          <a:lstStyle/>
          <a:p>
            <a:fld id="{C407E91A-AB12-4A9A-9AA5-15125ACE7F22}" type="datetime1">
              <a:rPr lang="zh-CN" altLang="en-US" smtClean="0"/>
              <a:t>2022/6/5</a:t>
            </a:fld>
            <a:endParaRPr lang="zh-CN" altLang="en-US"/>
          </a:p>
        </p:txBody>
      </p:sp>
      <p:sp>
        <p:nvSpPr>
          <p:cNvPr id="6" name="页脚占位符 5">
            <a:extLst>
              <a:ext uri="{FF2B5EF4-FFF2-40B4-BE49-F238E27FC236}">
                <a16:creationId xmlns:a16="http://schemas.microsoft.com/office/drawing/2014/main" id="{9F1CA035-445B-4283-B651-B876966604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D818DA-007E-41C7-9B96-4BA4FCE13592}"/>
              </a:ext>
            </a:extLst>
          </p:cNvPr>
          <p:cNvSpPr>
            <a:spLocks noGrp="1"/>
          </p:cNvSpPr>
          <p:nvPr>
            <p:ph type="sldNum" sz="quarter" idx="12"/>
          </p:nvPr>
        </p:nvSpPr>
        <p:spPr/>
        <p:txBody>
          <a:body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203907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861A39-85CC-4339-97E7-3710A7A23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C38A20-5E40-48E3-BA44-A368C9C8E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A20B6C-6C79-47AE-99F9-8F03BC2B6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22563-F3BD-4192-93C5-7BAF64702048}" type="datetime1">
              <a:rPr lang="zh-CN" altLang="en-US" smtClean="0"/>
              <a:t>2022/6/5</a:t>
            </a:fld>
            <a:endParaRPr lang="zh-CN" altLang="en-US"/>
          </a:p>
        </p:txBody>
      </p:sp>
      <p:sp>
        <p:nvSpPr>
          <p:cNvPr id="5" name="页脚占位符 4">
            <a:extLst>
              <a:ext uri="{FF2B5EF4-FFF2-40B4-BE49-F238E27FC236}">
                <a16:creationId xmlns:a16="http://schemas.microsoft.com/office/drawing/2014/main" id="{E1EF6D21-F53F-4985-B594-1F6B505D7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104E6AB-1953-4D3F-8612-309945950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3D5E0-5EEF-4D40-B700-388E6B97EE98}" type="slidenum">
              <a:rPr lang="zh-CN" altLang="en-US" smtClean="0"/>
              <a:t>‹#›</a:t>
            </a:fld>
            <a:endParaRPr lang="zh-CN" altLang="en-US"/>
          </a:p>
        </p:txBody>
      </p:sp>
    </p:spTree>
    <p:extLst>
      <p:ext uri="{BB962C8B-B14F-4D97-AF65-F5344CB8AC3E}">
        <p14:creationId xmlns:p14="http://schemas.microsoft.com/office/powerpoint/2010/main" val="277827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774C3-DFF2-47D3-AD43-23CFC25E6C02}"/>
              </a:ext>
            </a:extLst>
          </p:cNvPr>
          <p:cNvSpPr>
            <a:spLocks noGrp="1"/>
          </p:cNvSpPr>
          <p:nvPr>
            <p:ph type="ctrTitle"/>
          </p:nvPr>
        </p:nvSpPr>
        <p:spPr>
          <a:xfrm>
            <a:off x="484439" y="1705294"/>
            <a:ext cx="11236280" cy="1884940"/>
          </a:xfrm>
        </p:spPr>
        <p:txBody>
          <a:bodyPr anchor="ctr">
            <a:normAutofit/>
          </a:bodyPr>
          <a:lstStyle/>
          <a:p>
            <a:r>
              <a:rPr lang="zh-CN" altLang="en-US" sz="6600" b="1" dirty="0">
                <a:solidFill>
                  <a:schemeClr val="tx2"/>
                </a:solidFill>
                <a:latin typeface="Arial" panose="020B0604020202020204" pitchFamily="34" charset="0"/>
                <a:cs typeface="Arial" panose="020B0604020202020204" pitchFamily="34" charset="0"/>
              </a:rPr>
              <a:t>组会汇报</a:t>
            </a:r>
          </a:p>
        </p:txBody>
      </p:sp>
      <p:grpSp>
        <p:nvGrpSpPr>
          <p:cNvPr id="15" name="组合 14">
            <a:extLst>
              <a:ext uri="{FF2B5EF4-FFF2-40B4-BE49-F238E27FC236}">
                <a16:creationId xmlns:a16="http://schemas.microsoft.com/office/drawing/2014/main" id="{A9A0FB0D-C6B1-4FE0-8221-BBEFC1E10045}"/>
              </a:ext>
            </a:extLst>
          </p:cNvPr>
          <p:cNvGrpSpPr/>
          <p:nvPr/>
        </p:nvGrpSpPr>
        <p:grpSpPr>
          <a:xfrm>
            <a:off x="0" y="-20218"/>
            <a:ext cx="12205161" cy="951923"/>
            <a:chOff x="0" y="-20218"/>
            <a:chExt cx="12205161" cy="951923"/>
          </a:xfrm>
        </p:grpSpPr>
        <p:sp>
          <p:nvSpPr>
            <p:cNvPr id="6" name="矩形 5">
              <a:extLst>
                <a:ext uri="{FF2B5EF4-FFF2-40B4-BE49-F238E27FC236}">
                  <a16:creationId xmlns:a16="http://schemas.microsoft.com/office/drawing/2014/main" id="{5C5BA705-8628-4BFF-9585-6DEF897EA829}"/>
                </a:ext>
              </a:extLst>
            </p:cNvPr>
            <p:cNvSpPr/>
            <p:nvPr/>
          </p:nvSpPr>
          <p:spPr>
            <a:xfrm>
              <a:off x="0" y="-20218"/>
              <a:ext cx="12205161" cy="951923"/>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351"/>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3312" y="234260"/>
              <a:ext cx="1659368" cy="525466"/>
            </a:xfrm>
            <a:prstGeom prst="rect">
              <a:avLst/>
            </a:prstGeom>
          </p:spPr>
        </p:pic>
      </p:grpSp>
      <p:sp>
        <p:nvSpPr>
          <p:cNvPr id="7" name="文本框 6">
            <a:extLst>
              <a:ext uri="{FF2B5EF4-FFF2-40B4-BE49-F238E27FC236}">
                <a16:creationId xmlns:a16="http://schemas.microsoft.com/office/drawing/2014/main" id="{53C43D4C-7C55-467A-B48A-3A28C1E7B284}"/>
              </a:ext>
            </a:extLst>
          </p:cNvPr>
          <p:cNvSpPr txBox="1"/>
          <p:nvPr/>
        </p:nvSpPr>
        <p:spPr>
          <a:xfrm>
            <a:off x="7925414" y="4048146"/>
            <a:ext cx="2267898" cy="1227003"/>
          </a:xfrm>
          <a:prstGeom prst="rect">
            <a:avLst/>
          </a:prstGeom>
          <a:noFill/>
        </p:spPr>
        <p:txBody>
          <a:bodyPr wrap="square" rtlCol="0">
            <a:spAutoFit/>
          </a:bodyPr>
          <a:lstStyle/>
          <a:p>
            <a:pPr>
              <a:lnSpc>
                <a:spcPct val="150000"/>
              </a:lnSpc>
            </a:pPr>
            <a:r>
              <a:rPr lang="zh-CN" altLang="en-US" sz="2400" b="1" dirty="0">
                <a:solidFill>
                  <a:schemeClr val="tx2"/>
                </a:solidFill>
              </a:rPr>
              <a:t>毕晨阳</a:t>
            </a:r>
            <a:endParaRPr lang="en-US" altLang="zh-CN" sz="2800" b="1" dirty="0">
              <a:solidFill>
                <a:schemeClr val="tx2"/>
              </a:solidFill>
            </a:endParaRPr>
          </a:p>
          <a:p>
            <a:pPr>
              <a:lnSpc>
                <a:spcPct val="150000"/>
              </a:lnSpc>
            </a:pPr>
            <a:r>
              <a:rPr lang="en-US" altLang="zh-CN" sz="2800" b="1" dirty="0">
                <a:solidFill>
                  <a:schemeClr val="tx2"/>
                </a:solidFill>
              </a:rPr>
              <a:t>2022.6.5</a:t>
            </a:r>
            <a:endParaRPr lang="zh-SG" altLang="en-US" sz="2800" b="1" dirty="0">
              <a:solidFill>
                <a:schemeClr val="tx2"/>
              </a:solidFill>
            </a:endParaRPr>
          </a:p>
        </p:txBody>
      </p:sp>
      <p:sp>
        <p:nvSpPr>
          <p:cNvPr id="3" name="灯片编号占位符 2">
            <a:extLst>
              <a:ext uri="{FF2B5EF4-FFF2-40B4-BE49-F238E27FC236}">
                <a16:creationId xmlns:a16="http://schemas.microsoft.com/office/drawing/2014/main" id="{2D98210D-7FB8-4371-8B4D-E4A502215D28}"/>
              </a:ext>
            </a:extLst>
          </p:cNvPr>
          <p:cNvSpPr>
            <a:spLocks noGrp="1"/>
          </p:cNvSpPr>
          <p:nvPr>
            <p:ph type="sldNum" sz="quarter" idx="12"/>
          </p:nvPr>
        </p:nvSpPr>
        <p:spPr>
          <a:xfrm>
            <a:off x="11097490" y="6356350"/>
            <a:ext cx="256309" cy="365125"/>
          </a:xfrm>
        </p:spPr>
        <p:txBody>
          <a:bodyPr/>
          <a:lstStyle/>
          <a:p>
            <a:fld id="{77E42847-29AB-43A3-8FF6-B38A74196E21}" type="slidenum">
              <a:rPr lang="zh-CN" altLang="en-US" smtClean="0"/>
              <a:t>1</a:t>
            </a:fld>
            <a:endParaRPr lang="zh-CN" altLang="en-US" dirty="0"/>
          </a:p>
        </p:txBody>
      </p:sp>
    </p:spTree>
    <p:extLst>
      <p:ext uri="{BB962C8B-B14F-4D97-AF65-F5344CB8AC3E}">
        <p14:creationId xmlns:p14="http://schemas.microsoft.com/office/powerpoint/2010/main" val="271308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22">
            <a:extLst>
              <a:ext uri="{FF2B5EF4-FFF2-40B4-BE49-F238E27FC236}">
                <a16:creationId xmlns:a16="http://schemas.microsoft.com/office/drawing/2014/main" id="{AFEC11EF-1A37-4FA9-ADC8-67570B2F3985}"/>
              </a:ext>
            </a:extLst>
          </p:cNvPr>
          <p:cNvGrpSpPr/>
          <p:nvPr/>
        </p:nvGrpSpPr>
        <p:grpSpPr bwMode="auto">
          <a:xfrm rot="2125929">
            <a:off x="1728788" y="1465263"/>
            <a:ext cx="3744912" cy="3743325"/>
            <a:chOff x="0" y="0"/>
            <a:chExt cx="3606099" cy="3570272"/>
          </a:xfrm>
        </p:grpSpPr>
        <p:sp>
          <p:nvSpPr>
            <p:cNvPr id="35" name="弧形 23">
              <a:extLst>
                <a:ext uri="{FF2B5EF4-FFF2-40B4-BE49-F238E27FC236}">
                  <a16:creationId xmlns:a16="http://schemas.microsoft.com/office/drawing/2014/main" id="{CD70EAD7-64C5-4955-AA61-34BF12A0F853}"/>
                </a:ext>
              </a:extLst>
            </p:cNvPr>
            <p:cNvSpPr/>
            <p:nvPr/>
          </p:nvSpPr>
          <p:spPr bwMode="auto">
            <a:xfrm>
              <a:off x="0" y="0"/>
              <a:ext cx="3564000" cy="3564000"/>
            </a:xfrm>
            <a:custGeom>
              <a:avLst/>
              <a:gdLst>
                <a:gd name="T0" fmla="*/ 1782000 w 3564000"/>
                <a:gd name="T1" fmla="*/ 0 h 3564000"/>
                <a:gd name="T2" fmla="*/ 3564000 w 3564000"/>
                <a:gd name="T3" fmla="*/ 1782000 h 3564000"/>
                <a:gd name="T4" fmla="*/ 1782000 w 3564000"/>
                <a:gd name="T5" fmla="*/ 1782000 h 3564000"/>
                <a:gd name="T6" fmla="*/ 1782000 w 3564000"/>
                <a:gd name="T7" fmla="*/ 0 h 3564000"/>
                <a:gd name="T8" fmla="*/ 1782000 w 3564000"/>
                <a:gd name="T9" fmla="*/ 0 h 3564000"/>
                <a:gd name="T10" fmla="*/ 3564000 w 3564000"/>
                <a:gd name="T11" fmla="*/ 178200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766171" y="0"/>
                    <a:pt x="3564000" y="797829"/>
                    <a:pt x="3564000" y="1782000"/>
                  </a:cubicBezTo>
                  <a:lnTo>
                    <a:pt x="1782000" y="1782000"/>
                  </a:lnTo>
                  <a:lnTo>
                    <a:pt x="1782000" y="0"/>
                  </a:lnTo>
                  <a:close/>
                </a:path>
                <a:path w="3564000" h="3564000" fill="none">
                  <a:moveTo>
                    <a:pt x="1782000" y="0"/>
                  </a:moveTo>
                  <a:cubicBezTo>
                    <a:pt x="2766171" y="0"/>
                    <a:pt x="3564000" y="797829"/>
                    <a:pt x="3564000" y="1782000"/>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6" name="弧形 24">
              <a:extLst>
                <a:ext uri="{FF2B5EF4-FFF2-40B4-BE49-F238E27FC236}">
                  <a16:creationId xmlns:a16="http://schemas.microsoft.com/office/drawing/2014/main" id="{BE788AD9-4D77-43E6-A401-255360A97306}"/>
                </a:ext>
              </a:extLst>
            </p:cNvPr>
            <p:cNvSpPr/>
            <p:nvPr/>
          </p:nvSpPr>
          <p:spPr bwMode="auto">
            <a:xfrm rot="-7902423">
              <a:off x="42099" y="0"/>
              <a:ext cx="3564000" cy="3564000"/>
            </a:xfrm>
            <a:custGeom>
              <a:avLst/>
              <a:gdLst>
                <a:gd name="T0" fmla="*/ 1782000 w 3564000"/>
                <a:gd name="T1" fmla="*/ 0 h 3564000"/>
                <a:gd name="T2" fmla="*/ 3318391 w 3564000"/>
                <a:gd name="T3" fmla="*/ 879212 h 3564000"/>
                <a:gd name="T4" fmla="*/ 3338717 w 3564000"/>
                <a:gd name="T5" fmla="*/ 2649268 h 3564000"/>
                <a:gd name="T6" fmla="*/ 1782000 w 3564000"/>
                <a:gd name="T7" fmla="*/ 1782000 h 3564000"/>
                <a:gd name="T8" fmla="*/ 1782000 w 3564000"/>
                <a:gd name="T9" fmla="*/ 0 h 3564000"/>
                <a:gd name="T10" fmla="*/ 1782000 w 3564000"/>
                <a:gd name="T11" fmla="*/ 0 h 3564000"/>
                <a:gd name="T12" fmla="*/ 3318391 w 3564000"/>
                <a:gd name="T13" fmla="*/ 879212 h 3564000"/>
                <a:gd name="T14" fmla="*/ 3338717 w 3564000"/>
                <a:gd name="T15" fmla="*/ 2649268 h 3564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4000" h="3564000" stroke="0">
                  <a:moveTo>
                    <a:pt x="1782000" y="0"/>
                  </a:moveTo>
                  <a:cubicBezTo>
                    <a:pt x="2413776" y="0"/>
                    <a:pt x="2998324" y="334512"/>
                    <a:pt x="3318391" y="879212"/>
                  </a:cubicBezTo>
                  <a:cubicBezTo>
                    <a:pt x="3638458" y="1423912"/>
                    <a:pt x="3646192" y="2097362"/>
                    <a:pt x="3338717" y="2649268"/>
                  </a:cubicBezTo>
                  <a:lnTo>
                    <a:pt x="1782000" y="1782000"/>
                  </a:lnTo>
                  <a:lnTo>
                    <a:pt x="1782000" y="0"/>
                  </a:lnTo>
                  <a:close/>
                </a:path>
                <a:path w="3564000" h="3564000" fill="none">
                  <a:moveTo>
                    <a:pt x="1782000" y="0"/>
                  </a:moveTo>
                  <a:cubicBezTo>
                    <a:pt x="2413776" y="0"/>
                    <a:pt x="2998324" y="334512"/>
                    <a:pt x="3318391" y="879212"/>
                  </a:cubicBezTo>
                  <a:cubicBezTo>
                    <a:pt x="3638458" y="1423912"/>
                    <a:pt x="3646192" y="2097362"/>
                    <a:pt x="3338717" y="2649268"/>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7" name="弧形 25">
              <a:extLst>
                <a:ext uri="{FF2B5EF4-FFF2-40B4-BE49-F238E27FC236}">
                  <a16:creationId xmlns:a16="http://schemas.microsoft.com/office/drawing/2014/main" id="{A3B384B0-9781-44AF-BF76-2CB87D5F4DBC}"/>
                </a:ext>
              </a:extLst>
            </p:cNvPr>
            <p:cNvSpPr/>
            <p:nvPr/>
          </p:nvSpPr>
          <p:spPr bwMode="auto">
            <a:xfrm rot="5709083">
              <a:off x="10350" y="6271"/>
              <a:ext cx="3564000" cy="3564000"/>
            </a:xfrm>
            <a:custGeom>
              <a:avLst/>
              <a:gdLst>
                <a:gd name="T0" fmla="*/ 1782000 w 3564000"/>
                <a:gd name="T1" fmla="*/ 0 h 3564000"/>
                <a:gd name="T2" fmla="*/ 3162262 w 3564000"/>
                <a:gd name="T3" fmla="*/ 654880 h 3564000"/>
                <a:gd name="T4" fmla="*/ 1782000 w 3564000"/>
                <a:gd name="T5" fmla="*/ 1782000 h 3564000"/>
                <a:gd name="T6" fmla="*/ 1782000 w 3564000"/>
                <a:gd name="T7" fmla="*/ 0 h 3564000"/>
                <a:gd name="T8" fmla="*/ 1782000 w 3564000"/>
                <a:gd name="T9" fmla="*/ 0 h 3564000"/>
                <a:gd name="T10" fmla="*/ 3162262 w 3564000"/>
                <a:gd name="T11" fmla="*/ 65488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317073" y="0"/>
                    <a:pt x="2823827" y="240435"/>
                    <a:pt x="3162262" y="654880"/>
                  </a:cubicBezTo>
                  <a:lnTo>
                    <a:pt x="1782000" y="1782000"/>
                  </a:lnTo>
                  <a:lnTo>
                    <a:pt x="1782000" y="0"/>
                  </a:lnTo>
                  <a:close/>
                </a:path>
                <a:path w="3564000" h="3564000" fill="none">
                  <a:moveTo>
                    <a:pt x="1782000" y="0"/>
                  </a:moveTo>
                  <a:cubicBezTo>
                    <a:pt x="2317073" y="0"/>
                    <a:pt x="2823827" y="240435"/>
                    <a:pt x="3162262" y="654880"/>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8" name="弧形 26">
              <a:extLst>
                <a:ext uri="{FF2B5EF4-FFF2-40B4-BE49-F238E27FC236}">
                  <a16:creationId xmlns:a16="http://schemas.microsoft.com/office/drawing/2014/main" id="{068E845F-F950-440B-A7D0-A4EED1042A8B}"/>
                </a:ext>
              </a:extLst>
            </p:cNvPr>
            <p:cNvSpPr/>
            <p:nvPr/>
          </p:nvSpPr>
          <p:spPr bwMode="auto">
            <a:xfrm rot="9295065">
              <a:off x="42098" y="6272"/>
              <a:ext cx="3564000" cy="3564000"/>
            </a:xfrm>
            <a:custGeom>
              <a:avLst/>
              <a:gdLst>
                <a:gd name="T0" fmla="*/ 1782000 w 3564000"/>
                <a:gd name="T1" fmla="*/ 0 h 3564000"/>
                <a:gd name="T2" fmla="*/ 3404808 w 3564000"/>
                <a:gd name="T3" fmla="*/ 1045781 h 3564000"/>
                <a:gd name="T4" fmla="*/ 1782000 w 3564000"/>
                <a:gd name="T5" fmla="*/ 1782000 h 3564000"/>
                <a:gd name="T6" fmla="*/ 1782000 w 3564000"/>
                <a:gd name="T7" fmla="*/ 0 h 3564000"/>
                <a:gd name="T8" fmla="*/ 1782000 w 3564000"/>
                <a:gd name="T9" fmla="*/ 0 h 3564000"/>
                <a:gd name="T10" fmla="*/ 3404808 w 3564000"/>
                <a:gd name="T11" fmla="*/ 1045781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481268" y="0"/>
                    <a:pt x="3115911" y="408981"/>
                    <a:pt x="3404808" y="1045781"/>
                  </a:cubicBezTo>
                  <a:lnTo>
                    <a:pt x="1782000" y="1782000"/>
                  </a:lnTo>
                  <a:lnTo>
                    <a:pt x="1782000" y="0"/>
                  </a:lnTo>
                  <a:close/>
                </a:path>
                <a:path w="3564000" h="3564000" fill="none">
                  <a:moveTo>
                    <a:pt x="1782000" y="0"/>
                  </a:moveTo>
                  <a:cubicBezTo>
                    <a:pt x="2481268" y="0"/>
                    <a:pt x="3115911" y="408981"/>
                    <a:pt x="3404808" y="1045781"/>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grpSp>
      <p:grpSp>
        <p:nvGrpSpPr>
          <p:cNvPr id="39" name="组合 176">
            <a:extLst>
              <a:ext uri="{FF2B5EF4-FFF2-40B4-BE49-F238E27FC236}">
                <a16:creationId xmlns:a16="http://schemas.microsoft.com/office/drawing/2014/main" id="{77A707FE-8B23-4E4B-A5BA-23B9D1DA95AD}"/>
              </a:ext>
            </a:extLst>
          </p:cNvPr>
          <p:cNvGrpSpPr/>
          <p:nvPr/>
        </p:nvGrpSpPr>
        <p:grpSpPr bwMode="auto">
          <a:xfrm>
            <a:off x="2161525" y="1287470"/>
            <a:ext cx="4005262" cy="4003675"/>
            <a:chOff x="0" y="0"/>
            <a:chExt cx="4004677" cy="4004677"/>
          </a:xfrm>
          <a:solidFill>
            <a:schemeClr val="tx2">
              <a:lumMod val="40000"/>
              <a:lumOff val="60000"/>
            </a:schemeClr>
          </a:solidFill>
        </p:grpSpPr>
        <p:sp>
          <p:nvSpPr>
            <p:cNvPr id="40" name="椭圆 4">
              <a:extLst>
                <a:ext uri="{FF2B5EF4-FFF2-40B4-BE49-F238E27FC236}">
                  <a16:creationId xmlns:a16="http://schemas.microsoft.com/office/drawing/2014/main" id="{8C6BABE6-1B5D-4BC7-BA2F-48B598A1D784}"/>
                </a:ext>
              </a:extLst>
            </p:cNvPr>
            <p:cNvSpPr>
              <a:spLocks noChangeArrowheads="1"/>
            </p:cNvSpPr>
            <p:nvPr/>
          </p:nvSpPr>
          <p:spPr bwMode="auto">
            <a:xfrm>
              <a:off x="295459" y="327418"/>
              <a:ext cx="3413760" cy="34137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grpSp>
          <p:nvGrpSpPr>
            <p:cNvPr id="41" name="组合 21">
              <a:extLst>
                <a:ext uri="{FF2B5EF4-FFF2-40B4-BE49-F238E27FC236}">
                  <a16:creationId xmlns:a16="http://schemas.microsoft.com/office/drawing/2014/main" id="{0ECDB17E-F764-4C31-A34A-7F568B2645DD}"/>
                </a:ext>
              </a:extLst>
            </p:cNvPr>
            <p:cNvGrpSpPr/>
            <p:nvPr/>
          </p:nvGrpSpPr>
          <p:grpSpPr bwMode="auto">
            <a:xfrm>
              <a:off x="190939" y="246027"/>
              <a:ext cx="3606099" cy="3570272"/>
              <a:chOff x="0" y="0"/>
              <a:chExt cx="3606099" cy="3570272"/>
            </a:xfrm>
            <a:grpFill/>
          </p:grpSpPr>
          <p:sp>
            <p:nvSpPr>
              <p:cNvPr id="62" name="弧形 17">
                <a:extLst>
                  <a:ext uri="{FF2B5EF4-FFF2-40B4-BE49-F238E27FC236}">
                    <a16:creationId xmlns:a16="http://schemas.microsoft.com/office/drawing/2014/main" id="{138CF6CF-1C77-4D2B-B087-C057C9C3224F}"/>
                  </a:ext>
                </a:extLst>
              </p:cNvPr>
              <p:cNvSpPr/>
              <p:nvPr/>
            </p:nvSpPr>
            <p:spPr bwMode="auto">
              <a:xfrm>
                <a:off x="0" y="0"/>
                <a:ext cx="3564000" cy="3564000"/>
              </a:xfrm>
              <a:custGeom>
                <a:avLst/>
                <a:gdLst>
                  <a:gd name="T0" fmla="*/ 1782000 w 3564000"/>
                  <a:gd name="T1" fmla="*/ 0 h 3564000"/>
                  <a:gd name="T2" fmla="*/ 3564000 w 3564000"/>
                  <a:gd name="T3" fmla="*/ 1782000 h 3564000"/>
                  <a:gd name="T4" fmla="*/ 1782000 w 3564000"/>
                  <a:gd name="T5" fmla="*/ 1782000 h 3564000"/>
                  <a:gd name="T6" fmla="*/ 1782000 w 3564000"/>
                  <a:gd name="T7" fmla="*/ 0 h 3564000"/>
                  <a:gd name="T8" fmla="*/ 1782000 w 3564000"/>
                  <a:gd name="T9" fmla="*/ 0 h 3564000"/>
                  <a:gd name="T10" fmla="*/ 3564000 w 3564000"/>
                  <a:gd name="T11" fmla="*/ 178200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766171" y="0"/>
                      <a:pt x="3564000" y="797829"/>
                      <a:pt x="3564000" y="1782000"/>
                    </a:cubicBezTo>
                    <a:lnTo>
                      <a:pt x="1782000" y="1782000"/>
                    </a:lnTo>
                    <a:lnTo>
                      <a:pt x="1782000" y="0"/>
                    </a:lnTo>
                    <a:close/>
                  </a:path>
                  <a:path w="3564000" h="3564000" fill="none">
                    <a:moveTo>
                      <a:pt x="1782000" y="0"/>
                    </a:moveTo>
                    <a:cubicBezTo>
                      <a:pt x="2766171" y="0"/>
                      <a:pt x="3564000" y="797829"/>
                      <a:pt x="3564000" y="1782000"/>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3" name="弧形 18">
                <a:extLst>
                  <a:ext uri="{FF2B5EF4-FFF2-40B4-BE49-F238E27FC236}">
                    <a16:creationId xmlns:a16="http://schemas.microsoft.com/office/drawing/2014/main" id="{8F1ABADC-4FC4-47BA-ACDD-204208EA77AB}"/>
                  </a:ext>
                </a:extLst>
              </p:cNvPr>
              <p:cNvSpPr/>
              <p:nvPr/>
            </p:nvSpPr>
            <p:spPr bwMode="auto">
              <a:xfrm rot="-7902423">
                <a:off x="42099" y="0"/>
                <a:ext cx="3564000" cy="3564000"/>
              </a:xfrm>
              <a:custGeom>
                <a:avLst/>
                <a:gdLst>
                  <a:gd name="T0" fmla="*/ 1782000 w 3564000"/>
                  <a:gd name="T1" fmla="*/ 0 h 3564000"/>
                  <a:gd name="T2" fmla="*/ 3318391 w 3564000"/>
                  <a:gd name="T3" fmla="*/ 879212 h 3564000"/>
                  <a:gd name="T4" fmla="*/ 3338717 w 3564000"/>
                  <a:gd name="T5" fmla="*/ 2649268 h 3564000"/>
                  <a:gd name="T6" fmla="*/ 1782000 w 3564000"/>
                  <a:gd name="T7" fmla="*/ 1782000 h 3564000"/>
                  <a:gd name="T8" fmla="*/ 1782000 w 3564000"/>
                  <a:gd name="T9" fmla="*/ 0 h 3564000"/>
                  <a:gd name="T10" fmla="*/ 1782000 w 3564000"/>
                  <a:gd name="T11" fmla="*/ 0 h 3564000"/>
                  <a:gd name="T12" fmla="*/ 3318391 w 3564000"/>
                  <a:gd name="T13" fmla="*/ 879212 h 3564000"/>
                  <a:gd name="T14" fmla="*/ 3338717 w 3564000"/>
                  <a:gd name="T15" fmla="*/ 2649268 h 3564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4000" h="3564000" stroke="0">
                    <a:moveTo>
                      <a:pt x="1782000" y="0"/>
                    </a:moveTo>
                    <a:cubicBezTo>
                      <a:pt x="2413776" y="0"/>
                      <a:pt x="2998324" y="334512"/>
                      <a:pt x="3318391" y="879212"/>
                    </a:cubicBezTo>
                    <a:cubicBezTo>
                      <a:pt x="3638458" y="1423912"/>
                      <a:pt x="3646192" y="2097362"/>
                      <a:pt x="3338717" y="2649268"/>
                    </a:cubicBezTo>
                    <a:lnTo>
                      <a:pt x="1782000" y="1782000"/>
                    </a:lnTo>
                    <a:lnTo>
                      <a:pt x="1782000" y="0"/>
                    </a:lnTo>
                    <a:close/>
                  </a:path>
                  <a:path w="3564000" h="3564000" fill="none">
                    <a:moveTo>
                      <a:pt x="1782000" y="0"/>
                    </a:moveTo>
                    <a:cubicBezTo>
                      <a:pt x="2413776" y="0"/>
                      <a:pt x="2998324" y="334512"/>
                      <a:pt x="3318391" y="879212"/>
                    </a:cubicBezTo>
                    <a:cubicBezTo>
                      <a:pt x="3638458" y="1423912"/>
                      <a:pt x="3646192" y="2097362"/>
                      <a:pt x="3338717" y="2649268"/>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4" name="弧形 19">
                <a:extLst>
                  <a:ext uri="{FF2B5EF4-FFF2-40B4-BE49-F238E27FC236}">
                    <a16:creationId xmlns:a16="http://schemas.microsoft.com/office/drawing/2014/main" id="{D8FD3FA1-FEC9-4E4C-BEA7-569907627DF1}"/>
                  </a:ext>
                </a:extLst>
              </p:cNvPr>
              <p:cNvSpPr/>
              <p:nvPr/>
            </p:nvSpPr>
            <p:spPr bwMode="auto">
              <a:xfrm rot="5709083">
                <a:off x="10350" y="6271"/>
                <a:ext cx="3564000" cy="3564000"/>
              </a:xfrm>
              <a:custGeom>
                <a:avLst/>
                <a:gdLst>
                  <a:gd name="T0" fmla="*/ 1782000 w 3564000"/>
                  <a:gd name="T1" fmla="*/ 0 h 3564000"/>
                  <a:gd name="T2" fmla="*/ 3162262 w 3564000"/>
                  <a:gd name="T3" fmla="*/ 654880 h 3564000"/>
                  <a:gd name="T4" fmla="*/ 1782000 w 3564000"/>
                  <a:gd name="T5" fmla="*/ 1782000 h 3564000"/>
                  <a:gd name="T6" fmla="*/ 1782000 w 3564000"/>
                  <a:gd name="T7" fmla="*/ 0 h 3564000"/>
                  <a:gd name="T8" fmla="*/ 1782000 w 3564000"/>
                  <a:gd name="T9" fmla="*/ 0 h 3564000"/>
                  <a:gd name="T10" fmla="*/ 3162262 w 3564000"/>
                  <a:gd name="T11" fmla="*/ 65488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317073" y="0"/>
                      <a:pt x="2823827" y="240435"/>
                      <a:pt x="3162262" y="654880"/>
                    </a:cubicBezTo>
                    <a:lnTo>
                      <a:pt x="1782000" y="1782000"/>
                    </a:lnTo>
                    <a:lnTo>
                      <a:pt x="1782000" y="0"/>
                    </a:lnTo>
                    <a:close/>
                  </a:path>
                  <a:path w="3564000" h="3564000" fill="none">
                    <a:moveTo>
                      <a:pt x="1782000" y="0"/>
                    </a:moveTo>
                    <a:cubicBezTo>
                      <a:pt x="2317073" y="0"/>
                      <a:pt x="2823827" y="240435"/>
                      <a:pt x="3162262" y="654880"/>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5" name="弧形 20">
                <a:extLst>
                  <a:ext uri="{FF2B5EF4-FFF2-40B4-BE49-F238E27FC236}">
                    <a16:creationId xmlns:a16="http://schemas.microsoft.com/office/drawing/2014/main" id="{158297FA-138D-4E9C-842E-A7BF2C0ADAA9}"/>
                  </a:ext>
                </a:extLst>
              </p:cNvPr>
              <p:cNvSpPr/>
              <p:nvPr/>
            </p:nvSpPr>
            <p:spPr bwMode="auto">
              <a:xfrm rot="9295065">
                <a:off x="42098" y="6272"/>
                <a:ext cx="3564000" cy="3564000"/>
              </a:xfrm>
              <a:custGeom>
                <a:avLst/>
                <a:gdLst>
                  <a:gd name="T0" fmla="*/ 1782000 w 3564000"/>
                  <a:gd name="T1" fmla="*/ 0 h 3564000"/>
                  <a:gd name="T2" fmla="*/ 3404808 w 3564000"/>
                  <a:gd name="T3" fmla="*/ 1045781 h 3564000"/>
                  <a:gd name="T4" fmla="*/ 1782000 w 3564000"/>
                  <a:gd name="T5" fmla="*/ 1782000 h 3564000"/>
                  <a:gd name="T6" fmla="*/ 1782000 w 3564000"/>
                  <a:gd name="T7" fmla="*/ 0 h 3564000"/>
                  <a:gd name="T8" fmla="*/ 1782000 w 3564000"/>
                  <a:gd name="T9" fmla="*/ 0 h 3564000"/>
                  <a:gd name="T10" fmla="*/ 3404808 w 3564000"/>
                  <a:gd name="T11" fmla="*/ 1045781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481268" y="0"/>
                      <a:pt x="3115911" y="408981"/>
                      <a:pt x="3404808" y="1045781"/>
                    </a:cubicBezTo>
                    <a:lnTo>
                      <a:pt x="1782000" y="1782000"/>
                    </a:lnTo>
                    <a:lnTo>
                      <a:pt x="1782000" y="0"/>
                    </a:lnTo>
                    <a:close/>
                  </a:path>
                  <a:path w="3564000" h="3564000" fill="none">
                    <a:moveTo>
                      <a:pt x="1782000" y="0"/>
                    </a:moveTo>
                    <a:cubicBezTo>
                      <a:pt x="2481268" y="0"/>
                      <a:pt x="3115911" y="408981"/>
                      <a:pt x="3404808" y="1045781"/>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grpSp>
        <p:sp>
          <p:nvSpPr>
            <p:cNvPr id="42" name="椭圆 153">
              <a:extLst>
                <a:ext uri="{FF2B5EF4-FFF2-40B4-BE49-F238E27FC236}">
                  <a16:creationId xmlns:a16="http://schemas.microsoft.com/office/drawing/2014/main" id="{B35FC614-EDCA-4D66-A2B2-D147FCEC3C5F}"/>
                </a:ext>
              </a:extLst>
            </p:cNvPr>
            <p:cNvSpPr>
              <a:spLocks noChangeArrowheads="1"/>
            </p:cNvSpPr>
            <p:nvPr/>
          </p:nvSpPr>
          <p:spPr bwMode="auto">
            <a:xfrm>
              <a:off x="0" y="19558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3" name="椭圆 154">
              <a:extLst>
                <a:ext uri="{FF2B5EF4-FFF2-40B4-BE49-F238E27FC236}">
                  <a16:creationId xmlns:a16="http://schemas.microsoft.com/office/drawing/2014/main" id="{FF93C3D8-F3CE-48B6-88A9-D36D5E69F47C}"/>
                </a:ext>
              </a:extLst>
            </p:cNvPr>
            <p:cNvSpPr>
              <a:spLocks noChangeArrowheads="1"/>
            </p:cNvSpPr>
            <p:nvPr/>
          </p:nvSpPr>
          <p:spPr bwMode="auto">
            <a:xfrm>
              <a:off x="95724" y="13514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4" name="椭圆 155">
              <a:extLst>
                <a:ext uri="{FF2B5EF4-FFF2-40B4-BE49-F238E27FC236}">
                  <a16:creationId xmlns:a16="http://schemas.microsoft.com/office/drawing/2014/main" id="{FF0FFB0A-F77E-4C75-BFC2-381AA305306A}"/>
                </a:ext>
              </a:extLst>
            </p:cNvPr>
            <p:cNvSpPr>
              <a:spLocks noChangeArrowheads="1"/>
            </p:cNvSpPr>
            <p:nvPr/>
          </p:nvSpPr>
          <p:spPr bwMode="auto">
            <a:xfrm>
              <a:off x="373525" y="80621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5" name="椭圆 156">
              <a:extLst>
                <a:ext uri="{FF2B5EF4-FFF2-40B4-BE49-F238E27FC236}">
                  <a16:creationId xmlns:a16="http://schemas.microsoft.com/office/drawing/2014/main" id="{DA6126D8-A022-4AAB-ADA7-21B3B5899E07}"/>
                </a:ext>
              </a:extLst>
            </p:cNvPr>
            <p:cNvSpPr>
              <a:spLocks noChangeArrowheads="1"/>
            </p:cNvSpPr>
            <p:nvPr/>
          </p:nvSpPr>
          <p:spPr bwMode="auto">
            <a:xfrm>
              <a:off x="806210" y="3735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6" name="椭圆 157">
              <a:extLst>
                <a:ext uri="{FF2B5EF4-FFF2-40B4-BE49-F238E27FC236}">
                  <a16:creationId xmlns:a16="http://schemas.microsoft.com/office/drawing/2014/main" id="{15896BBC-90D7-411A-BDB5-9B291E78F749}"/>
                </a:ext>
              </a:extLst>
            </p:cNvPr>
            <p:cNvSpPr>
              <a:spLocks noChangeArrowheads="1"/>
            </p:cNvSpPr>
            <p:nvPr/>
          </p:nvSpPr>
          <p:spPr bwMode="auto">
            <a:xfrm>
              <a:off x="1351425" y="95724"/>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7" name="椭圆 158">
              <a:extLst>
                <a:ext uri="{FF2B5EF4-FFF2-40B4-BE49-F238E27FC236}">
                  <a16:creationId xmlns:a16="http://schemas.microsoft.com/office/drawing/2014/main" id="{05391A41-AACA-4B7C-B469-404138C4142C}"/>
                </a:ext>
              </a:extLst>
            </p:cNvPr>
            <p:cNvSpPr>
              <a:spLocks noChangeArrowheads="1"/>
            </p:cNvSpPr>
            <p:nvPr/>
          </p:nvSpPr>
          <p:spPr bwMode="auto">
            <a:xfrm>
              <a:off x="1955800" y="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8" name="椭圆 159">
              <a:extLst>
                <a:ext uri="{FF2B5EF4-FFF2-40B4-BE49-F238E27FC236}">
                  <a16:creationId xmlns:a16="http://schemas.microsoft.com/office/drawing/2014/main" id="{661BEFA8-B1D7-48A4-8714-5363A3B9E28B}"/>
                </a:ext>
              </a:extLst>
            </p:cNvPr>
            <p:cNvSpPr>
              <a:spLocks noChangeArrowheads="1"/>
            </p:cNvSpPr>
            <p:nvPr/>
          </p:nvSpPr>
          <p:spPr bwMode="auto">
            <a:xfrm>
              <a:off x="2560176" y="95724"/>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9" name="椭圆 160">
              <a:extLst>
                <a:ext uri="{FF2B5EF4-FFF2-40B4-BE49-F238E27FC236}">
                  <a16:creationId xmlns:a16="http://schemas.microsoft.com/office/drawing/2014/main" id="{150CCEFE-D3E2-427A-959B-A2E9A7782143}"/>
                </a:ext>
              </a:extLst>
            </p:cNvPr>
            <p:cNvSpPr>
              <a:spLocks noChangeArrowheads="1"/>
            </p:cNvSpPr>
            <p:nvPr/>
          </p:nvSpPr>
          <p:spPr bwMode="auto">
            <a:xfrm>
              <a:off x="3105391" y="3735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0" name="椭圆 161">
              <a:extLst>
                <a:ext uri="{FF2B5EF4-FFF2-40B4-BE49-F238E27FC236}">
                  <a16:creationId xmlns:a16="http://schemas.microsoft.com/office/drawing/2014/main" id="{E04F8567-8BA1-49CE-B659-F483B7D81844}"/>
                </a:ext>
              </a:extLst>
            </p:cNvPr>
            <p:cNvSpPr>
              <a:spLocks noChangeArrowheads="1"/>
            </p:cNvSpPr>
            <p:nvPr/>
          </p:nvSpPr>
          <p:spPr bwMode="auto">
            <a:xfrm>
              <a:off x="3538076" y="80621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1" name="椭圆 162">
              <a:extLst>
                <a:ext uri="{FF2B5EF4-FFF2-40B4-BE49-F238E27FC236}">
                  <a16:creationId xmlns:a16="http://schemas.microsoft.com/office/drawing/2014/main" id="{2611F63E-C386-4575-B1F7-21DFA65F0C03}"/>
                </a:ext>
              </a:extLst>
            </p:cNvPr>
            <p:cNvSpPr>
              <a:spLocks noChangeArrowheads="1"/>
            </p:cNvSpPr>
            <p:nvPr/>
          </p:nvSpPr>
          <p:spPr bwMode="auto">
            <a:xfrm>
              <a:off x="3815876" y="13514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2" name="椭圆 163">
              <a:extLst>
                <a:ext uri="{FF2B5EF4-FFF2-40B4-BE49-F238E27FC236}">
                  <a16:creationId xmlns:a16="http://schemas.microsoft.com/office/drawing/2014/main" id="{D2C6932C-3FDA-4DBA-AA00-2F8009684342}"/>
                </a:ext>
              </a:extLst>
            </p:cNvPr>
            <p:cNvSpPr>
              <a:spLocks noChangeArrowheads="1"/>
            </p:cNvSpPr>
            <p:nvPr/>
          </p:nvSpPr>
          <p:spPr bwMode="auto">
            <a:xfrm>
              <a:off x="3911600" y="19558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3" name="椭圆 164">
              <a:extLst>
                <a:ext uri="{FF2B5EF4-FFF2-40B4-BE49-F238E27FC236}">
                  <a16:creationId xmlns:a16="http://schemas.microsoft.com/office/drawing/2014/main" id="{D386B39B-ED47-48E3-B29F-C0FD4D90D068}"/>
                </a:ext>
              </a:extLst>
            </p:cNvPr>
            <p:cNvSpPr>
              <a:spLocks noChangeArrowheads="1"/>
            </p:cNvSpPr>
            <p:nvPr/>
          </p:nvSpPr>
          <p:spPr bwMode="auto">
            <a:xfrm>
              <a:off x="3815876" y="25601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4" name="椭圆 165">
              <a:extLst>
                <a:ext uri="{FF2B5EF4-FFF2-40B4-BE49-F238E27FC236}">
                  <a16:creationId xmlns:a16="http://schemas.microsoft.com/office/drawing/2014/main" id="{4C6A4521-0147-4534-8CAA-98B6D71BFBF0}"/>
                </a:ext>
              </a:extLst>
            </p:cNvPr>
            <p:cNvSpPr>
              <a:spLocks noChangeArrowheads="1"/>
            </p:cNvSpPr>
            <p:nvPr/>
          </p:nvSpPr>
          <p:spPr bwMode="auto">
            <a:xfrm>
              <a:off x="3538076" y="3105391"/>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5" name="椭圆 166">
              <a:extLst>
                <a:ext uri="{FF2B5EF4-FFF2-40B4-BE49-F238E27FC236}">
                  <a16:creationId xmlns:a16="http://schemas.microsoft.com/office/drawing/2014/main" id="{ACA5FADC-27C9-4C9B-9C8A-E50F9631683C}"/>
                </a:ext>
              </a:extLst>
            </p:cNvPr>
            <p:cNvSpPr>
              <a:spLocks noChangeArrowheads="1"/>
            </p:cNvSpPr>
            <p:nvPr/>
          </p:nvSpPr>
          <p:spPr bwMode="auto">
            <a:xfrm>
              <a:off x="3105391" y="35380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6" name="椭圆 167">
              <a:extLst>
                <a:ext uri="{FF2B5EF4-FFF2-40B4-BE49-F238E27FC236}">
                  <a16:creationId xmlns:a16="http://schemas.microsoft.com/office/drawing/2014/main" id="{39E05E33-BC68-475B-8BD1-230F0FC5BA4B}"/>
                </a:ext>
              </a:extLst>
            </p:cNvPr>
            <p:cNvSpPr>
              <a:spLocks noChangeArrowheads="1"/>
            </p:cNvSpPr>
            <p:nvPr/>
          </p:nvSpPr>
          <p:spPr bwMode="auto">
            <a:xfrm>
              <a:off x="2560176" y="3815876"/>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7" name="椭圆 168">
              <a:extLst>
                <a:ext uri="{FF2B5EF4-FFF2-40B4-BE49-F238E27FC236}">
                  <a16:creationId xmlns:a16="http://schemas.microsoft.com/office/drawing/2014/main" id="{C44D9EC6-828B-445A-B9B6-47BF731F779D}"/>
                </a:ext>
              </a:extLst>
            </p:cNvPr>
            <p:cNvSpPr>
              <a:spLocks noChangeArrowheads="1"/>
            </p:cNvSpPr>
            <p:nvPr/>
          </p:nvSpPr>
          <p:spPr bwMode="auto">
            <a:xfrm>
              <a:off x="1955800" y="39116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8" name="椭圆 169">
              <a:extLst>
                <a:ext uri="{FF2B5EF4-FFF2-40B4-BE49-F238E27FC236}">
                  <a16:creationId xmlns:a16="http://schemas.microsoft.com/office/drawing/2014/main" id="{91F40556-1727-4E0E-8043-6393DDC9122A}"/>
                </a:ext>
              </a:extLst>
            </p:cNvPr>
            <p:cNvSpPr>
              <a:spLocks noChangeArrowheads="1"/>
            </p:cNvSpPr>
            <p:nvPr/>
          </p:nvSpPr>
          <p:spPr bwMode="auto">
            <a:xfrm>
              <a:off x="1351425" y="3815876"/>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9" name="椭圆 170">
              <a:extLst>
                <a:ext uri="{FF2B5EF4-FFF2-40B4-BE49-F238E27FC236}">
                  <a16:creationId xmlns:a16="http://schemas.microsoft.com/office/drawing/2014/main" id="{FB42C331-EB6F-4544-97AF-D16B051CEE66}"/>
                </a:ext>
              </a:extLst>
            </p:cNvPr>
            <p:cNvSpPr>
              <a:spLocks noChangeArrowheads="1"/>
            </p:cNvSpPr>
            <p:nvPr/>
          </p:nvSpPr>
          <p:spPr bwMode="auto">
            <a:xfrm>
              <a:off x="806210" y="35380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60" name="椭圆 171">
              <a:extLst>
                <a:ext uri="{FF2B5EF4-FFF2-40B4-BE49-F238E27FC236}">
                  <a16:creationId xmlns:a16="http://schemas.microsoft.com/office/drawing/2014/main" id="{9D8EA15F-4588-4841-A4DA-2F1C902A9875}"/>
                </a:ext>
              </a:extLst>
            </p:cNvPr>
            <p:cNvSpPr>
              <a:spLocks noChangeArrowheads="1"/>
            </p:cNvSpPr>
            <p:nvPr/>
          </p:nvSpPr>
          <p:spPr bwMode="auto">
            <a:xfrm>
              <a:off x="373525" y="3105391"/>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61" name="椭圆 172">
              <a:extLst>
                <a:ext uri="{FF2B5EF4-FFF2-40B4-BE49-F238E27FC236}">
                  <a16:creationId xmlns:a16="http://schemas.microsoft.com/office/drawing/2014/main" id="{12C890D2-28F2-4FE0-9B9F-1207202A91F7}"/>
                </a:ext>
              </a:extLst>
            </p:cNvPr>
            <p:cNvSpPr>
              <a:spLocks noChangeArrowheads="1"/>
            </p:cNvSpPr>
            <p:nvPr/>
          </p:nvSpPr>
          <p:spPr bwMode="auto">
            <a:xfrm>
              <a:off x="95724" y="25601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grpSp>
      <p:sp>
        <p:nvSpPr>
          <p:cNvPr id="66" name="文本框 173">
            <a:extLst>
              <a:ext uri="{FF2B5EF4-FFF2-40B4-BE49-F238E27FC236}">
                <a16:creationId xmlns:a16="http://schemas.microsoft.com/office/drawing/2014/main" id="{0E1C7CA2-BF40-411D-BDF6-ABDFD8D46CEB}"/>
              </a:ext>
            </a:extLst>
          </p:cNvPr>
          <p:cNvSpPr txBox="1">
            <a:spLocks noChangeArrowheads="1"/>
          </p:cNvSpPr>
          <p:nvPr/>
        </p:nvSpPr>
        <p:spPr bwMode="auto">
          <a:xfrm>
            <a:off x="3353950" y="1943753"/>
            <a:ext cx="1369285"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600" b="1" dirty="0">
                <a:solidFill>
                  <a:schemeClr val="tx2"/>
                </a:solidFill>
                <a:latin typeface="Arial" panose="020B0604020202020204" pitchFamily="34" charset="0"/>
                <a:ea typeface="微软雅黑" panose="020B0503020204020204" pitchFamily="34" charset="-122"/>
              </a:rPr>
              <a:t>2</a:t>
            </a:r>
            <a:endParaRPr lang="zh-CN" altLang="en-US" sz="16600" b="1" dirty="0">
              <a:solidFill>
                <a:schemeClr val="tx2"/>
              </a:solidFill>
              <a:latin typeface="Arial" panose="020B0604020202020204" pitchFamily="34" charset="0"/>
              <a:ea typeface="微软雅黑" panose="020B0503020204020204" pitchFamily="34" charset="-122"/>
            </a:endParaRPr>
          </a:p>
        </p:txBody>
      </p:sp>
      <p:sp>
        <p:nvSpPr>
          <p:cNvPr id="67" name="文本框 174">
            <a:extLst>
              <a:ext uri="{FF2B5EF4-FFF2-40B4-BE49-F238E27FC236}">
                <a16:creationId xmlns:a16="http://schemas.microsoft.com/office/drawing/2014/main" id="{1D0F4026-0FCD-468B-B864-D2828C029CE5}"/>
              </a:ext>
            </a:extLst>
          </p:cNvPr>
          <p:cNvSpPr txBox="1">
            <a:spLocks noChangeArrowheads="1"/>
          </p:cNvSpPr>
          <p:nvPr/>
        </p:nvSpPr>
        <p:spPr bwMode="auto">
          <a:xfrm>
            <a:off x="5582612" y="2847179"/>
            <a:ext cx="50321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5400" b="1" dirty="0">
                <a:solidFill>
                  <a:schemeClr val="tx2"/>
                </a:solidFill>
                <a:latin typeface="微软雅黑" panose="020B0503020204020204" pitchFamily="34" charset="-122"/>
                <a:ea typeface="微软雅黑" panose="020B0503020204020204" pitchFamily="34" charset="-122"/>
              </a:rPr>
              <a:t>注意力机制汇总</a:t>
            </a:r>
          </a:p>
        </p:txBody>
      </p:sp>
      <p:sp>
        <p:nvSpPr>
          <p:cNvPr id="2" name="灯片编号占位符 1">
            <a:extLst>
              <a:ext uri="{FF2B5EF4-FFF2-40B4-BE49-F238E27FC236}">
                <a16:creationId xmlns:a16="http://schemas.microsoft.com/office/drawing/2014/main" id="{E01DA06E-7794-4A7C-ADAE-8D7C60C0AD66}"/>
              </a:ext>
            </a:extLst>
          </p:cNvPr>
          <p:cNvSpPr>
            <a:spLocks noGrp="1"/>
          </p:cNvSpPr>
          <p:nvPr>
            <p:ph type="sldNum" sz="quarter" idx="12"/>
          </p:nvPr>
        </p:nvSpPr>
        <p:spPr/>
        <p:txBody>
          <a:bodyPr/>
          <a:lstStyle/>
          <a:p>
            <a:fld id="{DAE3D5E0-5EEF-4D40-B700-388E6B97EE98}" type="slidenum">
              <a:rPr lang="zh-CN" altLang="en-US" smtClean="0"/>
              <a:t>10</a:t>
            </a:fld>
            <a:endParaRPr lang="zh-CN" altLang="en-US"/>
          </a:p>
        </p:txBody>
      </p:sp>
    </p:spTree>
    <p:extLst>
      <p:ext uri="{BB962C8B-B14F-4D97-AF65-F5344CB8AC3E}">
        <p14:creationId xmlns:p14="http://schemas.microsoft.com/office/powerpoint/2010/main" val="3239911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24F32BEB-9B63-41DF-89D8-96F8D83B589E}"/>
              </a:ext>
            </a:extLst>
          </p:cNvPr>
          <p:cNvSpPr/>
          <p:nvPr/>
        </p:nvSpPr>
        <p:spPr>
          <a:xfrm>
            <a:off x="1081567" y="1244148"/>
            <a:ext cx="2631116" cy="523220"/>
          </a:xfrm>
          <a:prstGeom prst="rect">
            <a:avLst/>
          </a:prstGeom>
        </p:spPr>
        <p:txBody>
          <a:bodyPr wrap="square">
            <a:spAutoFit/>
          </a:bodyPr>
          <a:lstStyle/>
          <a:p>
            <a:r>
              <a:rPr lang="zh-CN" altLang="en-US" sz="2800" dirty="0"/>
              <a:t>什么是注意力</a:t>
            </a:r>
          </a:p>
        </p:txBody>
      </p:sp>
      <p:sp>
        <p:nvSpPr>
          <p:cNvPr id="9" name="立方体 8">
            <a:extLst>
              <a:ext uri="{FF2B5EF4-FFF2-40B4-BE49-F238E27FC236}">
                <a16:creationId xmlns:a16="http://schemas.microsoft.com/office/drawing/2014/main" id="{CEE2CB9B-3315-447E-849F-EA1B5A2E4CA4}"/>
              </a:ext>
            </a:extLst>
          </p:cNvPr>
          <p:cNvSpPr/>
          <p:nvPr/>
        </p:nvSpPr>
        <p:spPr>
          <a:xfrm>
            <a:off x="1259367" y="2667000"/>
            <a:ext cx="1809750" cy="1905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F8E04632-9388-4A2D-BA9B-F17B55F96324}"/>
              </a:ext>
            </a:extLst>
          </p:cNvPr>
          <p:cNvSpPr/>
          <p:nvPr/>
        </p:nvSpPr>
        <p:spPr>
          <a:xfrm>
            <a:off x="7082317" y="2667000"/>
            <a:ext cx="1809750" cy="1905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ECFA12A2-26BA-402C-870D-BB31F2586509}"/>
              </a:ext>
            </a:extLst>
          </p:cNvPr>
          <p:cNvCxnSpPr/>
          <p:nvPr/>
        </p:nvCxnSpPr>
        <p:spPr>
          <a:xfrm>
            <a:off x="3937000" y="3663950"/>
            <a:ext cx="229893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5" name="文本框 14">
            <a:extLst>
              <a:ext uri="{FF2B5EF4-FFF2-40B4-BE49-F238E27FC236}">
                <a16:creationId xmlns:a16="http://schemas.microsoft.com/office/drawing/2014/main" id="{1B0D1F9C-F348-4CFE-AC28-98DD0057C21E}"/>
              </a:ext>
            </a:extLst>
          </p:cNvPr>
          <p:cNvSpPr txBox="1"/>
          <p:nvPr/>
        </p:nvSpPr>
        <p:spPr>
          <a:xfrm>
            <a:off x="1394918" y="4949721"/>
            <a:ext cx="1538648" cy="461665"/>
          </a:xfrm>
          <a:prstGeom prst="rect">
            <a:avLst/>
          </a:prstGeom>
          <a:noFill/>
        </p:spPr>
        <p:txBody>
          <a:bodyPr wrap="square" rtlCol="0">
            <a:spAutoFit/>
          </a:bodyPr>
          <a:lstStyle/>
          <a:p>
            <a:r>
              <a:rPr lang="en-US" altLang="zh-CN" sz="2400" dirty="0"/>
              <a:t>(c, h, w)</a:t>
            </a:r>
            <a:endParaRPr lang="zh-CN" altLang="en-US" sz="2400" dirty="0"/>
          </a:p>
        </p:txBody>
      </p:sp>
      <p:sp>
        <p:nvSpPr>
          <p:cNvPr id="16" name="文本框 15">
            <a:extLst>
              <a:ext uri="{FF2B5EF4-FFF2-40B4-BE49-F238E27FC236}">
                <a16:creationId xmlns:a16="http://schemas.microsoft.com/office/drawing/2014/main" id="{A238182C-91DA-41F8-8EF4-9CEC45281816}"/>
              </a:ext>
            </a:extLst>
          </p:cNvPr>
          <p:cNvSpPr txBox="1"/>
          <p:nvPr/>
        </p:nvSpPr>
        <p:spPr>
          <a:xfrm>
            <a:off x="7296269" y="4905454"/>
            <a:ext cx="1192955" cy="461665"/>
          </a:xfrm>
          <a:prstGeom prst="rect">
            <a:avLst/>
          </a:prstGeom>
          <a:noFill/>
        </p:spPr>
        <p:txBody>
          <a:bodyPr wrap="none" rtlCol="0">
            <a:spAutoFit/>
          </a:bodyPr>
          <a:lstStyle/>
          <a:p>
            <a:r>
              <a:rPr lang="en-US" altLang="zh-CN" sz="2400" dirty="0"/>
              <a:t>(c, h, w)</a:t>
            </a:r>
            <a:endParaRPr lang="zh-CN" altLang="en-US" sz="2400" dirty="0"/>
          </a:p>
        </p:txBody>
      </p:sp>
      <p:sp>
        <p:nvSpPr>
          <p:cNvPr id="17" name="文本框 16">
            <a:extLst>
              <a:ext uri="{FF2B5EF4-FFF2-40B4-BE49-F238E27FC236}">
                <a16:creationId xmlns:a16="http://schemas.microsoft.com/office/drawing/2014/main" id="{886F729A-8A23-4A0C-9BDD-C4AF56F69CC2}"/>
              </a:ext>
            </a:extLst>
          </p:cNvPr>
          <p:cNvSpPr txBox="1"/>
          <p:nvPr/>
        </p:nvSpPr>
        <p:spPr>
          <a:xfrm>
            <a:off x="4305284" y="3194050"/>
            <a:ext cx="1338828" cy="369332"/>
          </a:xfrm>
          <a:prstGeom prst="rect">
            <a:avLst/>
          </a:prstGeom>
          <a:noFill/>
        </p:spPr>
        <p:txBody>
          <a:bodyPr wrap="none" rtlCol="0">
            <a:spAutoFit/>
          </a:bodyPr>
          <a:lstStyle/>
          <a:p>
            <a:r>
              <a:rPr lang="zh-CN" altLang="en-US" dirty="0"/>
              <a:t>对特征加权</a:t>
            </a:r>
          </a:p>
        </p:txBody>
      </p:sp>
      <p:sp>
        <p:nvSpPr>
          <p:cNvPr id="18" name="矩形 17">
            <a:extLst>
              <a:ext uri="{FF2B5EF4-FFF2-40B4-BE49-F238E27FC236}">
                <a16:creationId xmlns:a16="http://schemas.microsoft.com/office/drawing/2014/main" id="{1BAF1F53-656C-465C-91B7-D41E3BB16EA4}"/>
              </a:ext>
            </a:extLst>
          </p:cNvPr>
          <p:cNvSpPr/>
          <p:nvPr/>
        </p:nvSpPr>
        <p:spPr>
          <a:xfrm>
            <a:off x="3839970" y="5411386"/>
            <a:ext cx="2492990" cy="369332"/>
          </a:xfrm>
          <a:prstGeom prst="rect">
            <a:avLst/>
          </a:prstGeom>
        </p:spPr>
        <p:txBody>
          <a:bodyPr wrap="none">
            <a:spAutoFit/>
          </a:bodyPr>
          <a:lstStyle/>
          <a:p>
            <a:r>
              <a:rPr lang="zh-CN" altLang="en-US" b="1" dirty="0">
                <a:solidFill>
                  <a:srgbClr val="4D4D4D"/>
                </a:solidFill>
                <a:latin typeface="-apple-system"/>
              </a:rPr>
              <a:t>聚焦于局部信息的机制</a:t>
            </a:r>
            <a:endParaRPr lang="zh-CN" altLang="en-US" dirty="0"/>
          </a:p>
        </p:txBody>
      </p:sp>
      <p:pic>
        <p:nvPicPr>
          <p:cNvPr id="3" name="图片 2">
            <a:extLst>
              <a:ext uri="{FF2B5EF4-FFF2-40B4-BE49-F238E27FC236}">
                <a16:creationId xmlns:a16="http://schemas.microsoft.com/office/drawing/2014/main" id="{1C01FE69-A36D-4AAD-959D-D88E7C5F65F2}"/>
              </a:ext>
            </a:extLst>
          </p:cNvPr>
          <p:cNvPicPr>
            <a:picLocks noChangeAspect="1"/>
          </p:cNvPicPr>
          <p:nvPr/>
        </p:nvPicPr>
        <p:blipFill>
          <a:blip r:embed="rId3"/>
          <a:stretch>
            <a:fillRect/>
          </a:stretch>
        </p:blipFill>
        <p:spPr>
          <a:xfrm>
            <a:off x="3265225" y="3896307"/>
            <a:ext cx="3418946" cy="960259"/>
          </a:xfrm>
          <a:prstGeom prst="rect">
            <a:avLst/>
          </a:prstGeom>
        </p:spPr>
      </p:pic>
    </p:spTree>
    <p:extLst>
      <p:ext uri="{BB962C8B-B14F-4D97-AF65-F5344CB8AC3E}">
        <p14:creationId xmlns:p14="http://schemas.microsoft.com/office/powerpoint/2010/main" val="305979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957844"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Self-attention</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8E22E907-ED42-42CC-9234-F06163F4A37B}"/>
              </a:ext>
            </a:extLst>
          </p:cNvPr>
          <p:cNvPicPr>
            <a:picLocks noChangeAspect="1"/>
          </p:cNvPicPr>
          <p:nvPr/>
        </p:nvPicPr>
        <p:blipFill>
          <a:blip r:embed="rId3"/>
          <a:stretch>
            <a:fillRect/>
          </a:stretch>
        </p:blipFill>
        <p:spPr>
          <a:xfrm>
            <a:off x="148141" y="1474242"/>
            <a:ext cx="4351977" cy="3521794"/>
          </a:xfrm>
          <a:prstGeom prst="rect">
            <a:avLst/>
          </a:prstGeom>
        </p:spPr>
      </p:pic>
      <p:sp>
        <p:nvSpPr>
          <p:cNvPr id="4" name="矩形 3">
            <a:extLst>
              <a:ext uri="{FF2B5EF4-FFF2-40B4-BE49-F238E27FC236}">
                <a16:creationId xmlns:a16="http://schemas.microsoft.com/office/drawing/2014/main" id="{24F32BEB-9B63-41DF-89D8-96F8D83B589E}"/>
              </a:ext>
            </a:extLst>
          </p:cNvPr>
          <p:cNvSpPr/>
          <p:nvPr/>
        </p:nvSpPr>
        <p:spPr>
          <a:xfrm>
            <a:off x="1332364" y="5124877"/>
            <a:ext cx="2438488" cy="923330"/>
          </a:xfrm>
          <a:prstGeom prst="rect">
            <a:avLst/>
          </a:prstGeom>
        </p:spPr>
        <p:txBody>
          <a:bodyPr wrap="none">
            <a:spAutoFit/>
          </a:bodyPr>
          <a:lstStyle/>
          <a:p>
            <a:r>
              <a:rPr lang="zh-CN" altLang="en-US" dirty="0"/>
              <a:t>Non-local block</a:t>
            </a:r>
            <a:endParaRPr lang="en-US" altLang="zh-CN" dirty="0"/>
          </a:p>
          <a:p>
            <a:endParaRPr lang="en-US" altLang="zh-CN" dirty="0"/>
          </a:p>
          <a:p>
            <a:r>
              <a:rPr lang="en-US" altLang="zh-CN" dirty="0"/>
              <a:t>x</a:t>
            </a:r>
            <a:r>
              <a:rPr lang="zh-CN" altLang="en-US" dirty="0"/>
              <a:t>经过卷积后得到 </a:t>
            </a:r>
            <a:r>
              <a:rPr lang="en-US" altLang="zh-CN" dirty="0"/>
              <a:t>q k v</a:t>
            </a:r>
            <a:endParaRPr lang="zh-CN" altLang="en-US" dirty="0"/>
          </a:p>
        </p:txBody>
      </p:sp>
      <p:sp>
        <p:nvSpPr>
          <p:cNvPr id="5" name="矩形 4">
            <a:extLst>
              <a:ext uri="{FF2B5EF4-FFF2-40B4-BE49-F238E27FC236}">
                <a16:creationId xmlns:a16="http://schemas.microsoft.com/office/drawing/2014/main" id="{9926F07E-B509-428D-8FBE-FF901D9F89E4}"/>
              </a:ext>
            </a:extLst>
          </p:cNvPr>
          <p:cNvSpPr/>
          <p:nvPr/>
        </p:nvSpPr>
        <p:spPr>
          <a:xfrm>
            <a:off x="221575" y="1083799"/>
            <a:ext cx="3068469" cy="369332"/>
          </a:xfrm>
          <a:prstGeom prst="rect">
            <a:avLst/>
          </a:prstGeom>
        </p:spPr>
        <p:txBody>
          <a:bodyPr wrap="none">
            <a:spAutoFit/>
          </a:bodyPr>
          <a:lstStyle/>
          <a:p>
            <a:r>
              <a:rPr lang="zh-CN" altLang="en-US" b="1" dirty="0"/>
              <a:t>Non-local Neural Networks</a:t>
            </a:r>
          </a:p>
        </p:txBody>
      </p:sp>
      <p:sp>
        <p:nvSpPr>
          <p:cNvPr id="10" name="文本框 9">
            <a:extLst>
              <a:ext uri="{FF2B5EF4-FFF2-40B4-BE49-F238E27FC236}">
                <a16:creationId xmlns:a16="http://schemas.microsoft.com/office/drawing/2014/main" id="{B621685E-BD4B-4518-9E57-CA036B142370}"/>
              </a:ext>
            </a:extLst>
          </p:cNvPr>
          <p:cNvSpPr txBox="1"/>
          <p:nvPr/>
        </p:nvSpPr>
        <p:spPr>
          <a:xfrm>
            <a:off x="6963471" y="5494209"/>
            <a:ext cx="574196" cy="307777"/>
          </a:xfrm>
          <a:prstGeom prst="rect">
            <a:avLst/>
          </a:prstGeom>
          <a:noFill/>
        </p:spPr>
        <p:txBody>
          <a:bodyPr wrap="square" rtlCol="0">
            <a:spAutoFit/>
          </a:bodyPr>
          <a:lstStyle/>
          <a:p>
            <a:r>
              <a:rPr lang="en-US" altLang="zh-CN" sz="1400" dirty="0"/>
              <a:t>BHW</a:t>
            </a:r>
            <a:endParaRPr lang="zh-CN" altLang="en-US" sz="1400" dirty="0"/>
          </a:p>
        </p:txBody>
      </p:sp>
      <p:sp>
        <p:nvSpPr>
          <p:cNvPr id="11" name="文本框 10">
            <a:extLst>
              <a:ext uri="{FF2B5EF4-FFF2-40B4-BE49-F238E27FC236}">
                <a16:creationId xmlns:a16="http://schemas.microsoft.com/office/drawing/2014/main" id="{28BAB828-316F-4325-AFD2-F53651042AAE}"/>
              </a:ext>
            </a:extLst>
          </p:cNvPr>
          <p:cNvSpPr txBox="1"/>
          <p:nvPr/>
        </p:nvSpPr>
        <p:spPr>
          <a:xfrm>
            <a:off x="6541452" y="1083799"/>
            <a:ext cx="284798" cy="307777"/>
          </a:xfrm>
          <a:prstGeom prst="rect">
            <a:avLst/>
          </a:prstGeom>
          <a:noFill/>
        </p:spPr>
        <p:txBody>
          <a:bodyPr wrap="square" rtlCol="0">
            <a:spAutoFit/>
          </a:bodyPr>
          <a:lstStyle/>
          <a:p>
            <a:r>
              <a:rPr lang="en-US" altLang="zh-CN" sz="1400" dirty="0"/>
              <a:t>C</a:t>
            </a:r>
            <a:endParaRPr lang="zh-CN" altLang="en-US" sz="1400" dirty="0"/>
          </a:p>
        </p:txBody>
      </p:sp>
      <p:sp>
        <p:nvSpPr>
          <p:cNvPr id="12" name="矩形 11">
            <a:extLst>
              <a:ext uri="{FF2B5EF4-FFF2-40B4-BE49-F238E27FC236}">
                <a16:creationId xmlns:a16="http://schemas.microsoft.com/office/drawing/2014/main" id="{D6674360-FA8A-45AC-87DE-D4F990FCFD3E}"/>
              </a:ext>
            </a:extLst>
          </p:cNvPr>
          <p:cNvSpPr/>
          <p:nvPr/>
        </p:nvSpPr>
        <p:spPr>
          <a:xfrm rot="5400000">
            <a:off x="9316720" y="1738240"/>
            <a:ext cx="2627412"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A0EC76C-6884-4A9C-A5F7-5CF065BC96C2}"/>
              </a:ext>
            </a:extLst>
          </p:cNvPr>
          <p:cNvSpPr txBox="1"/>
          <p:nvPr/>
        </p:nvSpPr>
        <p:spPr>
          <a:xfrm>
            <a:off x="10337800" y="1112221"/>
            <a:ext cx="1088852" cy="307777"/>
          </a:xfrm>
          <a:prstGeom prst="rect">
            <a:avLst/>
          </a:prstGeom>
          <a:noFill/>
        </p:spPr>
        <p:txBody>
          <a:bodyPr wrap="square" rtlCol="0">
            <a:spAutoFit/>
          </a:bodyPr>
          <a:lstStyle/>
          <a:p>
            <a:r>
              <a:rPr lang="en-US" altLang="zh-CN" sz="1400" dirty="0"/>
              <a:t>BHW</a:t>
            </a:r>
            <a:endParaRPr lang="zh-CN" altLang="en-US" sz="1400" dirty="0"/>
          </a:p>
        </p:txBody>
      </p:sp>
      <p:sp>
        <p:nvSpPr>
          <p:cNvPr id="14" name="文本框 13">
            <a:extLst>
              <a:ext uri="{FF2B5EF4-FFF2-40B4-BE49-F238E27FC236}">
                <a16:creationId xmlns:a16="http://schemas.microsoft.com/office/drawing/2014/main" id="{82EBE85C-FB8D-4DD9-A18C-7AB90EF653DD}"/>
              </a:ext>
            </a:extLst>
          </p:cNvPr>
          <p:cNvSpPr txBox="1"/>
          <p:nvPr/>
        </p:nvSpPr>
        <p:spPr>
          <a:xfrm>
            <a:off x="9332572" y="2611933"/>
            <a:ext cx="559930" cy="307777"/>
          </a:xfrm>
          <a:prstGeom prst="rect">
            <a:avLst/>
          </a:prstGeom>
          <a:noFill/>
        </p:spPr>
        <p:txBody>
          <a:bodyPr wrap="square" rtlCol="0">
            <a:spAutoFit/>
          </a:bodyPr>
          <a:lstStyle/>
          <a:p>
            <a:r>
              <a:rPr lang="en-US" altLang="zh-CN" sz="1400" dirty="0"/>
              <a:t>C</a:t>
            </a:r>
            <a:endParaRPr lang="zh-CN" altLang="en-US" sz="1400" dirty="0"/>
          </a:p>
        </p:txBody>
      </p:sp>
      <p:sp>
        <p:nvSpPr>
          <p:cNvPr id="15" name="文本框 14">
            <a:extLst>
              <a:ext uri="{FF2B5EF4-FFF2-40B4-BE49-F238E27FC236}">
                <a16:creationId xmlns:a16="http://schemas.microsoft.com/office/drawing/2014/main" id="{9D1D6FA8-6DF7-417B-9B40-3043A9F5C671}"/>
              </a:ext>
            </a:extLst>
          </p:cNvPr>
          <p:cNvSpPr txBox="1"/>
          <p:nvPr/>
        </p:nvSpPr>
        <p:spPr>
          <a:xfrm>
            <a:off x="8549610" y="2103463"/>
            <a:ext cx="320922" cy="461665"/>
          </a:xfrm>
          <a:prstGeom prst="rect">
            <a:avLst/>
          </a:prstGeom>
          <a:noFill/>
        </p:spPr>
        <p:txBody>
          <a:bodyPr wrap="none" rtlCol="0">
            <a:spAutoFit/>
          </a:bodyPr>
          <a:lstStyle/>
          <a:p>
            <a:r>
              <a:rPr lang="en-US" altLang="zh-CN" sz="2400" dirty="0"/>
              <a:t>x</a:t>
            </a:r>
            <a:endParaRPr lang="zh-CN" altLang="en-US" sz="2400" dirty="0"/>
          </a:p>
        </p:txBody>
      </p:sp>
      <p:sp>
        <p:nvSpPr>
          <p:cNvPr id="16" name="矩形 15">
            <a:extLst>
              <a:ext uri="{FF2B5EF4-FFF2-40B4-BE49-F238E27FC236}">
                <a16:creationId xmlns:a16="http://schemas.microsoft.com/office/drawing/2014/main" id="{1E79F6DD-7AAD-4BAF-945E-698E499DC0DA}"/>
              </a:ext>
            </a:extLst>
          </p:cNvPr>
          <p:cNvSpPr/>
          <p:nvPr/>
        </p:nvSpPr>
        <p:spPr>
          <a:xfrm>
            <a:off x="9652463" y="1401906"/>
            <a:ext cx="104858" cy="26274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1BF4D01-998B-4305-AA27-30874D828B66}"/>
              </a:ext>
            </a:extLst>
          </p:cNvPr>
          <p:cNvSpPr/>
          <p:nvPr/>
        </p:nvSpPr>
        <p:spPr>
          <a:xfrm rot="10800000">
            <a:off x="5465871" y="1359918"/>
            <a:ext cx="2627412"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693E1DC-B3D4-42CD-9C81-9FD7D8373DDB}"/>
              </a:ext>
            </a:extLst>
          </p:cNvPr>
          <p:cNvSpPr/>
          <p:nvPr/>
        </p:nvSpPr>
        <p:spPr>
          <a:xfrm rot="5400000">
            <a:off x="6728843" y="96165"/>
            <a:ext cx="104858" cy="26274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6AEE712-0C42-45CB-AC66-7156CE760944}"/>
              </a:ext>
            </a:extLst>
          </p:cNvPr>
          <p:cNvSpPr/>
          <p:nvPr/>
        </p:nvSpPr>
        <p:spPr>
          <a:xfrm rot="10800000">
            <a:off x="7561139" y="4516835"/>
            <a:ext cx="2045920"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3822851-5896-41F1-B1DE-E3066331EBF8}"/>
              </a:ext>
            </a:extLst>
          </p:cNvPr>
          <p:cNvSpPr txBox="1"/>
          <p:nvPr/>
        </p:nvSpPr>
        <p:spPr>
          <a:xfrm>
            <a:off x="4859158" y="2318906"/>
            <a:ext cx="574196" cy="307777"/>
          </a:xfrm>
          <a:prstGeom prst="rect">
            <a:avLst/>
          </a:prstGeom>
          <a:noFill/>
        </p:spPr>
        <p:txBody>
          <a:bodyPr wrap="square" rtlCol="0">
            <a:spAutoFit/>
          </a:bodyPr>
          <a:lstStyle/>
          <a:p>
            <a:r>
              <a:rPr lang="en-US" altLang="zh-CN" sz="1400" dirty="0"/>
              <a:t>BHW</a:t>
            </a:r>
            <a:endParaRPr lang="zh-CN" altLang="en-US" sz="1400" dirty="0"/>
          </a:p>
        </p:txBody>
      </p:sp>
      <p:sp>
        <p:nvSpPr>
          <p:cNvPr id="21" name="文本框 20">
            <a:extLst>
              <a:ext uri="{FF2B5EF4-FFF2-40B4-BE49-F238E27FC236}">
                <a16:creationId xmlns:a16="http://schemas.microsoft.com/office/drawing/2014/main" id="{34EABFC5-727F-4207-925C-019A6F95F135}"/>
              </a:ext>
            </a:extLst>
          </p:cNvPr>
          <p:cNvSpPr txBox="1"/>
          <p:nvPr/>
        </p:nvSpPr>
        <p:spPr>
          <a:xfrm>
            <a:off x="8323502" y="4113055"/>
            <a:ext cx="574196" cy="307777"/>
          </a:xfrm>
          <a:prstGeom prst="rect">
            <a:avLst/>
          </a:prstGeom>
          <a:noFill/>
        </p:spPr>
        <p:txBody>
          <a:bodyPr wrap="square" rtlCol="0">
            <a:spAutoFit/>
          </a:bodyPr>
          <a:lstStyle/>
          <a:p>
            <a:r>
              <a:rPr lang="en-US" altLang="zh-CN" sz="1400" dirty="0"/>
              <a:t>BHW</a:t>
            </a:r>
            <a:endParaRPr lang="zh-CN" altLang="en-US" sz="1400" dirty="0"/>
          </a:p>
        </p:txBody>
      </p:sp>
      <p:sp>
        <p:nvSpPr>
          <p:cNvPr id="22" name="矩形 21">
            <a:extLst>
              <a:ext uri="{FF2B5EF4-FFF2-40B4-BE49-F238E27FC236}">
                <a16:creationId xmlns:a16="http://schemas.microsoft.com/office/drawing/2014/main" id="{BC3F770A-0C1F-4A63-84A7-A93E2F1F5DAB}"/>
              </a:ext>
            </a:extLst>
          </p:cNvPr>
          <p:cNvSpPr/>
          <p:nvPr/>
        </p:nvSpPr>
        <p:spPr>
          <a:xfrm>
            <a:off x="7561139" y="4516835"/>
            <a:ext cx="87726" cy="104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B8ACE65-7FFC-4196-99B5-9716D5F49D23}"/>
              </a:ext>
            </a:extLst>
          </p:cNvPr>
          <p:cNvSpPr/>
          <p:nvPr/>
        </p:nvSpPr>
        <p:spPr>
          <a:xfrm rot="5400000">
            <a:off x="6727148" y="201024"/>
            <a:ext cx="104858" cy="26274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0A5888D-8D9F-4E92-BEC7-4305998A06F7}"/>
              </a:ext>
            </a:extLst>
          </p:cNvPr>
          <p:cNvSpPr/>
          <p:nvPr/>
        </p:nvSpPr>
        <p:spPr>
          <a:xfrm>
            <a:off x="7561139" y="4621694"/>
            <a:ext cx="87726" cy="1048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0D0BEF7B-7934-43AB-B6B5-3469FF6C1AFD}"/>
              </a:ext>
            </a:extLst>
          </p:cNvPr>
          <p:cNvPicPr>
            <a:picLocks noChangeAspect="1"/>
          </p:cNvPicPr>
          <p:nvPr/>
        </p:nvPicPr>
        <p:blipFill>
          <a:blip r:embed="rId4"/>
          <a:stretch>
            <a:fillRect/>
          </a:stretch>
        </p:blipFill>
        <p:spPr>
          <a:xfrm>
            <a:off x="4493253" y="3543335"/>
            <a:ext cx="1745131" cy="2972058"/>
          </a:xfrm>
          <a:prstGeom prst="rect">
            <a:avLst/>
          </a:prstGeom>
        </p:spPr>
      </p:pic>
    </p:spTree>
    <p:extLst>
      <p:ext uri="{BB962C8B-B14F-4D97-AF65-F5344CB8AC3E}">
        <p14:creationId xmlns:p14="http://schemas.microsoft.com/office/powerpoint/2010/main" val="284678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957844"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Self-attention</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9" name="组合 8">
            <a:extLst>
              <a:ext uri="{FF2B5EF4-FFF2-40B4-BE49-F238E27FC236}">
                <a16:creationId xmlns:a16="http://schemas.microsoft.com/office/drawing/2014/main" id="{DD3B2FC2-816E-4D3A-A525-AF10965F5DF3}"/>
              </a:ext>
            </a:extLst>
          </p:cNvPr>
          <p:cNvGrpSpPr/>
          <p:nvPr/>
        </p:nvGrpSpPr>
        <p:grpSpPr>
          <a:xfrm>
            <a:off x="148141" y="1070472"/>
            <a:ext cx="4718275" cy="3520578"/>
            <a:chOff x="4558530" y="915897"/>
            <a:chExt cx="7049270" cy="5555686"/>
          </a:xfrm>
        </p:grpSpPr>
        <p:sp>
          <p:nvSpPr>
            <p:cNvPr id="10" name="文本框 9">
              <a:extLst>
                <a:ext uri="{FF2B5EF4-FFF2-40B4-BE49-F238E27FC236}">
                  <a16:creationId xmlns:a16="http://schemas.microsoft.com/office/drawing/2014/main" id="{B621685E-BD4B-4518-9E57-CA036B142370}"/>
                </a:ext>
              </a:extLst>
            </p:cNvPr>
            <p:cNvSpPr txBox="1"/>
            <p:nvPr/>
          </p:nvSpPr>
          <p:spPr>
            <a:xfrm>
              <a:off x="6758866" y="5189725"/>
              <a:ext cx="966465" cy="477995"/>
            </a:xfrm>
            <a:prstGeom prst="rect">
              <a:avLst/>
            </a:prstGeom>
            <a:noFill/>
          </p:spPr>
          <p:txBody>
            <a:bodyPr wrap="square" rtlCol="0">
              <a:spAutoFit/>
            </a:bodyPr>
            <a:lstStyle/>
            <a:p>
              <a:r>
                <a:rPr lang="en-US" altLang="zh-CN" sz="1400" dirty="0"/>
                <a:t>BHW</a:t>
              </a:r>
              <a:endParaRPr lang="zh-CN" altLang="en-US" sz="1400" dirty="0"/>
            </a:p>
          </p:txBody>
        </p:sp>
        <p:sp>
          <p:nvSpPr>
            <p:cNvPr id="11" name="文本框 10">
              <a:extLst>
                <a:ext uri="{FF2B5EF4-FFF2-40B4-BE49-F238E27FC236}">
                  <a16:creationId xmlns:a16="http://schemas.microsoft.com/office/drawing/2014/main" id="{28BAB828-316F-4325-AFD2-F53651042AAE}"/>
                </a:ext>
              </a:extLst>
            </p:cNvPr>
            <p:cNvSpPr txBox="1"/>
            <p:nvPr/>
          </p:nvSpPr>
          <p:spPr>
            <a:xfrm>
              <a:off x="6333322" y="915897"/>
              <a:ext cx="550834" cy="477995"/>
            </a:xfrm>
            <a:prstGeom prst="rect">
              <a:avLst/>
            </a:prstGeom>
            <a:noFill/>
          </p:spPr>
          <p:txBody>
            <a:bodyPr wrap="square" rtlCol="0">
              <a:spAutoFit/>
            </a:bodyPr>
            <a:lstStyle/>
            <a:p>
              <a:r>
                <a:rPr lang="en-US" altLang="zh-CN" sz="1400" dirty="0"/>
                <a:t>C</a:t>
              </a:r>
              <a:endParaRPr lang="zh-CN" altLang="en-US" sz="1400" dirty="0"/>
            </a:p>
          </p:txBody>
        </p:sp>
        <p:sp>
          <p:nvSpPr>
            <p:cNvPr id="12" name="矩形 11">
              <a:extLst>
                <a:ext uri="{FF2B5EF4-FFF2-40B4-BE49-F238E27FC236}">
                  <a16:creationId xmlns:a16="http://schemas.microsoft.com/office/drawing/2014/main" id="{D6674360-FA8A-45AC-87DE-D4F990FCFD3E}"/>
                </a:ext>
              </a:extLst>
            </p:cNvPr>
            <p:cNvSpPr/>
            <p:nvPr/>
          </p:nvSpPr>
          <p:spPr>
            <a:xfrm rot="5400000">
              <a:off x="9316720" y="1738240"/>
              <a:ext cx="2627412"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A0EC76C-6884-4A9C-A5F7-5CF065BC96C2}"/>
                </a:ext>
              </a:extLst>
            </p:cNvPr>
            <p:cNvSpPr txBox="1"/>
            <p:nvPr/>
          </p:nvSpPr>
          <p:spPr>
            <a:xfrm>
              <a:off x="10328751" y="952089"/>
              <a:ext cx="1088852" cy="307777"/>
            </a:xfrm>
            <a:prstGeom prst="rect">
              <a:avLst/>
            </a:prstGeom>
            <a:noFill/>
          </p:spPr>
          <p:txBody>
            <a:bodyPr wrap="square" rtlCol="0">
              <a:spAutoFit/>
            </a:bodyPr>
            <a:lstStyle/>
            <a:p>
              <a:r>
                <a:rPr lang="en-US" altLang="zh-CN" sz="1400" dirty="0"/>
                <a:t>BHW</a:t>
              </a:r>
              <a:endParaRPr lang="zh-CN" altLang="en-US" sz="1400" dirty="0"/>
            </a:p>
          </p:txBody>
        </p:sp>
        <p:sp>
          <p:nvSpPr>
            <p:cNvPr id="14" name="文本框 13">
              <a:extLst>
                <a:ext uri="{FF2B5EF4-FFF2-40B4-BE49-F238E27FC236}">
                  <a16:creationId xmlns:a16="http://schemas.microsoft.com/office/drawing/2014/main" id="{82EBE85C-FB8D-4DD9-A18C-7AB90EF653DD}"/>
                </a:ext>
              </a:extLst>
            </p:cNvPr>
            <p:cNvSpPr txBox="1"/>
            <p:nvPr/>
          </p:nvSpPr>
          <p:spPr>
            <a:xfrm>
              <a:off x="9197390" y="2580331"/>
              <a:ext cx="559930" cy="307777"/>
            </a:xfrm>
            <a:prstGeom prst="rect">
              <a:avLst/>
            </a:prstGeom>
            <a:noFill/>
          </p:spPr>
          <p:txBody>
            <a:bodyPr wrap="square" rtlCol="0">
              <a:spAutoFit/>
            </a:bodyPr>
            <a:lstStyle/>
            <a:p>
              <a:r>
                <a:rPr lang="en-US" altLang="zh-CN" sz="1400" dirty="0"/>
                <a:t>C</a:t>
              </a:r>
              <a:endParaRPr lang="zh-CN" altLang="en-US" sz="1400" dirty="0"/>
            </a:p>
          </p:txBody>
        </p:sp>
        <p:sp>
          <p:nvSpPr>
            <p:cNvPr id="15" name="文本框 14">
              <a:extLst>
                <a:ext uri="{FF2B5EF4-FFF2-40B4-BE49-F238E27FC236}">
                  <a16:creationId xmlns:a16="http://schemas.microsoft.com/office/drawing/2014/main" id="{9D1D6FA8-6DF7-417B-9B40-3043A9F5C671}"/>
                </a:ext>
              </a:extLst>
            </p:cNvPr>
            <p:cNvSpPr txBox="1"/>
            <p:nvPr/>
          </p:nvSpPr>
          <p:spPr>
            <a:xfrm>
              <a:off x="8549610" y="2103463"/>
              <a:ext cx="285656" cy="369332"/>
            </a:xfrm>
            <a:prstGeom prst="rect">
              <a:avLst/>
            </a:prstGeom>
            <a:noFill/>
          </p:spPr>
          <p:txBody>
            <a:bodyPr wrap="none" rtlCol="0">
              <a:spAutoFit/>
            </a:bodyPr>
            <a:lstStyle/>
            <a:p>
              <a:r>
                <a:rPr lang="en-US" altLang="zh-CN" dirty="0"/>
                <a:t>x</a:t>
              </a:r>
              <a:endParaRPr lang="zh-CN" altLang="en-US" dirty="0"/>
            </a:p>
          </p:txBody>
        </p:sp>
        <p:sp>
          <p:nvSpPr>
            <p:cNvPr id="16" name="矩形 15">
              <a:extLst>
                <a:ext uri="{FF2B5EF4-FFF2-40B4-BE49-F238E27FC236}">
                  <a16:creationId xmlns:a16="http://schemas.microsoft.com/office/drawing/2014/main" id="{1E79F6DD-7AAD-4BAF-945E-698E499DC0DA}"/>
                </a:ext>
              </a:extLst>
            </p:cNvPr>
            <p:cNvSpPr/>
            <p:nvPr/>
          </p:nvSpPr>
          <p:spPr>
            <a:xfrm>
              <a:off x="9652463" y="1401906"/>
              <a:ext cx="104858" cy="26274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1BF4D01-998B-4305-AA27-30874D828B66}"/>
                </a:ext>
              </a:extLst>
            </p:cNvPr>
            <p:cNvSpPr/>
            <p:nvPr/>
          </p:nvSpPr>
          <p:spPr>
            <a:xfrm rot="10800000">
              <a:off x="5465871" y="1359918"/>
              <a:ext cx="2627412"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693E1DC-B3D4-42CD-9C81-9FD7D8373DDB}"/>
                </a:ext>
              </a:extLst>
            </p:cNvPr>
            <p:cNvSpPr/>
            <p:nvPr/>
          </p:nvSpPr>
          <p:spPr>
            <a:xfrm rot="5400000">
              <a:off x="6728843" y="96165"/>
              <a:ext cx="104858" cy="26274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6AEE712-0C42-45CB-AC66-7156CE760944}"/>
                </a:ext>
              </a:extLst>
            </p:cNvPr>
            <p:cNvSpPr/>
            <p:nvPr/>
          </p:nvSpPr>
          <p:spPr>
            <a:xfrm rot="10800000">
              <a:off x="7561139" y="4516835"/>
              <a:ext cx="2045920"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3822851-5896-41F1-B1DE-E3066331EBF8}"/>
                </a:ext>
              </a:extLst>
            </p:cNvPr>
            <p:cNvSpPr txBox="1"/>
            <p:nvPr/>
          </p:nvSpPr>
          <p:spPr>
            <a:xfrm>
              <a:off x="4558530" y="2318907"/>
              <a:ext cx="874824" cy="477995"/>
            </a:xfrm>
            <a:prstGeom prst="rect">
              <a:avLst/>
            </a:prstGeom>
            <a:noFill/>
          </p:spPr>
          <p:txBody>
            <a:bodyPr wrap="square" rtlCol="0">
              <a:spAutoFit/>
            </a:bodyPr>
            <a:lstStyle/>
            <a:p>
              <a:r>
                <a:rPr lang="en-US" altLang="zh-CN" sz="1400" dirty="0"/>
                <a:t>BHW</a:t>
              </a:r>
              <a:endParaRPr lang="zh-CN" altLang="en-US" sz="1400" dirty="0"/>
            </a:p>
          </p:txBody>
        </p:sp>
        <p:sp>
          <p:nvSpPr>
            <p:cNvPr id="21" name="文本框 20">
              <a:extLst>
                <a:ext uri="{FF2B5EF4-FFF2-40B4-BE49-F238E27FC236}">
                  <a16:creationId xmlns:a16="http://schemas.microsoft.com/office/drawing/2014/main" id="{34EABFC5-727F-4207-925C-019A6F95F135}"/>
                </a:ext>
              </a:extLst>
            </p:cNvPr>
            <p:cNvSpPr txBox="1"/>
            <p:nvPr/>
          </p:nvSpPr>
          <p:spPr>
            <a:xfrm>
              <a:off x="8122294" y="4038840"/>
              <a:ext cx="1140287" cy="477995"/>
            </a:xfrm>
            <a:prstGeom prst="rect">
              <a:avLst/>
            </a:prstGeom>
            <a:noFill/>
          </p:spPr>
          <p:txBody>
            <a:bodyPr wrap="square" rtlCol="0">
              <a:spAutoFit/>
            </a:bodyPr>
            <a:lstStyle/>
            <a:p>
              <a:r>
                <a:rPr lang="en-US" altLang="zh-CN" sz="1400" dirty="0"/>
                <a:t>BHW</a:t>
              </a:r>
              <a:endParaRPr lang="zh-CN" altLang="en-US" sz="1400" dirty="0"/>
            </a:p>
          </p:txBody>
        </p:sp>
        <p:sp>
          <p:nvSpPr>
            <p:cNvPr id="22" name="矩形 21">
              <a:extLst>
                <a:ext uri="{FF2B5EF4-FFF2-40B4-BE49-F238E27FC236}">
                  <a16:creationId xmlns:a16="http://schemas.microsoft.com/office/drawing/2014/main" id="{BC3F770A-0C1F-4A63-84A7-A93E2F1F5DAB}"/>
                </a:ext>
              </a:extLst>
            </p:cNvPr>
            <p:cNvSpPr/>
            <p:nvPr/>
          </p:nvSpPr>
          <p:spPr>
            <a:xfrm>
              <a:off x="7561139" y="4516835"/>
              <a:ext cx="87726" cy="104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B8ACE65-7FFC-4196-99B5-9716D5F49D23}"/>
                </a:ext>
              </a:extLst>
            </p:cNvPr>
            <p:cNvSpPr/>
            <p:nvPr/>
          </p:nvSpPr>
          <p:spPr>
            <a:xfrm rot="5400000">
              <a:off x="6727148" y="201024"/>
              <a:ext cx="104858" cy="26274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0A5888D-8D9F-4E92-BEC7-4305998A06F7}"/>
                </a:ext>
              </a:extLst>
            </p:cNvPr>
            <p:cNvSpPr/>
            <p:nvPr/>
          </p:nvSpPr>
          <p:spPr>
            <a:xfrm>
              <a:off x="7561139" y="4621694"/>
              <a:ext cx="87726" cy="1048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5F74BF56-A6DC-4AF4-9B4B-487637293872}"/>
              </a:ext>
            </a:extLst>
          </p:cNvPr>
          <p:cNvSpPr txBox="1"/>
          <p:nvPr/>
        </p:nvSpPr>
        <p:spPr>
          <a:xfrm>
            <a:off x="1171567" y="5269854"/>
            <a:ext cx="2031325" cy="923330"/>
          </a:xfrm>
          <a:prstGeom prst="rect">
            <a:avLst/>
          </a:prstGeom>
          <a:noFill/>
        </p:spPr>
        <p:txBody>
          <a:bodyPr wrap="none" rtlCol="0">
            <a:spAutoFit/>
          </a:bodyPr>
          <a:lstStyle/>
          <a:p>
            <a:r>
              <a:rPr lang="zh-CN" altLang="en-US" dirty="0"/>
              <a:t>每两点之间的关系</a:t>
            </a:r>
            <a:endParaRPr lang="en-US" altLang="zh-CN" dirty="0"/>
          </a:p>
          <a:p>
            <a:endParaRPr lang="en-US" altLang="zh-CN" dirty="0"/>
          </a:p>
          <a:p>
            <a:r>
              <a:rPr lang="zh-CN" altLang="en-US" dirty="0"/>
              <a:t>在通道</a:t>
            </a:r>
            <a:r>
              <a:rPr lang="en-US" altLang="zh-CN" dirty="0"/>
              <a:t>C</a:t>
            </a:r>
            <a:r>
              <a:rPr lang="zh-CN" altLang="en-US" dirty="0"/>
              <a:t>上的联系</a:t>
            </a:r>
          </a:p>
        </p:txBody>
      </p:sp>
      <p:sp>
        <p:nvSpPr>
          <p:cNvPr id="27" name="文本框 26">
            <a:extLst>
              <a:ext uri="{FF2B5EF4-FFF2-40B4-BE49-F238E27FC236}">
                <a16:creationId xmlns:a16="http://schemas.microsoft.com/office/drawing/2014/main" id="{1CB01A86-7BD9-4E30-8D82-0BB1A88B7A29}"/>
              </a:ext>
            </a:extLst>
          </p:cNvPr>
          <p:cNvSpPr txBox="1"/>
          <p:nvPr/>
        </p:nvSpPr>
        <p:spPr>
          <a:xfrm>
            <a:off x="5510431" y="2752162"/>
            <a:ext cx="574196" cy="307777"/>
          </a:xfrm>
          <a:prstGeom prst="rect">
            <a:avLst/>
          </a:prstGeom>
          <a:noFill/>
        </p:spPr>
        <p:txBody>
          <a:bodyPr wrap="square" rtlCol="0">
            <a:spAutoFit/>
          </a:bodyPr>
          <a:lstStyle/>
          <a:p>
            <a:r>
              <a:rPr lang="en-US" altLang="zh-CN" sz="1400" dirty="0"/>
              <a:t>BHW</a:t>
            </a:r>
            <a:endParaRPr lang="zh-CN" altLang="en-US" sz="1400" dirty="0"/>
          </a:p>
        </p:txBody>
      </p:sp>
      <p:sp>
        <p:nvSpPr>
          <p:cNvPr id="28" name="矩形 27">
            <a:extLst>
              <a:ext uri="{FF2B5EF4-FFF2-40B4-BE49-F238E27FC236}">
                <a16:creationId xmlns:a16="http://schemas.microsoft.com/office/drawing/2014/main" id="{6CC4A43C-AF95-447C-B2C9-E670E3592996}"/>
              </a:ext>
            </a:extLst>
          </p:cNvPr>
          <p:cNvSpPr/>
          <p:nvPr/>
        </p:nvSpPr>
        <p:spPr>
          <a:xfrm rot="10800000">
            <a:off x="6108099" y="1774788"/>
            <a:ext cx="2045920"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C95F491-B085-4134-8332-6A337232958A}"/>
              </a:ext>
            </a:extLst>
          </p:cNvPr>
          <p:cNvSpPr txBox="1"/>
          <p:nvPr/>
        </p:nvSpPr>
        <p:spPr>
          <a:xfrm>
            <a:off x="6757577" y="1436058"/>
            <a:ext cx="574196" cy="307777"/>
          </a:xfrm>
          <a:prstGeom prst="rect">
            <a:avLst/>
          </a:prstGeom>
          <a:noFill/>
        </p:spPr>
        <p:txBody>
          <a:bodyPr wrap="square" rtlCol="0">
            <a:spAutoFit/>
          </a:bodyPr>
          <a:lstStyle/>
          <a:p>
            <a:r>
              <a:rPr lang="en-US" altLang="zh-CN" sz="1400" dirty="0"/>
              <a:t>BHW</a:t>
            </a:r>
            <a:endParaRPr lang="zh-CN" altLang="en-US" sz="1400" dirty="0"/>
          </a:p>
        </p:txBody>
      </p:sp>
      <p:sp>
        <p:nvSpPr>
          <p:cNvPr id="32" name="文本框 31">
            <a:extLst>
              <a:ext uri="{FF2B5EF4-FFF2-40B4-BE49-F238E27FC236}">
                <a16:creationId xmlns:a16="http://schemas.microsoft.com/office/drawing/2014/main" id="{399818CC-5E06-4591-B980-7280EE61EC08}"/>
              </a:ext>
            </a:extLst>
          </p:cNvPr>
          <p:cNvSpPr txBox="1"/>
          <p:nvPr/>
        </p:nvSpPr>
        <p:spPr>
          <a:xfrm>
            <a:off x="10492028" y="1455032"/>
            <a:ext cx="284798" cy="307777"/>
          </a:xfrm>
          <a:prstGeom prst="rect">
            <a:avLst/>
          </a:prstGeom>
          <a:noFill/>
        </p:spPr>
        <p:txBody>
          <a:bodyPr wrap="square" rtlCol="0">
            <a:spAutoFit/>
          </a:bodyPr>
          <a:lstStyle/>
          <a:p>
            <a:r>
              <a:rPr lang="en-US" altLang="zh-CN" sz="1400" dirty="0"/>
              <a:t>C</a:t>
            </a:r>
            <a:endParaRPr lang="zh-CN" altLang="en-US" sz="1400" dirty="0"/>
          </a:p>
        </p:txBody>
      </p:sp>
      <p:sp>
        <p:nvSpPr>
          <p:cNvPr id="33" name="文本框 32">
            <a:extLst>
              <a:ext uri="{FF2B5EF4-FFF2-40B4-BE49-F238E27FC236}">
                <a16:creationId xmlns:a16="http://schemas.microsoft.com/office/drawing/2014/main" id="{EE247A67-6322-4FEC-A8A4-7CD598CB2624}"/>
              </a:ext>
            </a:extLst>
          </p:cNvPr>
          <p:cNvSpPr txBox="1"/>
          <p:nvPr/>
        </p:nvSpPr>
        <p:spPr>
          <a:xfrm>
            <a:off x="8467772" y="2303783"/>
            <a:ext cx="320922" cy="461665"/>
          </a:xfrm>
          <a:prstGeom prst="rect">
            <a:avLst/>
          </a:prstGeom>
          <a:noFill/>
        </p:spPr>
        <p:txBody>
          <a:bodyPr wrap="none" rtlCol="0">
            <a:spAutoFit/>
          </a:bodyPr>
          <a:lstStyle/>
          <a:p>
            <a:r>
              <a:rPr lang="en-US" altLang="zh-CN" sz="2400" dirty="0"/>
              <a:t>x</a:t>
            </a:r>
            <a:endParaRPr lang="zh-CN" altLang="en-US" sz="2400" dirty="0"/>
          </a:p>
        </p:txBody>
      </p:sp>
      <p:sp>
        <p:nvSpPr>
          <p:cNvPr id="34" name="矩形 33">
            <a:extLst>
              <a:ext uri="{FF2B5EF4-FFF2-40B4-BE49-F238E27FC236}">
                <a16:creationId xmlns:a16="http://schemas.microsoft.com/office/drawing/2014/main" id="{6D40EB7C-D601-4E7C-8791-13B822BCFD34}"/>
              </a:ext>
            </a:extLst>
          </p:cNvPr>
          <p:cNvSpPr/>
          <p:nvPr/>
        </p:nvSpPr>
        <p:spPr>
          <a:xfrm rot="10800000">
            <a:off x="9416447" y="1731151"/>
            <a:ext cx="2627412"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CF4F95C0-1288-4C99-9D1C-A4418C21D45E}"/>
              </a:ext>
            </a:extLst>
          </p:cNvPr>
          <p:cNvSpPr/>
          <p:nvPr/>
        </p:nvSpPr>
        <p:spPr>
          <a:xfrm rot="10800000">
            <a:off x="9416447" y="1731178"/>
            <a:ext cx="79252" cy="1954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50494E24-D287-402D-91A4-C79913C64E21}"/>
              </a:ext>
            </a:extLst>
          </p:cNvPr>
          <p:cNvSpPr txBox="1"/>
          <p:nvPr/>
        </p:nvSpPr>
        <p:spPr>
          <a:xfrm>
            <a:off x="8881877" y="2560286"/>
            <a:ext cx="574196" cy="307777"/>
          </a:xfrm>
          <a:prstGeom prst="rect">
            <a:avLst/>
          </a:prstGeom>
          <a:noFill/>
        </p:spPr>
        <p:txBody>
          <a:bodyPr wrap="square" rtlCol="0">
            <a:spAutoFit/>
          </a:bodyPr>
          <a:lstStyle/>
          <a:p>
            <a:r>
              <a:rPr lang="en-US" altLang="zh-CN" sz="1400" dirty="0"/>
              <a:t>BHW</a:t>
            </a:r>
            <a:endParaRPr lang="zh-CN" altLang="en-US" sz="1400" dirty="0"/>
          </a:p>
        </p:txBody>
      </p:sp>
      <p:sp>
        <p:nvSpPr>
          <p:cNvPr id="38" name="矩形 37">
            <a:extLst>
              <a:ext uri="{FF2B5EF4-FFF2-40B4-BE49-F238E27FC236}">
                <a16:creationId xmlns:a16="http://schemas.microsoft.com/office/drawing/2014/main" id="{892C22FD-CDFA-485C-B2B3-A575440A54B3}"/>
              </a:ext>
            </a:extLst>
          </p:cNvPr>
          <p:cNvSpPr/>
          <p:nvPr/>
        </p:nvSpPr>
        <p:spPr>
          <a:xfrm rot="10800000">
            <a:off x="6828661" y="3967280"/>
            <a:ext cx="2627412" cy="1954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A6964CE9-9148-4AD8-A0FF-C7B9AD621FFE}"/>
              </a:ext>
            </a:extLst>
          </p:cNvPr>
          <p:cNvSpPr txBox="1"/>
          <p:nvPr/>
        </p:nvSpPr>
        <p:spPr>
          <a:xfrm>
            <a:off x="5439297" y="772358"/>
            <a:ext cx="1911101" cy="369332"/>
          </a:xfrm>
          <a:prstGeom prst="rect">
            <a:avLst/>
          </a:prstGeom>
          <a:noFill/>
        </p:spPr>
        <p:txBody>
          <a:bodyPr wrap="none" rtlCol="0">
            <a:spAutoFit/>
          </a:bodyPr>
          <a:lstStyle/>
          <a:p>
            <a:r>
              <a:rPr lang="en-US" altLang="zh-CN" dirty="0" err="1"/>
              <a:t>Softmax</a:t>
            </a:r>
            <a:r>
              <a:rPr lang="zh-CN" altLang="en-US" dirty="0"/>
              <a:t>变为权重</a:t>
            </a:r>
          </a:p>
        </p:txBody>
      </p:sp>
      <p:sp>
        <p:nvSpPr>
          <p:cNvPr id="30" name="矩形 29">
            <a:extLst>
              <a:ext uri="{FF2B5EF4-FFF2-40B4-BE49-F238E27FC236}">
                <a16:creationId xmlns:a16="http://schemas.microsoft.com/office/drawing/2014/main" id="{A2E75E43-6189-4723-B6E0-29C8BA99B779}"/>
              </a:ext>
            </a:extLst>
          </p:cNvPr>
          <p:cNvSpPr/>
          <p:nvPr/>
        </p:nvSpPr>
        <p:spPr>
          <a:xfrm>
            <a:off x="6828661" y="3967280"/>
            <a:ext cx="80073" cy="1056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BC1EAC6-0FF3-45A9-BA8D-DEDD585158CF}"/>
              </a:ext>
            </a:extLst>
          </p:cNvPr>
          <p:cNvSpPr/>
          <p:nvPr/>
        </p:nvSpPr>
        <p:spPr>
          <a:xfrm>
            <a:off x="6828661" y="4072895"/>
            <a:ext cx="80073" cy="1056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FD72583-952B-4E93-85DE-ECB13D4D429B}"/>
              </a:ext>
            </a:extLst>
          </p:cNvPr>
          <p:cNvSpPr/>
          <p:nvPr/>
        </p:nvSpPr>
        <p:spPr>
          <a:xfrm rot="5400000">
            <a:off x="7096282" y="784534"/>
            <a:ext cx="58513" cy="20459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E386F317-F58F-4FB9-B1AC-670FB8EBE4A0}"/>
              </a:ext>
            </a:extLst>
          </p:cNvPr>
          <p:cNvSpPr txBox="1"/>
          <p:nvPr/>
        </p:nvSpPr>
        <p:spPr>
          <a:xfrm>
            <a:off x="6243251" y="4847623"/>
            <a:ext cx="574196" cy="307777"/>
          </a:xfrm>
          <a:prstGeom prst="rect">
            <a:avLst/>
          </a:prstGeom>
          <a:noFill/>
        </p:spPr>
        <p:txBody>
          <a:bodyPr wrap="square" rtlCol="0">
            <a:spAutoFit/>
          </a:bodyPr>
          <a:lstStyle/>
          <a:p>
            <a:r>
              <a:rPr lang="en-US" altLang="zh-CN" sz="1400" dirty="0"/>
              <a:t>BHW</a:t>
            </a:r>
            <a:endParaRPr lang="zh-CN" altLang="en-US" sz="1400" dirty="0"/>
          </a:p>
        </p:txBody>
      </p:sp>
      <p:sp>
        <p:nvSpPr>
          <p:cNvPr id="42" name="文本框 41">
            <a:extLst>
              <a:ext uri="{FF2B5EF4-FFF2-40B4-BE49-F238E27FC236}">
                <a16:creationId xmlns:a16="http://schemas.microsoft.com/office/drawing/2014/main" id="{56DEA649-1946-4850-A608-31CAD53689CE}"/>
              </a:ext>
            </a:extLst>
          </p:cNvPr>
          <p:cNvSpPr txBox="1"/>
          <p:nvPr/>
        </p:nvSpPr>
        <p:spPr>
          <a:xfrm>
            <a:off x="5281563" y="1731150"/>
            <a:ext cx="877163" cy="369332"/>
          </a:xfrm>
          <a:prstGeom prst="rect">
            <a:avLst/>
          </a:prstGeom>
          <a:noFill/>
        </p:spPr>
        <p:txBody>
          <a:bodyPr wrap="none" rtlCol="0">
            <a:spAutoFit/>
          </a:bodyPr>
          <a:lstStyle/>
          <a:p>
            <a:r>
              <a:rPr lang="zh-CN" altLang="en-US" dirty="0"/>
              <a:t>某一点</a:t>
            </a:r>
          </a:p>
        </p:txBody>
      </p:sp>
      <p:sp>
        <p:nvSpPr>
          <p:cNvPr id="43" name="文本框 42">
            <a:extLst>
              <a:ext uri="{FF2B5EF4-FFF2-40B4-BE49-F238E27FC236}">
                <a16:creationId xmlns:a16="http://schemas.microsoft.com/office/drawing/2014/main" id="{203EB87C-1349-41A2-9174-CCB8BF320252}"/>
              </a:ext>
            </a:extLst>
          </p:cNvPr>
          <p:cNvSpPr txBox="1"/>
          <p:nvPr/>
        </p:nvSpPr>
        <p:spPr>
          <a:xfrm>
            <a:off x="7350398" y="1389980"/>
            <a:ext cx="877163" cy="369332"/>
          </a:xfrm>
          <a:prstGeom prst="rect">
            <a:avLst/>
          </a:prstGeom>
          <a:noFill/>
        </p:spPr>
        <p:txBody>
          <a:bodyPr wrap="none" rtlCol="0">
            <a:spAutoFit/>
          </a:bodyPr>
          <a:lstStyle/>
          <a:p>
            <a:r>
              <a:rPr lang="zh-CN" altLang="en-US" dirty="0"/>
              <a:t>整张图</a:t>
            </a:r>
          </a:p>
        </p:txBody>
      </p:sp>
      <p:sp>
        <p:nvSpPr>
          <p:cNvPr id="44" name="文本框 43">
            <a:extLst>
              <a:ext uri="{FF2B5EF4-FFF2-40B4-BE49-F238E27FC236}">
                <a16:creationId xmlns:a16="http://schemas.microsoft.com/office/drawing/2014/main" id="{9247C8E3-E052-463D-A2B8-3892FA15D59F}"/>
              </a:ext>
            </a:extLst>
          </p:cNvPr>
          <p:cNvSpPr txBox="1"/>
          <p:nvPr/>
        </p:nvSpPr>
        <p:spPr>
          <a:xfrm>
            <a:off x="8650298" y="2989933"/>
            <a:ext cx="877163" cy="369332"/>
          </a:xfrm>
          <a:prstGeom prst="rect">
            <a:avLst/>
          </a:prstGeom>
          <a:noFill/>
        </p:spPr>
        <p:txBody>
          <a:bodyPr wrap="none" rtlCol="0">
            <a:spAutoFit/>
          </a:bodyPr>
          <a:lstStyle/>
          <a:p>
            <a:r>
              <a:rPr lang="zh-CN" altLang="en-US" dirty="0"/>
              <a:t>整张图</a:t>
            </a:r>
          </a:p>
        </p:txBody>
      </p:sp>
      <p:sp>
        <p:nvSpPr>
          <p:cNvPr id="45" name="文本框 44">
            <a:extLst>
              <a:ext uri="{FF2B5EF4-FFF2-40B4-BE49-F238E27FC236}">
                <a16:creationId xmlns:a16="http://schemas.microsoft.com/office/drawing/2014/main" id="{EBB422B8-FDFD-480B-A09C-39F2FA2D4B87}"/>
              </a:ext>
            </a:extLst>
          </p:cNvPr>
          <p:cNvSpPr txBox="1"/>
          <p:nvPr/>
        </p:nvSpPr>
        <p:spPr>
          <a:xfrm>
            <a:off x="9774663" y="4372575"/>
            <a:ext cx="2125862" cy="923330"/>
          </a:xfrm>
          <a:prstGeom prst="rect">
            <a:avLst/>
          </a:prstGeom>
          <a:noFill/>
        </p:spPr>
        <p:txBody>
          <a:bodyPr wrap="square" rtlCol="0">
            <a:spAutoFit/>
          </a:bodyPr>
          <a:lstStyle/>
          <a:p>
            <a:r>
              <a:rPr lang="zh-CN" altLang="en-US" dirty="0"/>
              <a:t>这一点</a:t>
            </a:r>
            <a:endParaRPr lang="en-US" altLang="zh-CN" dirty="0"/>
          </a:p>
          <a:p>
            <a:r>
              <a:rPr lang="zh-CN" altLang="en-US" dirty="0"/>
              <a:t>作用了和整张图上所有点的联系</a:t>
            </a:r>
          </a:p>
        </p:txBody>
      </p:sp>
      <p:sp>
        <p:nvSpPr>
          <p:cNvPr id="46" name="文本框 45">
            <a:extLst>
              <a:ext uri="{FF2B5EF4-FFF2-40B4-BE49-F238E27FC236}">
                <a16:creationId xmlns:a16="http://schemas.microsoft.com/office/drawing/2014/main" id="{CDB04F1B-C220-4B2D-99BA-3D2BF302ECEF}"/>
              </a:ext>
            </a:extLst>
          </p:cNvPr>
          <p:cNvSpPr txBox="1"/>
          <p:nvPr/>
        </p:nvSpPr>
        <p:spPr>
          <a:xfrm>
            <a:off x="8229177" y="6075675"/>
            <a:ext cx="1867323" cy="369332"/>
          </a:xfrm>
          <a:prstGeom prst="rect">
            <a:avLst/>
          </a:prstGeom>
          <a:noFill/>
        </p:spPr>
        <p:txBody>
          <a:bodyPr wrap="square" rtlCol="0">
            <a:spAutoFit/>
          </a:bodyPr>
          <a:lstStyle/>
          <a:p>
            <a:r>
              <a:rPr lang="zh-CN" altLang="en-US" dirty="0"/>
              <a:t>仅在</a:t>
            </a:r>
            <a:r>
              <a:rPr lang="en-US" altLang="zh-CN" dirty="0" err="1"/>
              <a:t>hw</a:t>
            </a:r>
            <a:r>
              <a:rPr lang="zh-CN" altLang="en-US" dirty="0"/>
              <a:t>维度上</a:t>
            </a:r>
          </a:p>
        </p:txBody>
      </p:sp>
      <p:sp>
        <p:nvSpPr>
          <p:cNvPr id="47" name="文本框 46">
            <a:extLst>
              <a:ext uri="{FF2B5EF4-FFF2-40B4-BE49-F238E27FC236}">
                <a16:creationId xmlns:a16="http://schemas.microsoft.com/office/drawing/2014/main" id="{8E4745FE-09A4-4D02-A86B-746F5E047862}"/>
              </a:ext>
            </a:extLst>
          </p:cNvPr>
          <p:cNvSpPr txBox="1"/>
          <p:nvPr/>
        </p:nvSpPr>
        <p:spPr>
          <a:xfrm>
            <a:off x="5945891" y="3980923"/>
            <a:ext cx="877163" cy="369332"/>
          </a:xfrm>
          <a:prstGeom prst="rect">
            <a:avLst/>
          </a:prstGeom>
          <a:noFill/>
        </p:spPr>
        <p:txBody>
          <a:bodyPr wrap="none" rtlCol="0">
            <a:spAutoFit/>
          </a:bodyPr>
          <a:lstStyle/>
          <a:p>
            <a:r>
              <a:rPr lang="zh-CN" altLang="en-US" dirty="0"/>
              <a:t>某一点</a:t>
            </a:r>
          </a:p>
        </p:txBody>
      </p:sp>
    </p:spTree>
    <p:extLst>
      <p:ext uri="{BB962C8B-B14F-4D97-AF65-F5344CB8AC3E}">
        <p14:creationId xmlns:p14="http://schemas.microsoft.com/office/powerpoint/2010/main" val="1127992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56B00C0-3F92-4236-8B6C-62DAED00C5FE}"/>
              </a:ext>
            </a:extLst>
          </p:cNvPr>
          <p:cNvPicPr>
            <a:picLocks noChangeAspect="1"/>
          </p:cNvPicPr>
          <p:nvPr/>
        </p:nvPicPr>
        <p:blipFill rotWithShape="1">
          <a:blip r:embed="rId3"/>
          <a:srcRect t="19010"/>
          <a:stretch/>
        </p:blipFill>
        <p:spPr>
          <a:xfrm>
            <a:off x="1264046" y="1216317"/>
            <a:ext cx="10089754" cy="2073768"/>
          </a:xfrm>
          <a:prstGeom prst="rect">
            <a:avLst/>
          </a:prstGeom>
        </p:spPr>
      </p:pic>
      <p:pic>
        <p:nvPicPr>
          <p:cNvPr id="5" name="图片 4">
            <a:extLst>
              <a:ext uri="{FF2B5EF4-FFF2-40B4-BE49-F238E27FC236}">
                <a16:creationId xmlns:a16="http://schemas.microsoft.com/office/drawing/2014/main" id="{A4DD9BA5-E365-415E-9561-76F87A656409}"/>
              </a:ext>
            </a:extLst>
          </p:cNvPr>
          <p:cNvPicPr>
            <a:picLocks noChangeAspect="1"/>
          </p:cNvPicPr>
          <p:nvPr/>
        </p:nvPicPr>
        <p:blipFill>
          <a:blip r:embed="rId4"/>
          <a:stretch>
            <a:fillRect/>
          </a:stretch>
        </p:blipFill>
        <p:spPr>
          <a:xfrm>
            <a:off x="2891511" y="3885581"/>
            <a:ext cx="6550397" cy="2174024"/>
          </a:xfrm>
          <a:prstGeom prst="rect">
            <a:avLst/>
          </a:prstGeom>
        </p:spPr>
      </p:pic>
      <p:sp>
        <p:nvSpPr>
          <p:cNvPr id="25" name="文本框 24">
            <a:extLst>
              <a:ext uri="{FF2B5EF4-FFF2-40B4-BE49-F238E27FC236}">
                <a16:creationId xmlns:a16="http://schemas.microsoft.com/office/drawing/2014/main" id="{417706A5-7072-4045-8065-DDC7F342E909}"/>
              </a:ext>
            </a:extLst>
          </p:cNvPr>
          <p:cNvSpPr txBox="1"/>
          <p:nvPr/>
        </p:nvSpPr>
        <p:spPr>
          <a:xfrm>
            <a:off x="330740" y="985900"/>
            <a:ext cx="813043" cy="369332"/>
          </a:xfrm>
          <a:prstGeom prst="rect">
            <a:avLst/>
          </a:prstGeom>
          <a:noFill/>
        </p:spPr>
        <p:txBody>
          <a:bodyPr wrap="none" rtlCol="0">
            <a:spAutoFit/>
          </a:bodyPr>
          <a:lstStyle/>
          <a:p>
            <a:r>
              <a:rPr lang="en-US" altLang="zh-CN" b="1" dirty="0"/>
              <a:t>SENet</a:t>
            </a:r>
            <a:endParaRPr lang="zh-CN" altLang="en-US" b="1" dirty="0"/>
          </a:p>
        </p:txBody>
      </p:sp>
      <p:sp>
        <p:nvSpPr>
          <p:cNvPr id="46" name="文本框 45">
            <a:extLst>
              <a:ext uri="{FF2B5EF4-FFF2-40B4-BE49-F238E27FC236}">
                <a16:creationId xmlns:a16="http://schemas.microsoft.com/office/drawing/2014/main" id="{188B3752-BCA4-4D7F-889A-3C0C5D39B919}"/>
              </a:ext>
            </a:extLst>
          </p:cNvPr>
          <p:cNvSpPr txBox="1"/>
          <p:nvPr/>
        </p:nvSpPr>
        <p:spPr>
          <a:xfrm>
            <a:off x="330740" y="3177110"/>
            <a:ext cx="835485" cy="369332"/>
          </a:xfrm>
          <a:prstGeom prst="rect">
            <a:avLst/>
          </a:prstGeom>
          <a:noFill/>
        </p:spPr>
        <p:txBody>
          <a:bodyPr wrap="none" rtlCol="0">
            <a:spAutoFit/>
          </a:bodyPr>
          <a:lstStyle/>
          <a:p>
            <a:r>
              <a:rPr lang="en-US" altLang="zh-CN" b="1" dirty="0"/>
              <a:t>CBAM</a:t>
            </a:r>
            <a:endParaRPr lang="zh-CN" altLang="en-US" b="1" dirty="0"/>
          </a:p>
        </p:txBody>
      </p:sp>
      <p:sp>
        <p:nvSpPr>
          <p:cNvPr id="47" name="文本框 46">
            <a:extLst>
              <a:ext uri="{FF2B5EF4-FFF2-40B4-BE49-F238E27FC236}">
                <a16:creationId xmlns:a16="http://schemas.microsoft.com/office/drawing/2014/main" id="{E211149D-AB2E-48D0-A9ED-6A64C8D681DD}"/>
              </a:ext>
            </a:extLst>
          </p:cNvPr>
          <p:cNvSpPr txBox="1"/>
          <p:nvPr/>
        </p:nvSpPr>
        <p:spPr>
          <a:xfrm>
            <a:off x="3998066" y="3145401"/>
            <a:ext cx="1061509" cy="369332"/>
          </a:xfrm>
          <a:prstGeom prst="rect">
            <a:avLst/>
          </a:prstGeom>
          <a:noFill/>
        </p:spPr>
        <p:txBody>
          <a:bodyPr wrap="none" rtlCol="0">
            <a:spAutoFit/>
          </a:bodyPr>
          <a:lstStyle/>
          <a:p>
            <a:r>
              <a:rPr lang="en-US" altLang="zh-CN" dirty="0"/>
              <a:t>(C, H, W)</a:t>
            </a:r>
            <a:endParaRPr lang="zh-CN" altLang="en-US" dirty="0"/>
          </a:p>
        </p:txBody>
      </p:sp>
      <p:sp>
        <p:nvSpPr>
          <p:cNvPr id="48" name="文本框 47">
            <a:extLst>
              <a:ext uri="{FF2B5EF4-FFF2-40B4-BE49-F238E27FC236}">
                <a16:creationId xmlns:a16="http://schemas.microsoft.com/office/drawing/2014/main" id="{98895425-347F-42C2-AE27-292C9D5051AC}"/>
              </a:ext>
            </a:extLst>
          </p:cNvPr>
          <p:cNvSpPr txBox="1"/>
          <p:nvPr/>
        </p:nvSpPr>
        <p:spPr>
          <a:xfrm>
            <a:off x="6441561" y="909258"/>
            <a:ext cx="2371162" cy="369332"/>
          </a:xfrm>
          <a:prstGeom prst="rect">
            <a:avLst/>
          </a:prstGeom>
          <a:noFill/>
        </p:spPr>
        <p:txBody>
          <a:bodyPr wrap="none" rtlCol="0">
            <a:spAutoFit/>
          </a:bodyPr>
          <a:lstStyle/>
          <a:p>
            <a:r>
              <a:rPr lang="zh-CN" altLang="en-US" dirty="0"/>
              <a:t>全连接层   （</a:t>
            </a:r>
            <a:r>
              <a:rPr lang="en-US" altLang="zh-CN" dirty="0"/>
              <a:t>C, 1, 1</a:t>
            </a:r>
            <a:r>
              <a:rPr lang="zh-CN" altLang="en-US" dirty="0"/>
              <a:t>）</a:t>
            </a:r>
          </a:p>
        </p:txBody>
      </p:sp>
      <p:sp>
        <p:nvSpPr>
          <p:cNvPr id="49" name="文本框 48">
            <a:extLst>
              <a:ext uri="{FF2B5EF4-FFF2-40B4-BE49-F238E27FC236}">
                <a16:creationId xmlns:a16="http://schemas.microsoft.com/office/drawing/2014/main" id="{5D3C709C-799B-4140-9913-7FDE970BE692}"/>
              </a:ext>
            </a:extLst>
          </p:cNvPr>
          <p:cNvSpPr txBox="1"/>
          <p:nvPr/>
        </p:nvSpPr>
        <p:spPr>
          <a:xfrm>
            <a:off x="5111456" y="1093924"/>
            <a:ext cx="614271" cy="369332"/>
          </a:xfrm>
          <a:prstGeom prst="rect">
            <a:avLst/>
          </a:prstGeom>
          <a:noFill/>
        </p:spPr>
        <p:txBody>
          <a:bodyPr wrap="none" rtlCol="0">
            <a:spAutoFit/>
          </a:bodyPr>
          <a:lstStyle/>
          <a:p>
            <a:r>
              <a:rPr lang="en-US" altLang="zh-CN" dirty="0"/>
              <a:t>GAP</a:t>
            </a:r>
            <a:endParaRPr lang="zh-CN" altLang="en-US" dirty="0"/>
          </a:p>
        </p:txBody>
      </p:sp>
      <p:sp>
        <p:nvSpPr>
          <p:cNvPr id="50" name="文本框 49">
            <a:extLst>
              <a:ext uri="{FF2B5EF4-FFF2-40B4-BE49-F238E27FC236}">
                <a16:creationId xmlns:a16="http://schemas.microsoft.com/office/drawing/2014/main" id="{16C5BC5B-C661-4279-B3AA-95B4B78DCBDF}"/>
              </a:ext>
            </a:extLst>
          </p:cNvPr>
          <p:cNvSpPr txBox="1"/>
          <p:nvPr/>
        </p:nvSpPr>
        <p:spPr>
          <a:xfrm>
            <a:off x="9386502" y="3157819"/>
            <a:ext cx="1061509" cy="369332"/>
          </a:xfrm>
          <a:prstGeom prst="rect">
            <a:avLst/>
          </a:prstGeom>
          <a:noFill/>
        </p:spPr>
        <p:txBody>
          <a:bodyPr wrap="none" rtlCol="0">
            <a:spAutoFit/>
          </a:bodyPr>
          <a:lstStyle/>
          <a:p>
            <a:r>
              <a:rPr lang="en-US" altLang="zh-CN" dirty="0"/>
              <a:t>(C, H, W)</a:t>
            </a:r>
            <a:endParaRPr lang="zh-CN" altLang="en-US" dirty="0"/>
          </a:p>
        </p:txBody>
      </p:sp>
      <p:sp>
        <p:nvSpPr>
          <p:cNvPr id="52" name="文本框 51">
            <a:extLst>
              <a:ext uri="{FF2B5EF4-FFF2-40B4-BE49-F238E27FC236}">
                <a16:creationId xmlns:a16="http://schemas.microsoft.com/office/drawing/2014/main" id="{3A81EC5C-A95E-4054-9724-EEC557814E12}"/>
              </a:ext>
            </a:extLst>
          </p:cNvPr>
          <p:cNvSpPr txBox="1"/>
          <p:nvPr/>
        </p:nvSpPr>
        <p:spPr>
          <a:xfrm>
            <a:off x="3581401" y="6110896"/>
            <a:ext cx="1061509" cy="369332"/>
          </a:xfrm>
          <a:prstGeom prst="rect">
            <a:avLst/>
          </a:prstGeom>
          <a:noFill/>
        </p:spPr>
        <p:txBody>
          <a:bodyPr wrap="none" rtlCol="0">
            <a:spAutoFit/>
          </a:bodyPr>
          <a:lstStyle/>
          <a:p>
            <a:r>
              <a:rPr lang="en-US" altLang="zh-CN" dirty="0"/>
              <a:t>(C, H, W)</a:t>
            </a:r>
            <a:endParaRPr lang="zh-CN" altLang="en-US" dirty="0"/>
          </a:p>
        </p:txBody>
      </p:sp>
      <p:sp>
        <p:nvSpPr>
          <p:cNvPr id="53" name="文本框 52">
            <a:extLst>
              <a:ext uri="{FF2B5EF4-FFF2-40B4-BE49-F238E27FC236}">
                <a16:creationId xmlns:a16="http://schemas.microsoft.com/office/drawing/2014/main" id="{EE39F7B6-86AA-407D-8EA0-1C61A5DAF75D}"/>
              </a:ext>
            </a:extLst>
          </p:cNvPr>
          <p:cNvSpPr txBox="1"/>
          <p:nvPr/>
        </p:nvSpPr>
        <p:spPr>
          <a:xfrm>
            <a:off x="7526296" y="6105526"/>
            <a:ext cx="1061509" cy="369332"/>
          </a:xfrm>
          <a:prstGeom prst="rect">
            <a:avLst/>
          </a:prstGeom>
          <a:noFill/>
        </p:spPr>
        <p:txBody>
          <a:bodyPr wrap="none" rtlCol="0">
            <a:spAutoFit/>
          </a:bodyPr>
          <a:lstStyle/>
          <a:p>
            <a:r>
              <a:rPr lang="en-US" altLang="zh-CN" dirty="0"/>
              <a:t>(1, H, W)</a:t>
            </a:r>
            <a:endParaRPr lang="zh-CN" altLang="en-US" dirty="0"/>
          </a:p>
        </p:txBody>
      </p:sp>
      <p:sp>
        <p:nvSpPr>
          <p:cNvPr id="54" name="文本框 53">
            <a:extLst>
              <a:ext uri="{FF2B5EF4-FFF2-40B4-BE49-F238E27FC236}">
                <a16:creationId xmlns:a16="http://schemas.microsoft.com/office/drawing/2014/main" id="{B282A9FA-A5C9-4FBC-A70A-58AAD1E43FE6}"/>
              </a:ext>
            </a:extLst>
          </p:cNvPr>
          <p:cNvSpPr txBox="1"/>
          <p:nvPr/>
        </p:nvSpPr>
        <p:spPr>
          <a:xfrm>
            <a:off x="5725727" y="6061121"/>
            <a:ext cx="646331" cy="369332"/>
          </a:xfrm>
          <a:prstGeom prst="rect">
            <a:avLst/>
          </a:prstGeom>
          <a:noFill/>
        </p:spPr>
        <p:txBody>
          <a:bodyPr wrap="none" rtlCol="0">
            <a:spAutoFit/>
          </a:bodyPr>
          <a:lstStyle/>
          <a:p>
            <a:r>
              <a:rPr lang="zh-CN" altLang="en-US" dirty="0"/>
              <a:t>卷积</a:t>
            </a:r>
          </a:p>
        </p:txBody>
      </p:sp>
      <p:pic>
        <p:nvPicPr>
          <p:cNvPr id="37" name="图片 36">
            <a:extLst>
              <a:ext uri="{FF2B5EF4-FFF2-40B4-BE49-F238E27FC236}">
                <a16:creationId xmlns:a16="http://schemas.microsoft.com/office/drawing/2014/main" id="{E5601237-4E43-495B-A65A-C1B460166ADE}"/>
              </a:ext>
            </a:extLst>
          </p:cNvPr>
          <p:cNvPicPr>
            <a:picLocks noChangeAspect="1"/>
          </p:cNvPicPr>
          <p:nvPr/>
        </p:nvPicPr>
        <p:blipFill>
          <a:blip r:embed="rId5"/>
          <a:stretch>
            <a:fillRect/>
          </a:stretch>
        </p:blipFill>
        <p:spPr>
          <a:xfrm>
            <a:off x="9441908" y="4322598"/>
            <a:ext cx="1358343" cy="2152260"/>
          </a:xfrm>
          <a:prstGeom prst="rect">
            <a:avLst/>
          </a:prstGeom>
        </p:spPr>
      </p:pic>
      <p:cxnSp>
        <p:nvCxnSpPr>
          <p:cNvPr id="56" name="直接箭头连接符 55">
            <a:extLst>
              <a:ext uri="{FF2B5EF4-FFF2-40B4-BE49-F238E27FC236}">
                <a16:creationId xmlns:a16="http://schemas.microsoft.com/office/drawing/2014/main" id="{EDE6DD90-D818-4D0B-86F8-CD0470E4DCEC}"/>
              </a:ext>
            </a:extLst>
          </p:cNvPr>
          <p:cNvCxnSpPr>
            <a:cxnSpLocks/>
          </p:cNvCxnSpPr>
          <p:nvPr/>
        </p:nvCxnSpPr>
        <p:spPr>
          <a:xfrm>
            <a:off x="8664209" y="5029720"/>
            <a:ext cx="8071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1" name="图片 60">
            <a:extLst>
              <a:ext uri="{FF2B5EF4-FFF2-40B4-BE49-F238E27FC236}">
                <a16:creationId xmlns:a16="http://schemas.microsoft.com/office/drawing/2014/main" id="{9D35CCEE-01A7-420F-A9E9-E6852DC343BE}"/>
              </a:ext>
            </a:extLst>
          </p:cNvPr>
          <p:cNvPicPr>
            <a:picLocks noChangeAspect="1"/>
          </p:cNvPicPr>
          <p:nvPr/>
        </p:nvPicPr>
        <p:blipFill>
          <a:blip r:embed="rId6"/>
          <a:stretch>
            <a:fillRect/>
          </a:stretch>
        </p:blipFill>
        <p:spPr>
          <a:xfrm>
            <a:off x="113813" y="4093788"/>
            <a:ext cx="2555872" cy="1018175"/>
          </a:xfrm>
          <a:prstGeom prst="rect">
            <a:avLst/>
          </a:prstGeom>
        </p:spPr>
      </p:pic>
    </p:spTree>
    <p:extLst>
      <p:ext uri="{BB962C8B-B14F-4D97-AF65-F5344CB8AC3E}">
        <p14:creationId xmlns:p14="http://schemas.microsoft.com/office/powerpoint/2010/main" val="329924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a:extLst>
              <a:ext uri="{FF2B5EF4-FFF2-40B4-BE49-F238E27FC236}">
                <a16:creationId xmlns:a16="http://schemas.microsoft.com/office/drawing/2014/main" id="{9758FA71-E4D3-4636-84E6-60B1B456C5C2}"/>
              </a:ext>
            </a:extLst>
          </p:cNvPr>
          <p:cNvSpPr/>
          <p:nvPr/>
        </p:nvSpPr>
        <p:spPr>
          <a:xfrm>
            <a:off x="2247900" y="2701579"/>
            <a:ext cx="9398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5540D8D3-72EA-4F42-BF73-D504448A10D4}"/>
              </a:ext>
            </a:extLst>
          </p:cNvPr>
          <p:cNvSpPr/>
          <p:nvPr/>
        </p:nvSpPr>
        <p:spPr>
          <a:xfrm>
            <a:off x="5092700" y="1292804"/>
            <a:ext cx="9398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2F0A572A-86FE-4C0D-9BBA-4B6337C68181}"/>
              </a:ext>
            </a:extLst>
          </p:cNvPr>
          <p:cNvSpPr/>
          <p:nvPr/>
        </p:nvSpPr>
        <p:spPr>
          <a:xfrm>
            <a:off x="6801080" y="2701579"/>
            <a:ext cx="93980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F5884C1-0F4B-46AC-876D-4FAE33A1289B}"/>
              </a:ext>
            </a:extLst>
          </p:cNvPr>
          <p:cNvSpPr txBox="1"/>
          <p:nvPr/>
        </p:nvSpPr>
        <p:spPr>
          <a:xfrm>
            <a:off x="2349500" y="3758996"/>
            <a:ext cx="646331" cy="369332"/>
          </a:xfrm>
          <a:prstGeom prst="rect">
            <a:avLst/>
          </a:prstGeom>
          <a:noFill/>
        </p:spPr>
        <p:txBody>
          <a:bodyPr wrap="none" rtlCol="0">
            <a:spAutoFit/>
          </a:bodyPr>
          <a:lstStyle/>
          <a:p>
            <a:r>
              <a:rPr lang="zh-CN" altLang="en-US" dirty="0"/>
              <a:t>原图</a:t>
            </a:r>
          </a:p>
        </p:txBody>
      </p:sp>
      <p:sp>
        <p:nvSpPr>
          <p:cNvPr id="50" name="文本框 49">
            <a:extLst>
              <a:ext uri="{FF2B5EF4-FFF2-40B4-BE49-F238E27FC236}">
                <a16:creationId xmlns:a16="http://schemas.microsoft.com/office/drawing/2014/main" id="{E88656D2-1DBD-45F4-BA98-64A09EE7EE24}"/>
              </a:ext>
            </a:extLst>
          </p:cNvPr>
          <p:cNvSpPr txBox="1"/>
          <p:nvPr/>
        </p:nvSpPr>
        <p:spPr>
          <a:xfrm>
            <a:off x="6528484" y="3692288"/>
            <a:ext cx="1473480" cy="369332"/>
          </a:xfrm>
          <a:prstGeom prst="rect">
            <a:avLst/>
          </a:prstGeom>
          <a:noFill/>
        </p:spPr>
        <p:txBody>
          <a:bodyPr wrap="none" rtlCol="0">
            <a:spAutoFit/>
          </a:bodyPr>
          <a:lstStyle/>
          <a:p>
            <a:r>
              <a:rPr lang="zh-CN" altLang="en-US" dirty="0"/>
              <a:t>原图</a:t>
            </a:r>
            <a:r>
              <a:rPr lang="en-US" altLang="zh-CN" dirty="0"/>
              <a:t>(</a:t>
            </a:r>
            <a:r>
              <a:rPr lang="zh-CN" altLang="en-US" dirty="0"/>
              <a:t>作用后</a:t>
            </a:r>
            <a:r>
              <a:rPr lang="en-US" altLang="zh-CN" dirty="0"/>
              <a:t>)</a:t>
            </a:r>
            <a:endParaRPr lang="zh-CN" altLang="en-US" dirty="0"/>
          </a:p>
        </p:txBody>
      </p:sp>
      <p:sp>
        <p:nvSpPr>
          <p:cNvPr id="51" name="文本框 50">
            <a:extLst>
              <a:ext uri="{FF2B5EF4-FFF2-40B4-BE49-F238E27FC236}">
                <a16:creationId xmlns:a16="http://schemas.microsoft.com/office/drawing/2014/main" id="{BE9D2132-A1B9-4DD6-9604-D7F838CE9DCC}"/>
              </a:ext>
            </a:extLst>
          </p:cNvPr>
          <p:cNvSpPr txBox="1"/>
          <p:nvPr/>
        </p:nvSpPr>
        <p:spPr>
          <a:xfrm>
            <a:off x="5008602" y="2259426"/>
            <a:ext cx="1107996" cy="369332"/>
          </a:xfrm>
          <a:prstGeom prst="rect">
            <a:avLst/>
          </a:prstGeom>
          <a:noFill/>
        </p:spPr>
        <p:txBody>
          <a:bodyPr wrap="none" rtlCol="0">
            <a:spAutoFit/>
          </a:bodyPr>
          <a:lstStyle/>
          <a:p>
            <a:r>
              <a:rPr lang="zh-CN" altLang="en-US" dirty="0"/>
              <a:t>关系权重</a:t>
            </a:r>
          </a:p>
        </p:txBody>
      </p:sp>
      <p:sp>
        <p:nvSpPr>
          <p:cNvPr id="52" name="文本框 51">
            <a:extLst>
              <a:ext uri="{FF2B5EF4-FFF2-40B4-BE49-F238E27FC236}">
                <a16:creationId xmlns:a16="http://schemas.microsoft.com/office/drawing/2014/main" id="{1902347D-8B68-4F92-BA2A-71E794CE1641}"/>
              </a:ext>
            </a:extLst>
          </p:cNvPr>
          <p:cNvSpPr txBox="1"/>
          <p:nvPr/>
        </p:nvSpPr>
        <p:spPr>
          <a:xfrm>
            <a:off x="3007201" y="1418514"/>
            <a:ext cx="1723549" cy="923330"/>
          </a:xfrm>
          <a:prstGeom prst="rect">
            <a:avLst/>
          </a:prstGeom>
          <a:noFill/>
        </p:spPr>
        <p:txBody>
          <a:bodyPr wrap="none" rtlCol="0">
            <a:spAutoFit/>
          </a:bodyPr>
          <a:lstStyle/>
          <a:p>
            <a:r>
              <a:rPr lang="zh-CN" altLang="en-US" dirty="0"/>
              <a:t>卷积</a:t>
            </a:r>
            <a:r>
              <a:rPr lang="en-US" altLang="zh-CN" dirty="0"/>
              <a:t>+</a:t>
            </a:r>
            <a:r>
              <a:rPr lang="zh-CN" altLang="en-US" dirty="0"/>
              <a:t>矩阵乘法</a:t>
            </a:r>
            <a:endParaRPr lang="en-US" altLang="zh-CN" dirty="0"/>
          </a:p>
          <a:p>
            <a:r>
              <a:rPr lang="zh-CN" altLang="en-US" dirty="0"/>
              <a:t>池化</a:t>
            </a:r>
            <a:r>
              <a:rPr lang="en-US" altLang="zh-CN" dirty="0"/>
              <a:t>+</a:t>
            </a:r>
            <a:r>
              <a:rPr lang="zh-CN" altLang="en-US" dirty="0"/>
              <a:t>全连接</a:t>
            </a:r>
            <a:endParaRPr lang="en-US" altLang="zh-CN" dirty="0"/>
          </a:p>
          <a:p>
            <a:r>
              <a:rPr lang="zh-CN" altLang="en-US" dirty="0"/>
              <a:t>池化</a:t>
            </a:r>
            <a:r>
              <a:rPr lang="en-US" altLang="zh-CN" dirty="0"/>
              <a:t>+</a:t>
            </a:r>
            <a:r>
              <a:rPr lang="zh-CN" altLang="en-US" dirty="0"/>
              <a:t>卷积</a:t>
            </a:r>
          </a:p>
        </p:txBody>
      </p:sp>
      <p:cxnSp>
        <p:nvCxnSpPr>
          <p:cNvPr id="25" name="直接箭头连接符 24">
            <a:extLst>
              <a:ext uri="{FF2B5EF4-FFF2-40B4-BE49-F238E27FC236}">
                <a16:creationId xmlns:a16="http://schemas.microsoft.com/office/drawing/2014/main" id="{72D84625-1245-4778-81BC-3AEB4D84AE8A}"/>
              </a:ext>
            </a:extLst>
          </p:cNvPr>
          <p:cNvCxnSpPr/>
          <p:nvPr/>
        </p:nvCxnSpPr>
        <p:spPr>
          <a:xfrm>
            <a:off x="3613150" y="3130204"/>
            <a:ext cx="2787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C7175423-869E-4A10-98BD-D26D7CB872A1}"/>
              </a:ext>
            </a:extLst>
          </p:cNvPr>
          <p:cNvCxnSpPr/>
          <p:nvPr/>
        </p:nvCxnSpPr>
        <p:spPr>
          <a:xfrm flipV="1">
            <a:off x="3517900" y="2259426"/>
            <a:ext cx="1342549" cy="78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C084EF49-F04E-4393-9449-AFD60C6C9AED}"/>
              </a:ext>
            </a:extLst>
          </p:cNvPr>
          <p:cNvCxnSpPr/>
          <p:nvPr/>
        </p:nvCxnSpPr>
        <p:spPr>
          <a:xfrm>
            <a:off x="6116598" y="2259426"/>
            <a:ext cx="608052" cy="442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4F3C6B1E-7992-4575-8C5D-1C5C42D2BBD8}"/>
              </a:ext>
            </a:extLst>
          </p:cNvPr>
          <p:cNvSpPr txBox="1"/>
          <p:nvPr/>
        </p:nvSpPr>
        <p:spPr>
          <a:xfrm>
            <a:off x="6324600" y="1712895"/>
            <a:ext cx="646331" cy="646331"/>
          </a:xfrm>
          <a:prstGeom prst="rect">
            <a:avLst/>
          </a:prstGeom>
          <a:noFill/>
        </p:spPr>
        <p:txBody>
          <a:bodyPr wrap="none" rtlCol="0">
            <a:spAutoFit/>
          </a:bodyPr>
          <a:lstStyle/>
          <a:p>
            <a:r>
              <a:rPr lang="zh-CN" altLang="en-US" dirty="0"/>
              <a:t>叉乘</a:t>
            </a:r>
            <a:endParaRPr lang="en-US" altLang="zh-CN" dirty="0"/>
          </a:p>
          <a:p>
            <a:r>
              <a:rPr lang="zh-CN" altLang="en-US" dirty="0"/>
              <a:t>点乘</a:t>
            </a:r>
          </a:p>
        </p:txBody>
      </p:sp>
      <p:sp>
        <p:nvSpPr>
          <p:cNvPr id="57" name="文本框 56">
            <a:extLst>
              <a:ext uri="{FF2B5EF4-FFF2-40B4-BE49-F238E27FC236}">
                <a16:creationId xmlns:a16="http://schemas.microsoft.com/office/drawing/2014/main" id="{29C660FA-92B5-44F0-BE83-7D7EF98A1FA8}"/>
              </a:ext>
            </a:extLst>
          </p:cNvPr>
          <p:cNvSpPr txBox="1"/>
          <p:nvPr/>
        </p:nvSpPr>
        <p:spPr>
          <a:xfrm>
            <a:off x="7121595" y="1726322"/>
            <a:ext cx="880369" cy="646331"/>
          </a:xfrm>
          <a:prstGeom prst="rect">
            <a:avLst/>
          </a:prstGeom>
          <a:noFill/>
        </p:spPr>
        <p:txBody>
          <a:bodyPr wrap="none" rtlCol="0">
            <a:spAutoFit/>
          </a:bodyPr>
          <a:lstStyle/>
          <a:p>
            <a:r>
              <a:rPr lang="zh-CN" altLang="en-US" dirty="0"/>
              <a:t>空间域</a:t>
            </a:r>
            <a:endParaRPr lang="en-US" altLang="zh-CN" dirty="0"/>
          </a:p>
          <a:p>
            <a:r>
              <a:rPr lang="zh-CN" altLang="en-US" dirty="0"/>
              <a:t>通道域</a:t>
            </a:r>
          </a:p>
        </p:txBody>
      </p:sp>
      <p:sp>
        <p:nvSpPr>
          <p:cNvPr id="58" name="文本框 57">
            <a:extLst>
              <a:ext uri="{FF2B5EF4-FFF2-40B4-BE49-F238E27FC236}">
                <a16:creationId xmlns:a16="http://schemas.microsoft.com/office/drawing/2014/main" id="{41CEA7F0-33DF-4ABF-9E61-8E2E22A5B534}"/>
              </a:ext>
            </a:extLst>
          </p:cNvPr>
          <p:cNvSpPr txBox="1"/>
          <p:nvPr/>
        </p:nvSpPr>
        <p:spPr>
          <a:xfrm>
            <a:off x="6236345" y="1300985"/>
            <a:ext cx="2650867" cy="369332"/>
          </a:xfrm>
          <a:prstGeom prst="rect">
            <a:avLst/>
          </a:prstGeom>
          <a:noFill/>
        </p:spPr>
        <p:txBody>
          <a:bodyPr wrap="square" rtlCol="0">
            <a:spAutoFit/>
          </a:bodyPr>
          <a:lstStyle/>
          <a:p>
            <a:r>
              <a:rPr lang="zh-CN" altLang="en-US" dirty="0"/>
              <a:t>作用方式  作用域</a:t>
            </a:r>
            <a:endParaRPr lang="en-US" altLang="zh-CN" dirty="0"/>
          </a:p>
        </p:txBody>
      </p:sp>
      <p:graphicFrame>
        <p:nvGraphicFramePr>
          <p:cNvPr id="59" name="表格 58">
            <a:extLst>
              <a:ext uri="{FF2B5EF4-FFF2-40B4-BE49-F238E27FC236}">
                <a16:creationId xmlns:a16="http://schemas.microsoft.com/office/drawing/2014/main" id="{297C784F-4DF9-4C40-9B04-468AA1B4B22E}"/>
              </a:ext>
            </a:extLst>
          </p:cNvPr>
          <p:cNvGraphicFramePr>
            <a:graphicFrameLocks noGrp="1"/>
          </p:cNvGraphicFramePr>
          <p:nvPr>
            <p:extLst>
              <p:ext uri="{D42A27DB-BD31-4B8C-83A1-F6EECF244321}">
                <p14:modId xmlns:p14="http://schemas.microsoft.com/office/powerpoint/2010/main" val="2509118766"/>
              </p:ext>
            </p:extLst>
          </p:nvPr>
        </p:nvGraphicFramePr>
        <p:xfrm>
          <a:off x="1366468" y="4679335"/>
          <a:ext cx="8128000" cy="1478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03013397"/>
                    </a:ext>
                  </a:extLst>
                </a:gridCol>
                <a:gridCol w="2362200">
                  <a:extLst>
                    <a:ext uri="{9D8B030D-6E8A-4147-A177-3AD203B41FA5}">
                      <a16:colId xmlns:a16="http://schemas.microsoft.com/office/drawing/2014/main" val="3485013902"/>
                    </a:ext>
                  </a:extLst>
                </a:gridCol>
                <a:gridCol w="1701800">
                  <a:extLst>
                    <a:ext uri="{9D8B030D-6E8A-4147-A177-3AD203B41FA5}">
                      <a16:colId xmlns:a16="http://schemas.microsoft.com/office/drawing/2014/main" val="575366729"/>
                    </a:ext>
                  </a:extLst>
                </a:gridCol>
                <a:gridCol w="2032000">
                  <a:extLst>
                    <a:ext uri="{9D8B030D-6E8A-4147-A177-3AD203B41FA5}">
                      <a16:colId xmlns:a16="http://schemas.microsoft.com/office/drawing/2014/main" val="954946072"/>
                    </a:ext>
                  </a:extLst>
                </a:gridCol>
              </a:tblGrid>
              <a:tr h="370840">
                <a:tc>
                  <a:txBody>
                    <a:bodyPr/>
                    <a:lstStyle/>
                    <a:p>
                      <a:r>
                        <a:rPr lang="zh-CN" altLang="en-US" dirty="0"/>
                        <a:t>名称</a:t>
                      </a:r>
                    </a:p>
                  </a:txBody>
                  <a:tcPr/>
                </a:tc>
                <a:tc>
                  <a:txBody>
                    <a:bodyPr/>
                    <a:lstStyle/>
                    <a:p>
                      <a:r>
                        <a:rPr lang="zh-CN" altLang="en-US" dirty="0"/>
                        <a:t>权重生成方式</a:t>
                      </a:r>
                    </a:p>
                  </a:txBody>
                  <a:tcPr/>
                </a:tc>
                <a:tc>
                  <a:txBody>
                    <a:bodyPr/>
                    <a:lstStyle/>
                    <a:p>
                      <a:r>
                        <a:rPr lang="zh-CN" altLang="en-US" dirty="0"/>
                        <a:t>作用方式</a:t>
                      </a:r>
                    </a:p>
                  </a:txBody>
                  <a:tcPr/>
                </a:tc>
                <a:tc>
                  <a:txBody>
                    <a:bodyPr/>
                    <a:lstStyle/>
                    <a:p>
                      <a:r>
                        <a:rPr lang="zh-CN" altLang="en-US" dirty="0"/>
                        <a:t>作用域</a:t>
                      </a:r>
                    </a:p>
                  </a:txBody>
                  <a:tcPr/>
                </a:tc>
                <a:extLst>
                  <a:ext uri="{0D108BD9-81ED-4DB2-BD59-A6C34878D82A}">
                    <a16:rowId xmlns:a16="http://schemas.microsoft.com/office/drawing/2014/main" val="3848228894"/>
                  </a:ext>
                </a:extLst>
              </a:tr>
              <a:tr h="370840">
                <a:tc>
                  <a:txBody>
                    <a:bodyPr/>
                    <a:lstStyle/>
                    <a:p>
                      <a:r>
                        <a:rPr lang="en-US" altLang="zh-CN" dirty="0"/>
                        <a:t>self-attention</a:t>
                      </a:r>
                      <a:endParaRPr lang="zh-CN" altLang="en-US" dirty="0"/>
                    </a:p>
                  </a:txBody>
                  <a:tcPr/>
                </a:tc>
                <a:tc>
                  <a:txBody>
                    <a:bodyPr/>
                    <a:lstStyle/>
                    <a:p>
                      <a:r>
                        <a:rPr lang="zh-CN" altLang="en-US" dirty="0"/>
                        <a:t>卷积</a:t>
                      </a:r>
                      <a:r>
                        <a:rPr lang="en-US" altLang="zh-CN" dirty="0"/>
                        <a:t>+</a:t>
                      </a:r>
                      <a:r>
                        <a:rPr lang="zh-CN" altLang="en-US" dirty="0"/>
                        <a:t>矩阵乘法</a:t>
                      </a:r>
                    </a:p>
                  </a:txBody>
                  <a:tcPr/>
                </a:tc>
                <a:tc>
                  <a:txBody>
                    <a:bodyPr/>
                    <a:lstStyle/>
                    <a:p>
                      <a:r>
                        <a:rPr lang="zh-CN" altLang="en-US" dirty="0"/>
                        <a:t>叉乘</a:t>
                      </a:r>
                    </a:p>
                  </a:txBody>
                  <a:tcPr/>
                </a:tc>
                <a:tc>
                  <a:txBody>
                    <a:bodyPr/>
                    <a:lstStyle/>
                    <a:p>
                      <a:r>
                        <a:rPr lang="zh-CN" altLang="en-US" dirty="0"/>
                        <a:t>空间</a:t>
                      </a:r>
                    </a:p>
                  </a:txBody>
                  <a:tcPr/>
                </a:tc>
                <a:extLst>
                  <a:ext uri="{0D108BD9-81ED-4DB2-BD59-A6C34878D82A}">
                    <a16:rowId xmlns:a16="http://schemas.microsoft.com/office/drawing/2014/main" val="428352468"/>
                  </a:ext>
                </a:extLst>
              </a:tr>
              <a:tr h="370840">
                <a:tc>
                  <a:txBody>
                    <a:bodyPr/>
                    <a:lstStyle/>
                    <a:p>
                      <a:r>
                        <a:rPr lang="en-US" altLang="zh-CN" b="0" dirty="0"/>
                        <a:t>SENet</a:t>
                      </a:r>
                      <a:endParaRPr lang="zh-CN" altLang="en-US" b="0" dirty="0"/>
                    </a:p>
                  </a:txBody>
                  <a:tcPr/>
                </a:tc>
                <a:tc>
                  <a:txBody>
                    <a:bodyPr/>
                    <a:lstStyle/>
                    <a:p>
                      <a:r>
                        <a:rPr lang="zh-CN" altLang="en-US" dirty="0"/>
                        <a:t>全连接</a:t>
                      </a:r>
                    </a:p>
                  </a:txBody>
                  <a:tcPr/>
                </a:tc>
                <a:tc>
                  <a:txBody>
                    <a:bodyPr/>
                    <a:lstStyle/>
                    <a:p>
                      <a:r>
                        <a:rPr lang="zh-CN" altLang="en-US" dirty="0"/>
                        <a:t>点乘</a:t>
                      </a:r>
                    </a:p>
                  </a:txBody>
                  <a:tcPr/>
                </a:tc>
                <a:tc>
                  <a:txBody>
                    <a:bodyPr/>
                    <a:lstStyle/>
                    <a:p>
                      <a:r>
                        <a:rPr lang="zh-CN" altLang="en-US" dirty="0"/>
                        <a:t>通道</a:t>
                      </a:r>
                    </a:p>
                  </a:txBody>
                  <a:tcPr/>
                </a:tc>
                <a:extLst>
                  <a:ext uri="{0D108BD9-81ED-4DB2-BD59-A6C34878D82A}">
                    <a16:rowId xmlns:a16="http://schemas.microsoft.com/office/drawing/2014/main" val="1359729302"/>
                  </a:ext>
                </a:extLst>
              </a:tr>
              <a:tr h="335895">
                <a:tc>
                  <a:txBody>
                    <a:bodyPr/>
                    <a:lstStyle/>
                    <a:p>
                      <a:r>
                        <a:rPr lang="en-US" altLang="zh-CN" b="0" dirty="0"/>
                        <a:t>CBAM</a:t>
                      </a:r>
                      <a:endParaRPr lang="zh-CN" altLang="en-US" b="0" dirty="0"/>
                    </a:p>
                  </a:txBody>
                  <a:tcPr/>
                </a:tc>
                <a:tc>
                  <a:txBody>
                    <a:bodyPr/>
                    <a:lstStyle/>
                    <a:p>
                      <a:r>
                        <a:rPr lang="zh-CN" altLang="en-US" dirty="0"/>
                        <a:t>全连接</a:t>
                      </a:r>
                      <a:r>
                        <a:rPr lang="en-US" altLang="zh-CN" dirty="0"/>
                        <a:t>/</a:t>
                      </a:r>
                      <a:r>
                        <a:rPr lang="zh-CN" altLang="en-US" dirty="0"/>
                        <a:t>卷积</a:t>
                      </a:r>
                    </a:p>
                  </a:txBody>
                  <a:tcPr/>
                </a:tc>
                <a:tc>
                  <a:txBody>
                    <a:bodyPr/>
                    <a:lstStyle/>
                    <a:p>
                      <a:r>
                        <a:rPr lang="zh-CN" altLang="en-US" dirty="0"/>
                        <a:t>点乘</a:t>
                      </a:r>
                    </a:p>
                  </a:txBody>
                  <a:tcPr/>
                </a:tc>
                <a:tc>
                  <a:txBody>
                    <a:bodyPr/>
                    <a:lstStyle/>
                    <a:p>
                      <a:r>
                        <a:rPr lang="zh-CN" altLang="en-US" dirty="0"/>
                        <a:t>通道</a:t>
                      </a:r>
                      <a:r>
                        <a:rPr lang="en-US" altLang="zh-CN" dirty="0"/>
                        <a:t>/</a:t>
                      </a:r>
                      <a:r>
                        <a:rPr lang="zh-CN" altLang="en-US" dirty="0"/>
                        <a:t>空间</a:t>
                      </a:r>
                    </a:p>
                  </a:txBody>
                  <a:tcPr/>
                </a:tc>
                <a:extLst>
                  <a:ext uri="{0D108BD9-81ED-4DB2-BD59-A6C34878D82A}">
                    <a16:rowId xmlns:a16="http://schemas.microsoft.com/office/drawing/2014/main" val="3021330169"/>
                  </a:ext>
                </a:extLst>
              </a:tr>
            </a:tbl>
          </a:graphicData>
        </a:graphic>
      </p:graphicFrame>
    </p:spTree>
    <p:extLst>
      <p:ext uri="{BB962C8B-B14F-4D97-AF65-F5344CB8AC3E}">
        <p14:creationId xmlns:p14="http://schemas.microsoft.com/office/powerpoint/2010/main" val="132624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59" name="表格 58">
            <a:extLst>
              <a:ext uri="{FF2B5EF4-FFF2-40B4-BE49-F238E27FC236}">
                <a16:creationId xmlns:a16="http://schemas.microsoft.com/office/drawing/2014/main" id="{297C784F-4DF9-4C40-9B04-468AA1B4B22E}"/>
              </a:ext>
            </a:extLst>
          </p:cNvPr>
          <p:cNvGraphicFramePr>
            <a:graphicFrameLocks noGrp="1"/>
          </p:cNvGraphicFramePr>
          <p:nvPr>
            <p:extLst>
              <p:ext uri="{D42A27DB-BD31-4B8C-83A1-F6EECF244321}">
                <p14:modId xmlns:p14="http://schemas.microsoft.com/office/powerpoint/2010/main" val="3510245435"/>
              </p:ext>
            </p:extLst>
          </p:nvPr>
        </p:nvGraphicFramePr>
        <p:xfrm>
          <a:off x="1682750" y="1487966"/>
          <a:ext cx="6945310" cy="1463040"/>
        </p:xfrm>
        <a:graphic>
          <a:graphicData uri="http://schemas.openxmlformats.org/drawingml/2006/table">
            <a:tbl>
              <a:tblPr firstRow="1" bandRow="1">
                <a:tableStyleId>{5C22544A-7EE6-4342-B048-85BDC9FD1C3A}</a:tableStyleId>
              </a:tblPr>
              <a:tblGrid>
                <a:gridCol w="1736049">
                  <a:extLst>
                    <a:ext uri="{9D8B030D-6E8A-4147-A177-3AD203B41FA5}">
                      <a16:colId xmlns:a16="http://schemas.microsoft.com/office/drawing/2014/main" val="2203013397"/>
                    </a:ext>
                  </a:extLst>
                </a:gridCol>
                <a:gridCol w="2018588">
                  <a:extLst>
                    <a:ext uri="{9D8B030D-6E8A-4147-A177-3AD203B41FA5}">
                      <a16:colId xmlns:a16="http://schemas.microsoft.com/office/drawing/2014/main" val="3485013902"/>
                    </a:ext>
                  </a:extLst>
                </a:gridCol>
                <a:gridCol w="1454252">
                  <a:extLst>
                    <a:ext uri="{9D8B030D-6E8A-4147-A177-3AD203B41FA5}">
                      <a16:colId xmlns:a16="http://schemas.microsoft.com/office/drawing/2014/main" val="575366729"/>
                    </a:ext>
                  </a:extLst>
                </a:gridCol>
                <a:gridCol w="1736421">
                  <a:extLst>
                    <a:ext uri="{9D8B030D-6E8A-4147-A177-3AD203B41FA5}">
                      <a16:colId xmlns:a16="http://schemas.microsoft.com/office/drawing/2014/main" val="954946072"/>
                    </a:ext>
                  </a:extLst>
                </a:gridCol>
              </a:tblGrid>
              <a:tr h="220529">
                <a:tc>
                  <a:txBody>
                    <a:bodyPr/>
                    <a:lstStyle/>
                    <a:p>
                      <a:r>
                        <a:rPr lang="zh-CN" altLang="en-US" dirty="0"/>
                        <a:t>名称</a:t>
                      </a:r>
                    </a:p>
                  </a:txBody>
                  <a:tcPr/>
                </a:tc>
                <a:tc>
                  <a:txBody>
                    <a:bodyPr/>
                    <a:lstStyle/>
                    <a:p>
                      <a:r>
                        <a:rPr lang="zh-CN" altLang="en-US" dirty="0"/>
                        <a:t>权重生成方式</a:t>
                      </a:r>
                    </a:p>
                  </a:txBody>
                  <a:tcPr/>
                </a:tc>
                <a:tc>
                  <a:txBody>
                    <a:bodyPr/>
                    <a:lstStyle/>
                    <a:p>
                      <a:r>
                        <a:rPr lang="zh-CN" altLang="en-US" dirty="0"/>
                        <a:t>作用方式</a:t>
                      </a:r>
                    </a:p>
                  </a:txBody>
                  <a:tcPr/>
                </a:tc>
                <a:tc>
                  <a:txBody>
                    <a:bodyPr/>
                    <a:lstStyle/>
                    <a:p>
                      <a:r>
                        <a:rPr lang="zh-CN" altLang="en-US" dirty="0"/>
                        <a:t>作用域</a:t>
                      </a:r>
                    </a:p>
                  </a:txBody>
                  <a:tcPr/>
                </a:tc>
                <a:extLst>
                  <a:ext uri="{0D108BD9-81ED-4DB2-BD59-A6C34878D82A}">
                    <a16:rowId xmlns:a16="http://schemas.microsoft.com/office/drawing/2014/main" val="3848228894"/>
                  </a:ext>
                </a:extLst>
              </a:tr>
              <a:tr h="339960">
                <a:tc>
                  <a:txBody>
                    <a:bodyPr/>
                    <a:lstStyle/>
                    <a:p>
                      <a:r>
                        <a:rPr lang="en-US" altLang="zh-CN" dirty="0"/>
                        <a:t>self-attention</a:t>
                      </a:r>
                      <a:endParaRPr lang="zh-CN" altLang="en-US" dirty="0"/>
                    </a:p>
                  </a:txBody>
                  <a:tcPr/>
                </a:tc>
                <a:tc>
                  <a:txBody>
                    <a:bodyPr/>
                    <a:lstStyle/>
                    <a:p>
                      <a:r>
                        <a:rPr lang="zh-CN" altLang="en-US" dirty="0"/>
                        <a:t>卷积</a:t>
                      </a:r>
                      <a:r>
                        <a:rPr lang="en-US" altLang="zh-CN" dirty="0"/>
                        <a:t>+</a:t>
                      </a:r>
                      <a:r>
                        <a:rPr lang="zh-CN" altLang="en-US" dirty="0"/>
                        <a:t>矩阵乘法</a:t>
                      </a:r>
                    </a:p>
                  </a:txBody>
                  <a:tcPr/>
                </a:tc>
                <a:tc>
                  <a:txBody>
                    <a:bodyPr/>
                    <a:lstStyle/>
                    <a:p>
                      <a:r>
                        <a:rPr lang="zh-CN" altLang="en-US" dirty="0"/>
                        <a:t>叉乘</a:t>
                      </a:r>
                    </a:p>
                  </a:txBody>
                  <a:tcPr/>
                </a:tc>
                <a:tc>
                  <a:txBody>
                    <a:bodyPr/>
                    <a:lstStyle/>
                    <a:p>
                      <a:r>
                        <a:rPr lang="zh-CN" altLang="en-US" dirty="0"/>
                        <a:t>空间</a:t>
                      </a:r>
                    </a:p>
                  </a:txBody>
                  <a:tcPr/>
                </a:tc>
                <a:extLst>
                  <a:ext uri="{0D108BD9-81ED-4DB2-BD59-A6C34878D82A}">
                    <a16:rowId xmlns:a16="http://schemas.microsoft.com/office/drawing/2014/main" val="428352468"/>
                  </a:ext>
                </a:extLst>
              </a:tr>
              <a:tr h="346733">
                <a:tc>
                  <a:txBody>
                    <a:bodyPr/>
                    <a:lstStyle/>
                    <a:p>
                      <a:r>
                        <a:rPr lang="en-US" altLang="zh-CN" b="0" dirty="0"/>
                        <a:t>SENet</a:t>
                      </a:r>
                      <a:endParaRPr lang="zh-CN" altLang="en-US" b="0" dirty="0"/>
                    </a:p>
                  </a:txBody>
                  <a:tcPr/>
                </a:tc>
                <a:tc>
                  <a:txBody>
                    <a:bodyPr/>
                    <a:lstStyle/>
                    <a:p>
                      <a:r>
                        <a:rPr lang="zh-CN" altLang="en-US" dirty="0"/>
                        <a:t>全连接</a:t>
                      </a:r>
                    </a:p>
                  </a:txBody>
                  <a:tcPr/>
                </a:tc>
                <a:tc>
                  <a:txBody>
                    <a:bodyPr/>
                    <a:lstStyle/>
                    <a:p>
                      <a:r>
                        <a:rPr lang="zh-CN" altLang="en-US" dirty="0"/>
                        <a:t>点乘</a:t>
                      </a:r>
                    </a:p>
                  </a:txBody>
                  <a:tcPr/>
                </a:tc>
                <a:tc>
                  <a:txBody>
                    <a:bodyPr/>
                    <a:lstStyle/>
                    <a:p>
                      <a:r>
                        <a:rPr lang="zh-CN" altLang="en-US" dirty="0"/>
                        <a:t>通道</a:t>
                      </a:r>
                    </a:p>
                  </a:txBody>
                  <a:tcPr/>
                </a:tc>
                <a:extLst>
                  <a:ext uri="{0D108BD9-81ED-4DB2-BD59-A6C34878D82A}">
                    <a16:rowId xmlns:a16="http://schemas.microsoft.com/office/drawing/2014/main" val="1359729302"/>
                  </a:ext>
                </a:extLst>
              </a:tr>
              <a:tr h="220529">
                <a:tc>
                  <a:txBody>
                    <a:bodyPr/>
                    <a:lstStyle/>
                    <a:p>
                      <a:r>
                        <a:rPr lang="en-US" altLang="zh-CN" b="0" dirty="0"/>
                        <a:t>CBAM</a:t>
                      </a:r>
                      <a:endParaRPr lang="zh-CN" altLang="en-US" b="0" dirty="0"/>
                    </a:p>
                  </a:txBody>
                  <a:tcPr/>
                </a:tc>
                <a:tc>
                  <a:txBody>
                    <a:bodyPr/>
                    <a:lstStyle/>
                    <a:p>
                      <a:r>
                        <a:rPr lang="zh-CN" altLang="en-US" dirty="0"/>
                        <a:t>全连接</a:t>
                      </a:r>
                      <a:r>
                        <a:rPr lang="en-US" altLang="zh-CN" dirty="0"/>
                        <a:t>/</a:t>
                      </a:r>
                      <a:r>
                        <a:rPr lang="zh-CN" altLang="en-US" dirty="0"/>
                        <a:t>卷积</a:t>
                      </a:r>
                    </a:p>
                  </a:txBody>
                  <a:tcPr/>
                </a:tc>
                <a:tc>
                  <a:txBody>
                    <a:bodyPr/>
                    <a:lstStyle/>
                    <a:p>
                      <a:r>
                        <a:rPr lang="zh-CN" altLang="en-US" dirty="0"/>
                        <a:t>点乘</a:t>
                      </a:r>
                    </a:p>
                  </a:txBody>
                  <a:tcPr/>
                </a:tc>
                <a:tc>
                  <a:txBody>
                    <a:bodyPr/>
                    <a:lstStyle/>
                    <a:p>
                      <a:r>
                        <a:rPr lang="zh-CN" altLang="en-US" dirty="0"/>
                        <a:t>通道</a:t>
                      </a:r>
                      <a:r>
                        <a:rPr lang="en-US" altLang="zh-CN" dirty="0"/>
                        <a:t>/</a:t>
                      </a:r>
                      <a:r>
                        <a:rPr lang="zh-CN" altLang="en-US" dirty="0"/>
                        <a:t>空间</a:t>
                      </a:r>
                    </a:p>
                  </a:txBody>
                  <a:tcPr/>
                </a:tc>
                <a:extLst>
                  <a:ext uri="{0D108BD9-81ED-4DB2-BD59-A6C34878D82A}">
                    <a16:rowId xmlns:a16="http://schemas.microsoft.com/office/drawing/2014/main" val="3021330169"/>
                  </a:ext>
                </a:extLst>
              </a:tr>
            </a:tbl>
          </a:graphicData>
        </a:graphic>
      </p:graphicFrame>
      <p:graphicFrame>
        <p:nvGraphicFramePr>
          <p:cNvPr id="20" name="表格 19">
            <a:extLst>
              <a:ext uri="{FF2B5EF4-FFF2-40B4-BE49-F238E27FC236}">
                <a16:creationId xmlns:a16="http://schemas.microsoft.com/office/drawing/2014/main" id="{9BC4F2C0-FF22-4D48-87B9-1DAEB22A7B43}"/>
              </a:ext>
            </a:extLst>
          </p:cNvPr>
          <p:cNvGraphicFramePr>
            <a:graphicFrameLocks noGrp="1"/>
          </p:cNvGraphicFramePr>
          <p:nvPr>
            <p:extLst>
              <p:ext uri="{D42A27DB-BD31-4B8C-83A1-F6EECF244321}">
                <p14:modId xmlns:p14="http://schemas.microsoft.com/office/powerpoint/2010/main" val="4203189684"/>
              </p:ext>
            </p:extLst>
          </p:nvPr>
        </p:nvGraphicFramePr>
        <p:xfrm>
          <a:off x="1385518" y="3816350"/>
          <a:ext cx="8301402" cy="1463040"/>
        </p:xfrm>
        <a:graphic>
          <a:graphicData uri="http://schemas.openxmlformats.org/drawingml/2006/table">
            <a:tbl>
              <a:tblPr firstRow="1" bandRow="1">
                <a:tableStyleId>{5C22544A-7EE6-4342-B048-85BDC9FD1C3A}</a:tableStyleId>
              </a:tblPr>
              <a:tblGrid>
                <a:gridCol w="3216792">
                  <a:extLst>
                    <a:ext uri="{9D8B030D-6E8A-4147-A177-3AD203B41FA5}">
                      <a16:colId xmlns:a16="http://schemas.microsoft.com/office/drawing/2014/main" val="3485013902"/>
                    </a:ext>
                  </a:extLst>
                </a:gridCol>
                <a:gridCol w="2317475">
                  <a:extLst>
                    <a:ext uri="{9D8B030D-6E8A-4147-A177-3AD203B41FA5}">
                      <a16:colId xmlns:a16="http://schemas.microsoft.com/office/drawing/2014/main" val="575366729"/>
                    </a:ext>
                  </a:extLst>
                </a:gridCol>
                <a:gridCol w="2767135">
                  <a:extLst>
                    <a:ext uri="{9D8B030D-6E8A-4147-A177-3AD203B41FA5}">
                      <a16:colId xmlns:a16="http://schemas.microsoft.com/office/drawing/2014/main" val="954946072"/>
                    </a:ext>
                  </a:extLst>
                </a:gridCol>
              </a:tblGrid>
              <a:tr h="220529">
                <a:tc>
                  <a:txBody>
                    <a:bodyPr/>
                    <a:lstStyle/>
                    <a:p>
                      <a:r>
                        <a:rPr lang="zh-CN" altLang="en-US" dirty="0"/>
                        <a:t>作用方式</a:t>
                      </a:r>
                    </a:p>
                  </a:txBody>
                  <a:tcPr/>
                </a:tc>
                <a:tc>
                  <a:txBody>
                    <a:bodyPr/>
                    <a:lstStyle/>
                    <a:p>
                      <a:r>
                        <a:rPr lang="zh-CN" altLang="en-US" dirty="0"/>
                        <a:t>作用域</a:t>
                      </a:r>
                    </a:p>
                  </a:txBody>
                  <a:tcPr/>
                </a:tc>
                <a:tc>
                  <a:txBody>
                    <a:bodyPr/>
                    <a:lstStyle/>
                    <a:p>
                      <a:r>
                        <a:rPr lang="zh-CN" altLang="en-US" dirty="0"/>
                        <a:t>权重矩阵大小</a:t>
                      </a:r>
                    </a:p>
                  </a:txBody>
                  <a:tcPr/>
                </a:tc>
                <a:extLst>
                  <a:ext uri="{0D108BD9-81ED-4DB2-BD59-A6C34878D82A}">
                    <a16:rowId xmlns:a16="http://schemas.microsoft.com/office/drawing/2014/main" val="3848228894"/>
                  </a:ext>
                </a:extLst>
              </a:tr>
              <a:tr h="220529">
                <a:tc>
                  <a:txBody>
                    <a:bodyPr/>
                    <a:lstStyle/>
                    <a:p>
                      <a:r>
                        <a:rPr lang="zh-CN" altLang="en-US" dirty="0"/>
                        <a:t>点乘</a:t>
                      </a:r>
                    </a:p>
                  </a:txBody>
                  <a:tcPr/>
                </a:tc>
                <a:tc>
                  <a:txBody>
                    <a:bodyPr/>
                    <a:lstStyle/>
                    <a:p>
                      <a:r>
                        <a:rPr lang="zh-CN" altLang="en-US" dirty="0"/>
                        <a:t>空间</a:t>
                      </a:r>
                    </a:p>
                  </a:txBody>
                  <a:tcPr/>
                </a:tc>
                <a:tc>
                  <a:txBody>
                    <a:bodyPr/>
                    <a:lstStyle/>
                    <a:p>
                      <a:r>
                        <a:rPr lang="en-US" altLang="zh-CN" dirty="0"/>
                        <a:t>(1, H, W)</a:t>
                      </a:r>
                      <a:endParaRPr lang="zh-CN" altLang="en-US" dirty="0"/>
                    </a:p>
                  </a:txBody>
                  <a:tcPr/>
                </a:tc>
                <a:extLst>
                  <a:ext uri="{0D108BD9-81ED-4DB2-BD59-A6C34878D82A}">
                    <a16:rowId xmlns:a16="http://schemas.microsoft.com/office/drawing/2014/main" val="428352468"/>
                  </a:ext>
                </a:extLst>
              </a:tr>
              <a:tr h="220529">
                <a:tc>
                  <a:txBody>
                    <a:bodyPr/>
                    <a:lstStyle/>
                    <a:p>
                      <a:r>
                        <a:rPr lang="zh-CN" altLang="en-US" dirty="0"/>
                        <a:t>点乘</a:t>
                      </a:r>
                    </a:p>
                  </a:txBody>
                  <a:tcPr/>
                </a:tc>
                <a:tc>
                  <a:txBody>
                    <a:bodyPr/>
                    <a:lstStyle/>
                    <a:p>
                      <a:r>
                        <a:rPr lang="zh-CN" altLang="en-US" dirty="0"/>
                        <a:t>通道</a:t>
                      </a:r>
                    </a:p>
                  </a:txBody>
                  <a:tcPr/>
                </a:tc>
                <a:tc>
                  <a:txBody>
                    <a:bodyPr/>
                    <a:lstStyle/>
                    <a:p>
                      <a:r>
                        <a:rPr lang="en-US" altLang="zh-CN" dirty="0"/>
                        <a:t>(C, 1, 1)</a:t>
                      </a:r>
                      <a:endParaRPr lang="zh-CN" altLang="en-US" dirty="0"/>
                    </a:p>
                  </a:txBody>
                  <a:tcPr/>
                </a:tc>
                <a:extLst>
                  <a:ext uri="{0D108BD9-81ED-4DB2-BD59-A6C34878D82A}">
                    <a16:rowId xmlns:a16="http://schemas.microsoft.com/office/drawing/2014/main" val="1359729302"/>
                  </a:ext>
                </a:extLst>
              </a:tr>
              <a:tr h="220529">
                <a:tc>
                  <a:txBody>
                    <a:bodyPr/>
                    <a:lstStyle/>
                    <a:p>
                      <a:r>
                        <a:rPr lang="zh-CN" altLang="en-US" dirty="0"/>
                        <a:t>叉乘</a:t>
                      </a:r>
                    </a:p>
                  </a:txBody>
                  <a:tcPr/>
                </a:tc>
                <a:tc>
                  <a:txBody>
                    <a:bodyPr/>
                    <a:lstStyle/>
                    <a:p>
                      <a:r>
                        <a:rPr lang="zh-CN" altLang="en-US" dirty="0"/>
                        <a:t>空间</a:t>
                      </a:r>
                    </a:p>
                  </a:txBody>
                  <a:tcPr/>
                </a:tc>
                <a:tc>
                  <a:txBody>
                    <a:bodyPr/>
                    <a:lstStyle/>
                    <a:p>
                      <a:r>
                        <a:rPr lang="en-US" altLang="zh-CN" dirty="0"/>
                        <a:t>(HW, HW)</a:t>
                      </a:r>
                      <a:endParaRPr lang="zh-CN" altLang="en-US" dirty="0"/>
                    </a:p>
                  </a:txBody>
                  <a:tcPr/>
                </a:tc>
                <a:extLst>
                  <a:ext uri="{0D108BD9-81ED-4DB2-BD59-A6C34878D82A}">
                    <a16:rowId xmlns:a16="http://schemas.microsoft.com/office/drawing/2014/main" val="3021330169"/>
                  </a:ext>
                </a:extLst>
              </a:tr>
            </a:tbl>
          </a:graphicData>
        </a:graphic>
      </p:graphicFrame>
    </p:spTree>
    <p:extLst>
      <p:ext uri="{BB962C8B-B14F-4D97-AF65-F5344CB8AC3E}">
        <p14:creationId xmlns:p14="http://schemas.microsoft.com/office/powerpoint/2010/main" val="233939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8716938"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4.PSANet - Point-wise Spatial Attention Network for Scene Parsing</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2F89A9B4-F8EB-428D-BEA9-15009EAC292A}"/>
              </a:ext>
            </a:extLst>
          </p:cNvPr>
          <p:cNvPicPr>
            <a:picLocks noChangeAspect="1"/>
          </p:cNvPicPr>
          <p:nvPr/>
        </p:nvPicPr>
        <p:blipFill>
          <a:blip r:embed="rId3"/>
          <a:stretch>
            <a:fillRect/>
          </a:stretch>
        </p:blipFill>
        <p:spPr>
          <a:xfrm>
            <a:off x="76661" y="1195648"/>
            <a:ext cx="12192000" cy="3450301"/>
          </a:xfrm>
          <a:prstGeom prst="rect">
            <a:avLst/>
          </a:prstGeom>
        </p:spPr>
      </p:pic>
      <p:sp>
        <p:nvSpPr>
          <p:cNvPr id="9" name="文本框 8">
            <a:extLst>
              <a:ext uri="{FF2B5EF4-FFF2-40B4-BE49-F238E27FC236}">
                <a16:creationId xmlns:a16="http://schemas.microsoft.com/office/drawing/2014/main" id="{E710F41D-8954-4C94-951A-D5BF8565063F}"/>
              </a:ext>
            </a:extLst>
          </p:cNvPr>
          <p:cNvSpPr txBox="1"/>
          <p:nvPr/>
        </p:nvSpPr>
        <p:spPr>
          <a:xfrm>
            <a:off x="1524000" y="1010982"/>
            <a:ext cx="1183337" cy="369332"/>
          </a:xfrm>
          <a:prstGeom prst="rect">
            <a:avLst/>
          </a:prstGeom>
          <a:noFill/>
        </p:spPr>
        <p:txBody>
          <a:bodyPr wrap="none" rtlCol="0">
            <a:spAutoFit/>
          </a:bodyPr>
          <a:lstStyle/>
          <a:p>
            <a:r>
              <a:rPr lang="en-US" altLang="zh-CN" dirty="0"/>
              <a:t>(C2, H, W)</a:t>
            </a:r>
            <a:endParaRPr lang="zh-CN" altLang="en-US" dirty="0"/>
          </a:p>
        </p:txBody>
      </p:sp>
      <p:sp>
        <p:nvSpPr>
          <p:cNvPr id="10" name="文本框 9">
            <a:extLst>
              <a:ext uri="{FF2B5EF4-FFF2-40B4-BE49-F238E27FC236}">
                <a16:creationId xmlns:a16="http://schemas.microsoft.com/office/drawing/2014/main" id="{E7931E9F-AC5A-4E60-9289-13453D46D47A}"/>
              </a:ext>
            </a:extLst>
          </p:cNvPr>
          <p:cNvSpPr txBox="1"/>
          <p:nvPr/>
        </p:nvSpPr>
        <p:spPr>
          <a:xfrm>
            <a:off x="6096000" y="1073819"/>
            <a:ext cx="1290738" cy="369332"/>
          </a:xfrm>
          <a:prstGeom prst="rect">
            <a:avLst/>
          </a:prstGeom>
          <a:noFill/>
        </p:spPr>
        <p:txBody>
          <a:bodyPr wrap="none" rtlCol="0">
            <a:spAutoFit/>
          </a:bodyPr>
          <a:lstStyle/>
          <a:p>
            <a:r>
              <a:rPr lang="en-US" altLang="zh-CN" dirty="0"/>
              <a:t>(HW, H, W)</a:t>
            </a:r>
            <a:endParaRPr lang="zh-CN" altLang="en-US" dirty="0"/>
          </a:p>
        </p:txBody>
      </p:sp>
      <p:sp>
        <p:nvSpPr>
          <p:cNvPr id="11" name="文本框 10">
            <a:extLst>
              <a:ext uri="{FF2B5EF4-FFF2-40B4-BE49-F238E27FC236}">
                <a16:creationId xmlns:a16="http://schemas.microsoft.com/office/drawing/2014/main" id="{31FDDA8E-F0DE-4721-84A0-C622854B0E5F}"/>
              </a:ext>
            </a:extLst>
          </p:cNvPr>
          <p:cNvSpPr txBox="1"/>
          <p:nvPr/>
        </p:nvSpPr>
        <p:spPr>
          <a:xfrm>
            <a:off x="3280049" y="950068"/>
            <a:ext cx="2372765" cy="369332"/>
          </a:xfrm>
          <a:prstGeom prst="rect">
            <a:avLst/>
          </a:prstGeom>
          <a:noFill/>
        </p:spPr>
        <p:txBody>
          <a:bodyPr wrap="none" rtlCol="0">
            <a:spAutoFit/>
          </a:bodyPr>
          <a:lstStyle/>
          <a:p>
            <a:r>
              <a:rPr lang="en-US" altLang="zh-CN" dirty="0"/>
              <a:t>((2H-1)*(2W-1), H, W)</a:t>
            </a:r>
            <a:endParaRPr lang="zh-CN" altLang="en-US" dirty="0"/>
          </a:p>
        </p:txBody>
      </p:sp>
      <p:sp>
        <p:nvSpPr>
          <p:cNvPr id="12" name="文本框 11">
            <a:extLst>
              <a:ext uri="{FF2B5EF4-FFF2-40B4-BE49-F238E27FC236}">
                <a16:creationId xmlns:a16="http://schemas.microsoft.com/office/drawing/2014/main" id="{E2BE9C95-1237-4428-B57B-051FB6EE03F9}"/>
              </a:ext>
            </a:extLst>
          </p:cNvPr>
          <p:cNvSpPr txBox="1"/>
          <p:nvPr/>
        </p:nvSpPr>
        <p:spPr>
          <a:xfrm>
            <a:off x="7670800" y="1120982"/>
            <a:ext cx="1297150" cy="369332"/>
          </a:xfrm>
          <a:prstGeom prst="rect">
            <a:avLst/>
          </a:prstGeom>
          <a:noFill/>
        </p:spPr>
        <p:txBody>
          <a:bodyPr wrap="none" rtlCol="0">
            <a:spAutoFit/>
          </a:bodyPr>
          <a:lstStyle/>
          <a:p>
            <a:r>
              <a:rPr lang="en-US" altLang="zh-CN" dirty="0"/>
              <a:t>(H, W , C2,)</a:t>
            </a:r>
            <a:endParaRPr lang="zh-CN" altLang="en-US" dirty="0"/>
          </a:p>
        </p:txBody>
      </p:sp>
      <p:pic>
        <p:nvPicPr>
          <p:cNvPr id="4" name="图片 3">
            <a:extLst>
              <a:ext uri="{FF2B5EF4-FFF2-40B4-BE49-F238E27FC236}">
                <a16:creationId xmlns:a16="http://schemas.microsoft.com/office/drawing/2014/main" id="{C038343E-072E-4116-8BF2-16C725E98AA8}"/>
              </a:ext>
            </a:extLst>
          </p:cNvPr>
          <p:cNvPicPr>
            <a:picLocks noChangeAspect="1"/>
          </p:cNvPicPr>
          <p:nvPr/>
        </p:nvPicPr>
        <p:blipFill rotWithShape="1">
          <a:blip r:embed="rId4"/>
          <a:srcRect b="13078"/>
          <a:stretch/>
        </p:blipFill>
        <p:spPr>
          <a:xfrm>
            <a:off x="1984959" y="4539585"/>
            <a:ext cx="6721422" cy="2245534"/>
          </a:xfrm>
          <a:prstGeom prst="rect">
            <a:avLst/>
          </a:prstGeom>
        </p:spPr>
      </p:pic>
      <p:sp>
        <p:nvSpPr>
          <p:cNvPr id="13" name="文本框 12">
            <a:extLst>
              <a:ext uri="{FF2B5EF4-FFF2-40B4-BE49-F238E27FC236}">
                <a16:creationId xmlns:a16="http://schemas.microsoft.com/office/drawing/2014/main" id="{D0582812-EEAC-401A-8153-D70F7D25B2C6}"/>
              </a:ext>
            </a:extLst>
          </p:cNvPr>
          <p:cNvSpPr txBox="1"/>
          <p:nvPr/>
        </p:nvSpPr>
        <p:spPr>
          <a:xfrm>
            <a:off x="9057196" y="1097296"/>
            <a:ext cx="1297150" cy="369332"/>
          </a:xfrm>
          <a:prstGeom prst="rect">
            <a:avLst/>
          </a:prstGeom>
          <a:noFill/>
        </p:spPr>
        <p:txBody>
          <a:bodyPr wrap="none" rtlCol="0">
            <a:spAutoFit/>
          </a:bodyPr>
          <a:lstStyle/>
          <a:p>
            <a:r>
              <a:rPr lang="en-US" altLang="zh-CN" dirty="0"/>
              <a:t>(H, W , C2,)</a:t>
            </a:r>
            <a:endParaRPr lang="zh-CN" altLang="en-US" dirty="0"/>
          </a:p>
        </p:txBody>
      </p:sp>
    </p:spTree>
    <p:extLst>
      <p:ext uri="{BB962C8B-B14F-4D97-AF65-F5344CB8AC3E}">
        <p14:creationId xmlns:p14="http://schemas.microsoft.com/office/powerpoint/2010/main" val="931627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0507300"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5.ECA-Net: Efficient Channel Attention for Deep Convolutional Neural Networks</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8509D298-5269-4CAF-901A-5ABBD2673841}"/>
              </a:ext>
            </a:extLst>
          </p:cNvPr>
          <p:cNvPicPr>
            <a:picLocks noChangeAspect="1"/>
          </p:cNvPicPr>
          <p:nvPr/>
        </p:nvPicPr>
        <p:blipFill>
          <a:blip r:embed="rId3"/>
          <a:stretch>
            <a:fillRect/>
          </a:stretch>
        </p:blipFill>
        <p:spPr>
          <a:xfrm>
            <a:off x="1319571" y="1222140"/>
            <a:ext cx="8817104" cy="4648603"/>
          </a:xfrm>
          <a:prstGeom prst="rect">
            <a:avLst/>
          </a:prstGeom>
        </p:spPr>
      </p:pic>
    </p:spTree>
    <p:extLst>
      <p:ext uri="{BB962C8B-B14F-4D97-AF65-F5344CB8AC3E}">
        <p14:creationId xmlns:p14="http://schemas.microsoft.com/office/powerpoint/2010/main" val="20903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7817718"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6.DANet - Dual Attention Network for Scene Segmentation</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14" name="图片 13">
            <a:extLst>
              <a:ext uri="{FF2B5EF4-FFF2-40B4-BE49-F238E27FC236}">
                <a16:creationId xmlns:a16="http://schemas.microsoft.com/office/drawing/2014/main" id="{46024D1D-B595-4DAC-B071-B62450BF0F5B}"/>
              </a:ext>
            </a:extLst>
          </p:cNvPr>
          <p:cNvPicPr>
            <a:picLocks noChangeAspect="1"/>
          </p:cNvPicPr>
          <p:nvPr/>
        </p:nvPicPr>
        <p:blipFill>
          <a:blip r:embed="rId3"/>
          <a:stretch>
            <a:fillRect/>
          </a:stretch>
        </p:blipFill>
        <p:spPr>
          <a:xfrm>
            <a:off x="429953" y="926791"/>
            <a:ext cx="10619047" cy="5159190"/>
          </a:xfrm>
          <a:prstGeom prst="rect">
            <a:avLst/>
          </a:prstGeom>
        </p:spPr>
      </p:pic>
    </p:spTree>
    <p:extLst>
      <p:ext uri="{BB962C8B-B14F-4D97-AF65-F5344CB8AC3E}">
        <p14:creationId xmlns:p14="http://schemas.microsoft.com/office/powerpoint/2010/main" val="288109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22">
            <a:extLst>
              <a:ext uri="{FF2B5EF4-FFF2-40B4-BE49-F238E27FC236}">
                <a16:creationId xmlns:a16="http://schemas.microsoft.com/office/drawing/2014/main" id="{AFEC11EF-1A37-4FA9-ADC8-67570B2F3985}"/>
              </a:ext>
            </a:extLst>
          </p:cNvPr>
          <p:cNvGrpSpPr/>
          <p:nvPr/>
        </p:nvGrpSpPr>
        <p:grpSpPr bwMode="auto">
          <a:xfrm rot="2125929">
            <a:off x="1728788" y="1465263"/>
            <a:ext cx="3744912" cy="3743325"/>
            <a:chOff x="0" y="0"/>
            <a:chExt cx="3606099" cy="3570272"/>
          </a:xfrm>
        </p:grpSpPr>
        <p:sp>
          <p:nvSpPr>
            <p:cNvPr id="35" name="弧形 23">
              <a:extLst>
                <a:ext uri="{FF2B5EF4-FFF2-40B4-BE49-F238E27FC236}">
                  <a16:creationId xmlns:a16="http://schemas.microsoft.com/office/drawing/2014/main" id="{CD70EAD7-64C5-4955-AA61-34BF12A0F853}"/>
                </a:ext>
              </a:extLst>
            </p:cNvPr>
            <p:cNvSpPr/>
            <p:nvPr/>
          </p:nvSpPr>
          <p:spPr bwMode="auto">
            <a:xfrm>
              <a:off x="0" y="0"/>
              <a:ext cx="3564000" cy="3564000"/>
            </a:xfrm>
            <a:custGeom>
              <a:avLst/>
              <a:gdLst>
                <a:gd name="T0" fmla="*/ 1782000 w 3564000"/>
                <a:gd name="T1" fmla="*/ 0 h 3564000"/>
                <a:gd name="T2" fmla="*/ 3564000 w 3564000"/>
                <a:gd name="T3" fmla="*/ 1782000 h 3564000"/>
                <a:gd name="T4" fmla="*/ 1782000 w 3564000"/>
                <a:gd name="T5" fmla="*/ 1782000 h 3564000"/>
                <a:gd name="T6" fmla="*/ 1782000 w 3564000"/>
                <a:gd name="T7" fmla="*/ 0 h 3564000"/>
                <a:gd name="T8" fmla="*/ 1782000 w 3564000"/>
                <a:gd name="T9" fmla="*/ 0 h 3564000"/>
                <a:gd name="T10" fmla="*/ 3564000 w 3564000"/>
                <a:gd name="T11" fmla="*/ 178200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766171" y="0"/>
                    <a:pt x="3564000" y="797829"/>
                    <a:pt x="3564000" y="1782000"/>
                  </a:cubicBezTo>
                  <a:lnTo>
                    <a:pt x="1782000" y="1782000"/>
                  </a:lnTo>
                  <a:lnTo>
                    <a:pt x="1782000" y="0"/>
                  </a:lnTo>
                  <a:close/>
                </a:path>
                <a:path w="3564000" h="3564000" fill="none">
                  <a:moveTo>
                    <a:pt x="1782000" y="0"/>
                  </a:moveTo>
                  <a:cubicBezTo>
                    <a:pt x="2766171" y="0"/>
                    <a:pt x="3564000" y="797829"/>
                    <a:pt x="3564000" y="1782000"/>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6" name="弧形 24">
              <a:extLst>
                <a:ext uri="{FF2B5EF4-FFF2-40B4-BE49-F238E27FC236}">
                  <a16:creationId xmlns:a16="http://schemas.microsoft.com/office/drawing/2014/main" id="{BE788AD9-4D77-43E6-A401-255360A97306}"/>
                </a:ext>
              </a:extLst>
            </p:cNvPr>
            <p:cNvSpPr/>
            <p:nvPr/>
          </p:nvSpPr>
          <p:spPr bwMode="auto">
            <a:xfrm rot="-7902423">
              <a:off x="42099" y="0"/>
              <a:ext cx="3564000" cy="3564000"/>
            </a:xfrm>
            <a:custGeom>
              <a:avLst/>
              <a:gdLst>
                <a:gd name="T0" fmla="*/ 1782000 w 3564000"/>
                <a:gd name="T1" fmla="*/ 0 h 3564000"/>
                <a:gd name="T2" fmla="*/ 3318391 w 3564000"/>
                <a:gd name="T3" fmla="*/ 879212 h 3564000"/>
                <a:gd name="T4" fmla="*/ 3338717 w 3564000"/>
                <a:gd name="T5" fmla="*/ 2649268 h 3564000"/>
                <a:gd name="T6" fmla="*/ 1782000 w 3564000"/>
                <a:gd name="T7" fmla="*/ 1782000 h 3564000"/>
                <a:gd name="T8" fmla="*/ 1782000 w 3564000"/>
                <a:gd name="T9" fmla="*/ 0 h 3564000"/>
                <a:gd name="T10" fmla="*/ 1782000 w 3564000"/>
                <a:gd name="T11" fmla="*/ 0 h 3564000"/>
                <a:gd name="T12" fmla="*/ 3318391 w 3564000"/>
                <a:gd name="T13" fmla="*/ 879212 h 3564000"/>
                <a:gd name="T14" fmla="*/ 3338717 w 3564000"/>
                <a:gd name="T15" fmla="*/ 2649268 h 3564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4000" h="3564000" stroke="0">
                  <a:moveTo>
                    <a:pt x="1782000" y="0"/>
                  </a:moveTo>
                  <a:cubicBezTo>
                    <a:pt x="2413776" y="0"/>
                    <a:pt x="2998324" y="334512"/>
                    <a:pt x="3318391" y="879212"/>
                  </a:cubicBezTo>
                  <a:cubicBezTo>
                    <a:pt x="3638458" y="1423912"/>
                    <a:pt x="3646192" y="2097362"/>
                    <a:pt x="3338717" y="2649268"/>
                  </a:cubicBezTo>
                  <a:lnTo>
                    <a:pt x="1782000" y="1782000"/>
                  </a:lnTo>
                  <a:lnTo>
                    <a:pt x="1782000" y="0"/>
                  </a:lnTo>
                  <a:close/>
                </a:path>
                <a:path w="3564000" h="3564000" fill="none">
                  <a:moveTo>
                    <a:pt x="1782000" y="0"/>
                  </a:moveTo>
                  <a:cubicBezTo>
                    <a:pt x="2413776" y="0"/>
                    <a:pt x="2998324" y="334512"/>
                    <a:pt x="3318391" y="879212"/>
                  </a:cubicBezTo>
                  <a:cubicBezTo>
                    <a:pt x="3638458" y="1423912"/>
                    <a:pt x="3646192" y="2097362"/>
                    <a:pt x="3338717" y="2649268"/>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7" name="弧形 25">
              <a:extLst>
                <a:ext uri="{FF2B5EF4-FFF2-40B4-BE49-F238E27FC236}">
                  <a16:creationId xmlns:a16="http://schemas.microsoft.com/office/drawing/2014/main" id="{A3B384B0-9781-44AF-BF76-2CB87D5F4DBC}"/>
                </a:ext>
              </a:extLst>
            </p:cNvPr>
            <p:cNvSpPr/>
            <p:nvPr/>
          </p:nvSpPr>
          <p:spPr bwMode="auto">
            <a:xfrm rot="5709083">
              <a:off x="10350" y="6271"/>
              <a:ext cx="3564000" cy="3564000"/>
            </a:xfrm>
            <a:custGeom>
              <a:avLst/>
              <a:gdLst>
                <a:gd name="T0" fmla="*/ 1782000 w 3564000"/>
                <a:gd name="T1" fmla="*/ 0 h 3564000"/>
                <a:gd name="T2" fmla="*/ 3162262 w 3564000"/>
                <a:gd name="T3" fmla="*/ 654880 h 3564000"/>
                <a:gd name="T4" fmla="*/ 1782000 w 3564000"/>
                <a:gd name="T5" fmla="*/ 1782000 h 3564000"/>
                <a:gd name="T6" fmla="*/ 1782000 w 3564000"/>
                <a:gd name="T7" fmla="*/ 0 h 3564000"/>
                <a:gd name="T8" fmla="*/ 1782000 w 3564000"/>
                <a:gd name="T9" fmla="*/ 0 h 3564000"/>
                <a:gd name="T10" fmla="*/ 3162262 w 3564000"/>
                <a:gd name="T11" fmla="*/ 65488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317073" y="0"/>
                    <a:pt x="2823827" y="240435"/>
                    <a:pt x="3162262" y="654880"/>
                  </a:cubicBezTo>
                  <a:lnTo>
                    <a:pt x="1782000" y="1782000"/>
                  </a:lnTo>
                  <a:lnTo>
                    <a:pt x="1782000" y="0"/>
                  </a:lnTo>
                  <a:close/>
                </a:path>
                <a:path w="3564000" h="3564000" fill="none">
                  <a:moveTo>
                    <a:pt x="1782000" y="0"/>
                  </a:moveTo>
                  <a:cubicBezTo>
                    <a:pt x="2317073" y="0"/>
                    <a:pt x="2823827" y="240435"/>
                    <a:pt x="3162262" y="654880"/>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8" name="弧形 26">
              <a:extLst>
                <a:ext uri="{FF2B5EF4-FFF2-40B4-BE49-F238E27FC236}">
                  <a16:creationId xmlns:a16="http://schemas.microsoft.com/office/drawing/2014/main" id="{068E845F-F950-440B-A7D0-A4EED1042A8B}"/>
                </a:ext>
              </a:extLst>
            </p:cNvPr>
            <p:cNvSpPr/>
            <p:nvPr/>
          </p:nvSpPr>
          <p:spPr bwMode="auto">
            <a:xfrm rot="9295065">
              <a:off x="42098" y="6272"/>
              <a:ext cx="3564000" cy="3564000"/>
            </a:xfrm>
            <a:custGeom>
              <a:avLst/>
              <a:gdLst>
                <a:gd name="T0" fmla="*/ 1782000 w 3564000"/>
                <a:gd name="T1" fmla="*/ 0 h 3564000"/>
                <a:gd name="T2" fmla="*/ 3404808 w 3564000"/>
                <a:gd name="T3" fmla="*/ 1045781 h 3564000"/>
                <a:gd name="T4" fmla="*/ 1782000 w 3564000"/>
                <a:gd name="T5" fmla="*/ 1782000 h 3564000"/>
                <a:gd name="T6" fmla="*/ 1782000 w 3564000"/>
                <a:gd name="T7" fmla="*/ 0 h 3564000"/>
                <a:gd name="T8" fmla="*/ 1782000 w 3564000"/>
                <a:gd name="T9" fmla="*/ 0 h 3564000"/>
                <a:gd name="T10" fmla="*/ 3404808 w 3564000"/>
                <a:gd name="T11" fmla="*/ 1045781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481268" y="0"/>
                    <a:pt x="3115911" y="408981"/>
                    <a:pt x="3404808" y="1045781"/>
                  </a:cubicBezTo>
                  <a:lnTo>
                    <a:pt x="1782000" y="1782000"/>
                  </a:lnTo>
                  <a:lnTo>
                    <a:pt x="1782000" y="0"/>
                  </a:lnTo>
                  <a:close/>
                </a:path>
                <a:path w="3564000" h="3564000" fill="none">
                  <a:moveTo>
                    <a:pt x="1782000" y="0"/>
                  </a:moveTo>
                  <a:cubicBezTo>
                    <a:pt x="2481268" y="0"/>
                    <a:pt x="3115911" y="408981"/>
                    <a:pt x="3404808" y="1045781"/>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grpSp>
      <p:grpSp>
        <p:nvGrpSpPr>
          <p:cNvPr id="39" name="组合 176">
            <a:extLst>
              <a:ext uri="{FF2B5EF4-FFF2-40B4-BE49-F238E27FC236}">
                <a16:creationId xmlns:a16="http://schemas.microsoft.com/office/drawing/2014/main" id="{77A707FE-8B23-4E4B-A5BA-23B9D1DA95AD}"/>
              </a:ext>
            </a:extLst>
          </p:cNvPr>
          <p:cNvGrpSpPr/>
          <p:nvPr/>
        </p:nvGrpSpPr>
        <p:grpSpPr bwMode="auto">
          <a:xfrm>
            <a:off x="2161525" y="1287470"/>
            <a:ext cx="4005262" cy="4003675"/>
            <a:chOff x="0" y="0"/>
            <a:chExt cx="4004677" cy="4004677"/>
          </a:xfrm>
          <a:solidFill>
            <a:schemeClr val="tx2">
              <a:lumMod val="40000"/>
              <a:lumOff val="60000"/>
            </a:schemeClr>
          </a:solidFill>
        </p:grpSpPr>
        <p:sp>
          <p:nvSpPr>
            <p:cNvPr id="40" name="椭圆 4">
              <a:extLst>
                <a:ext uri="{FF2B5EF4-FFF2-40B4-BE49-F238E27FC236}">
                  <a16:creationId xmlns:a16="http://schemas.microsoft.com/office/drawing/2014/main" id="{8C6BABE6-1B5D-4BC7-BA2F-48B598A1D784}"/>
                </a:ext>
              </a:extLst>
            </p:cNvPr>
            <p:cNvSpPr>
              <a:spLocks noChangeArrowheads="1"/>
            </p:cNvSpPr>
            <p:nvPr/>
          </p:nvSpPr>
          <p:spPr bwMode="auto">
            <a:xfrm>
              <a:off x="295459" y="327418"/>
              <a:ext cx="3413760" cy="34137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grpSp>
          <p:nvGrpSpPr>
            <p:cNvPr id="41" name="组合 21">
              <a:extLst>
                <a:ext uri="{FF2B5EF4-FFF2-40B4-BE49-F238E27FC236}">
                  <a16:creationId xmlns:a16="http://schemas.microsoft.com/office/drawing/2014/main" id="{0ECDB17E-F764-4C31-A34A-7F568B2645DD}"/>
                </a:ext>
              </a:extLst>
            </p:cNvPr>
            <p:cNvGrpSpPr/>
            <p:nvPr/>
          </p:nvGrpSpPr>
          <p:grpSpPr bwMode="auto">
            <a:xfrm>
              <a:off x="190939" y="246027"/>
              <a:ext cx="3606099" cy="3570272"/>
              <a:chOff x="0" y="0"/>
              <a:chExt cx="3606099" cy="3570272"/>
            </a:xfrm>
            <a:grpFill/>
          </p:grpSpPr>
          <p:sp>
            <p:nvSpPr>
              <p:cNvPr id="62" name="弧形 17">
                <a:extLst>
                  <a:ext uri="{FF2B5EF4-FFF2-40B4-BE49-F238E27FC236}">
                    <a16:creationId xmlns:a16="http://schemas.microsoft.com/office/drawing/2014/main" id="{138CF6CF-1C77-4D2B-B087-C057C9C3224F}"/>
                  </a:ext>
                </a:extLst>
              </p:cNvPr>
              <p:cNvSpPr/>
              <p:nvPr/>
            </p:nvSpPr>
            <p:spPr bwMode="auto">
              <a:xfrm>
                <a:off x="0" y="0"/>
                <a:ext cx="3564000" cy="3564000"/>
              </a:xfrm>
              <a:custGeom>
                <a:avLst/>
                <a:gdLst>
                  <a:gd name="T0" fmla="*/ 1782000 w 3564000"/>
                  <a:gd name="T1" fmla="*/ 0 h 3564000"/>
                  <a:gd name="T2" fmla="*/ 3564000 w 3564000"/>
                  <a:gd name="T3" fmla="*/ 1782000 h 3564000"/>
                  <a:gd name="T4" fmla="*/ 1782000 w 3564000"/>
                  <a:gd name="T5" fmla="*/ 1782000 h 3564000"/>
                  <a:gd name="T6" fmla="*/ 1782000 w 3564000"/>
                  <a:gd name="T7" fmla="*/ 0 h 3564000"/>
                  <a:gd name="T8" fmla="*/ 1782000 w 3564000"/>
                  <a:gd name="T9" fmla="*/ 0 h 3564000"/>
                  <a:gd name="T10" fmla="*/ 3564000 w 3564000"/>
                  <a:gd name="T11" fmla="*/ 178200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766171" y="0"/>
                      <a:pt x="3564000" y="797829"/>
                      <a:pt x="3564000" y="1782000"/>
                    </a:cubicBezTo>
                    <a:lnTo>
                      <a:pt x="1782000" y="1782000"/>
                    </a:lnTo>
                    <a:lnTo>
                      <a:pt x="1782000" y="0"/>
                    </a:lnTo>
                    <a:close/>
                  </a:path>
                  <a:path w="3564000" h="3564000" fill="none">
                    <a:moveTo>
                      <a:pt x="1782000" y="0"/>
                    </a:moveTo>
                    <a:cubicBezTo>
                      <a:pt x="2766171" y="0"/>
                      <a:pt x="3564000" y="797829"/>
                      <a:pt x="3564000" y="1782000"/>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3" name="弧形 18">
                <a:extLst>
                  <a:ext uri="{FF2B5EF4-FFF2-40B4-BE49-F238E27FC236}">
                    <a16:creationId xmlns:a16="http://schemas.microsoft.com/office/drawing/2014/main" id="{8F1ABADC-4FC4-47BA-ACDD-204208EA77AB}"/>
                  </a:ext>
                </a:extLst>
              </p:cNvPr>
              <p:cNvSpPr/>
              <p:nvPr/>
            </p:nvSpPr>
            <p:spPr bwMode="auto">
              <a:xfrm rot="-7902423">
                <a:off x="42099" y="0"/>
                <a:ext cx="3564000" cy="3564000"/>
              </a:xfrm>
              <a:custGeom>
                <a:avLst/>
                <a:gdLst>
                  <a:gd name="T0" fmla="*/ 1782000 w 3564000"/>
                  <a:gd name="T1" fmla="*/ 0 h 3564000"/>
                  <a:gd name="T2" fmla="*/ 3318391 w 3564000"/>
                  <a:gd name="T3" fmla="*/ 879212 h 3564000"/>
                  <a:gd name="T4" fmla="*/ 3338717 w 3564000"/>
                  <a:gd name="T5" fmla="*/ 2649268 h 3564000"/>
                  <a:gd name="T6" fmla="*/ 1782000 w 3564000"/>
                  <a:gd name="T7" fmla="*/ 1782000 h 3564000"/>
                  <a:gd name="T8" fmla="*/ 1782000 w 3564000"/>
                  <a:gd name="T9" fmla="*/ 0 h 3564000"/>
                  <a:gd name="T10" fmla="*/ 1782000 w 3564000"/>
                  <a:gd name="T11" fmla="*/ 0 h 3564000"/>
                  <a:gd name="T12" fmla="*/ 3318391 w 3564000"/>
                  <a:gd name="T13" fmla="*/ 879212 h 3564000"/>
                  <a:gd name="T14" fmla="*/ 3338717 w 3564000"/>
                  <a:gd name="T15" fmla="*/ 2649268 h 3564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4000" h="3564000" stroke="0">
                    <a:moveTo>
                      <a:pt x="1782000" y="0"/>
                    </a:moveTo>
                    <a:cubicBezTo>
                      <a:pt x="2413776" y="0"/>
                      <a:pt x="2998324" y="334512"/>
                      <a:pt x="3318391" y="879212"/>
                    </a:cubicBezTo>
                    <a:cubicBezTo>
                      <a:pt x="3638458" y="1423912"/>
                      <a:pt x="3646192" y="2097362"/>
                      <a:pt x="3338717" y="2649268"/>
                    </a:cubicBezTo>
                    <a:lnTo>
                      <a:pt x="1782000" y="1782000"/>
                    </a:lnTo>
                    <a:lnTo>
                      <a:pt x="1782000" y="0"/>
                    </a:lnTo>
                    <a:close/>
                  </a:path>
                  <a:path w="3564000" h="3564000" fill="none">
                    <a:moveTo>
                      <a:pt x="1782000" y="0"/>
                    </a:moveTo>
                    <a:cubicBezTo>
                      <a:pt x="2413776" y="0"/>
                      <a:pt x="2998324" y="334512"/>
                      <a:pt x="3318391" y="879212"/>
                    </a:cubicBezTo>
                    <a:cubicBezTo>
                      <a:pt x="3638458" y="1423912"/>
                      <a:pt x="3646192" y="2097362"/>
                      <a:pt x="3338717" y="2649268"/>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4" name="弧形 19">
                <a:extLst>
                  <a:ext uri="{FF2B5EF4-FFF2-40B4-BE49-F238E27FC236}">
                    <a16:creationId xmlns:a16="http://schemas.microsoft.com/office/drawing/2014/main" id="{D8FD3FA1-FEC9-4E4C-BEA7-569907627DF1}"/>
                  </a:ext>
                </a:extLst>
              </p:cNvPr>
              <p:cNvSpPr/>
              <p:nvPr/>
            </p:nvSpPr>
            <p:spPr bwMode="auto">
              <a:xfrm rot="5709083">
                <a:off x="10350" y="6271"/>
                <a:ext cx="3564000" cy="3564000"/>
              </a:xfrm>
              <a:custGeom>
                <a:avLst/>
                <a:gdLst>
                  <a:gd name="T0" fmla="*/ 1782000 w 3564000"/>
                  <a:gd name="T1" fmla="*/ 0 h 3564000"/>
                  <a:gd name="T2" fmla="*/ 3162262 w 3564000"/>
                  <a:gd name="T3" fmla="*/ 654880 h 3564000"/>
                  <a:gd name="T4" fmla="*/ 1782000 w 3564000"/>
                  <a:gd name="T5" fmla="*/ 1782000 h 3564000"/>
                  <a:gd name="T6" fmla="*/ 1782000 w 3564000"/>
                  <a:gd name="T7" fmla="*/ 0 h 3564000"/>
                  <a:gd name="T8" fmla="*/ 1782000 w 3564000"/>
                  <a:gd name="T9" fmla="*/ 0 h 3564000"/>
                  <a:gd name="T10" fmla="*/ 3162262 w 3564000"/>
                  <a:gd name="T11" fmla="*/ 65488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317073" y="0"/>
                      <a:pt x="2823827" y="240435"/>
                      <a:pt x="3162262" y="654880"/>
                    </a:cubicBezTo>
                    <a:lnTo>
                      <a:pt x="1782000" y="1782000"/>
                    </a:lnTo>
                    <a:lnTo>
                      <a:pt x="1782000" y="0"/>
                    </a:lnTo>
                    <a:close/>
                  </a:path>
                  <a:path w="3564000" h="3564000" fill="none">
                    <a:moveTo>
                      <a:pt x="1782000" y="0"/>
                    </a:moveTo>
                    <a:cubicBezTo>
                      <a:pt x="2317073" y="0"/>
                      <a:pt x="2823827" y="240435"/>
                      <a:pt x="3162262" y="654880"/>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5" name="弧形 20">
                <a:extLst>
                  <a:ext uri="{FF2B5EF4-FFF2-40B4-BE49-F238E27FC236}">
                    <a16:creationId xmlns:a16="http://schemas.microsoft.com/office/drawing/2014/main" id="{158297FA-138D-4E9C-842E-A7BF2C0ADAA9}"/>
                  </a:ext>
                </a:extLst>
              </p:cNvPr>
              <p:cNvSpPr/>
              <p:nvPr/>
            </p:nvSpPr>
            <p:spPr bwMode="auto">
              <a:xfrm rot="9295065">
                <a:off x="42098" y="6272"/>
                <a:ext cx="3564000" cy="3564000"/>
              </a:xfrm>
              <a:custGeom>
                <a:avLst/>
                <a:gdLst>
                  <a:gd name="T0" fmla="*/ 1782000 w 3564000"/>
                  <a:gd name="T1" fmla="*/ 0 h 3564000"/>
                  <a:gd name="T2" fmla="*/ 3404808 w 3564000"/>
                  <a:gd name="T3" fmla="*/ 1045781 h 3564000"/>
                  <a:gd name="T4" fmla="*/ 1782000 w 3564000"/>
                  <a:gd name="T5" fmla="*/ 1782000 h 3564000"/>
                  <a:gd name="T6" fmla="*/ 1782000 w 3564000"/>
                  <a:gd name="T7" fmla="*/ 0 h 3564000"/>
                  <a:gd name="T8" fmla="*/ 1782000 w 3564000"/>
                  <a:gd name="T9" fmla="*/ 0 h 3564000"/>
                  <a:gd name="T10" fmla="*/ 3404808 w 3564000"/>
                  <a:gd name="T11" fmla="*/ 1045781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481268" y="0"/>
                      <a:pt x="3115911" y="408981"/>
                      <a:pt x="3404808" y="1045781"/>
                    </a:cubicBezTo>
                    <a:lnTo>
                      <a:pt x="1782000" y="1782000"/>
                    </a:lnTo>
                    <a:lnTo>
                      <a:pt x="1782000" y="0"/>
                    </a:lnTo>
                    <a:close/>
                  </a:path>
                  <a:path w="3564000" h="3564000" fill="none">
                    <a:moveTo>
                      <a:pt x="1782000" y="0"/>
                    </a:moveTo>
                    <a:cubicBezTo>
                      <a:pt x="2481268" y="0"/>
                      <a:pt x="3115911" y="408981"/>
                      <a:pt x="3404808" y="1045781"/>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grpSp>
        <p:sp>
          <p:nvSpPr>
            <p:cNvPr id="42" name="椭圆 153">
              <a:extLst>
                <a:ext uri="{FF2B5EF4-FFF2-40B4-BE49-F238E27FC236}">
                  <a16:creationId xmlns:a16="http://schemas.microsoft.com/office/drawing/2014/main" id="{B35FC614-EDCA-4D66-A2B2-D147FCEC3C5F}"/>
                </a:ext>
              </a:extLst>
            </p:cNvPr>
            <p:cNvSpPr>
              <a:spLocks noChangeArrowheads="1"/>
            </p:cNvSpPr>
            <p:nvPr/>
          </p:nvSpPr>
          <p:spPr bwMode="auto">
            <a:xfrm>
              <a:off x="0" y="19558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3" name="椭圆 154">
              <a:extLst>
                <a:ext uri="{FF2B5EF4-FFF2-40B4-BE49-F238E27FC236}">
                  <a16:creationId xmlns:a16="http://schemas.microsoft.com/office/drawing/2014/main" id="{FF93C3D8-F3CE-48B6-88A9-D36D5E69F47C}"/>
                </a:ext>
              </a:extLst>
            </p:cNvPr>
            <p:cNvSpPr>
              <a:spLocks noChangeArrowheads="1"/>
            </p:cNvSpPr>
            <p:nvPr/>
          </p:nvSpPr>
          <p:spPr bwMode="auto">
            <a:xfrm>
              <a:off x="95724" y="13514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4" name="椭圆 155">
              <a:extLst>
                <a:ext uri="{FF2B5EF4-FFF2-40B4-BE49-F238E27FC236}">
                  <a16:creationId xmlns:a16="http://schemas.microsoft.com/office/drawing/2014/main" id="{FF0FFB0A-F77E-4C75-BFC2-381AA305306A}"/>
                </a:ext>
              </a:extLst>
            </p:cNvPr>
            <p:cNvSpPr>
              <a:spLocks noChangeArrowheads="1"/>
            </p:cNvSpPr>
            <p:nvPr/>
          </p:nvSpPr>
          <p:spPr bwMode="auto">
            <a:xfrm>
              <a:off x="373525" y="80621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5" name="椭圆 156">
              <a:extLst>
                <a:ext uri="{FF2B5EF4-FFF2-40B4-BE49-F238E27FC236}">
                  <a16:creationId xmlns:a16="http://schemas.microsoft.com/office/drawing/2014/main" id="{DA6126D8-A022-4AAB-ADA7-21B3B5899E07}"/>
                </a:ext>
              </a:extLst>
            </p:cNvPr>
            <p:cNvSpPr>
              <a:spLocks noChangeArrowheads="1"/>
            </p:cNvSpPr>
            <p:nvPr/>
          </p:nvSpPr>
          <p:spPr bwMode="auto">
            <a:xfrm>
              <a:off x="806210" y="3735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6" name="椭圆 157">
              <a:extLst>
                <a:ext uri="{FF2B5EF4-FFF2-40B4-BE49-F238E27FC236}">
                  <a16:creationId xmlns:a16="http://schemas.microsoft.com/office/drawing/2014/main" id="{15896BBC-90D7-411A-BDB5-9B291E78F749}"/>
                </a:ext>
              </a:extLst>
            </p:cNvPr>
            <p:cNvSpPr>
              <a:spLocks noChangeArrowheads="1"/>
            </p:cNvSpPr>
            <p:nvPr/>
          </p:nvSpPr>
          <p:spPr bwMode="auto">
            <a:xfrm>
              <a:off x="1351425" y="95724"/>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7" name="椭圆 158">
              <a:extLst>
                <a:ext uri="{FF2B5EF4-FFF2-40B4-BE49-F238E27FC236}">
                  <a16:creationId xmlns:a16="http://schemas.microsoft.com/office/drawing/2014/main" id="{05391A41-AACA-4B7C-B469-404138C4142C}"/>
                </a:ext>
              </a:extLst>
            </p:cNvPr>
            <p:cNvSpPr>
              <a:spLocks noChangeArrowheads="1"/>
            </p:cNvSpPr>
            <p:nvPr/>
          </p:nvSpPr>
          <p:spPr bwMode="auto">
            <a:xfrm>
              <a:off x="1955800" y="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8" name="椭圆 159">
              <a:extLst>
                <a:ext uri="{FF2B5EF4-FFF2-40B4-BE49-F238E27FC236}">
                  <a16:creationId xmlns:a16="http://schemas.microsoft.com/office/drawing/2014/main" id="{661BEFA8-B1D7-48A4-8714-5363A3B9E28B}"/>
                </a:ext>
              </a:extLst>
            </p:cNvPr>
            <p:cNvSpPr>
              <a:spLocks noChangeArrowheads="1"/>
            </p:cNvSpPr>
            <p:nvPr/>
          </p:nvSpPr>
          <p:spPr bwMode="auto">
            <a:xfrm>
              <a:off x="2560176" y="95724"/>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9" name="椭圆 160">
              <a:extLst>
                <a:ext uri="{FF2B5EF4-FFF2-40B4-BE49-F238E27FC236}">
                  <a16:creationId xmlns:a16="http://schemas.microsoft.com/office/drawing/2014/main" id="{150CCEFE-D3E2-427A-959B-A2E9A7782143}"/>
                </a:ext>
              </a:extLst>
            </p:cNvPr>
            <p:cNvSpPr>
              <a:spLocks noChangeArrowheads="1"/>
            </p:cNvSpPr>
            <p:nvPr/>
          </p:nvSpPr>
          <p:spPr bwMode="auto">
            <a:xfrm>
              <a:off x="3105391" y="3735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0" name="椭圆 161">
              <a:extLst>
                <a:ext uri="{FF2B5EF4-FFF2-40B4-BE49-F238E27FC236}">
                  <a16:creationId xmlns:a16="http://schemas.microsoft.com/office/drawing/2014/main" id="{E04F8567-8BA1-49CE-B659-F483B7D81844}"/>
                </a:ext>
              </a:extLst>
            </p:cNvPr>
            <p:cNvSpPr>
              <a:spLocks noChangeArrowheads="1"/>
            </p:cNvSpPr>
            <p:nvPr/>
          </p:nvSpPr>
          <p:spPr bwMode="auto">
            <a:xfrm>
              <a:off x="3538076" y="80621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1" name="椭圆 162">
              <a:extLst>
                <a:ext uri="{FF2B5EF4-FFF2-40B4-BE49-F238E27FC236}">
                  <a16:creationId xmlns:a16="http://schemas.microsoft.com/office/drawing/2014/main" id="{2611F63E-C386-4575-B1F7-21DFA65F0C03}"/>
                </a:ext>
              </a:extLst>
            </p:cNvPr>
            <p:cNvSpPr>
              <a:spLocks noChangeArrowheads="1"/>
            </p:cNvSpPr>
            <p:nvPr/>
          </p:nvSpPr>
          <p:spPr bwMode="auto">
            <a:xfrm>
              <a:off x="3815876" y="13514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2" name="椭圆 163">
              <a:extLst>
                <a:ext uri="{FF2B5EF4-FFF2-40B4-BE49-F238E27FC236}">
                  <a16:creationId xmlns:a16="http://schemas.microsoft.com/office/drawing/2014/main" id="{D2C6932C-3FDA-4DBA-AA00-2F8009684342}"/>
                </a:ext>
              </a:extLst>
            </p:cNvPr>
            <p:cNvSpPr>
              <a:spLocks noChangeArrowheads="1"/>
            </p:cNvSpPr>
            <p:nvPr/>
          </p:nvSpPr>
          <p:spPr bwMode="auto">
            <a:xfrm>
              <a:off x="3911600" y="19558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3" name="椭圆 164">
              <a:extLst>
                <a:ext uri="{FF2B5EF4-FFF2-40B4-BE49-F238E27FC236}">
                  <a16:creationId xmlns:a16="http://schemas.microsoft.com/office/drawing/2014/main" id="{D386B39B-ED47-48E3-B29F-C0FD4D90D068}"/>
                </a:ext>
              </a:extLst>
            </p:cNvPr>
            <p:cNvSpPr>
              <a:spLocks noChangeArrowheads="1"/>
            </p:cNvSpPr>
            <p:nvPr/>
          </p:nvSpPr>
          <p:spPr bwMode="auto">
            <a:xfrm>
              <a:off x="3815876" y="25601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4" name="椭圆 165">
              <a:extLst>
                <a:ext uri="{FF2B5EF4-FFF2-40B4-BE49-F238E27FC236}">
                  <a16:creationId xmlns:a16="http://schemas.microsoft.com/office/drawing/2014/main" id="{4C6A4521-0147-4534-8CAA-98B6D71BFBF0}"/>
                </a:ext>
              </a:extLst>
            </p:cNvPr>
            <p:cNvSpPr>
              <a:spLocks noChangeArrowheads="1"/>
            </p:cNvSpPr>
            <p:nvPr/>
          </p:nvSpPr>
          <p:spPr bwMode="auto">
            <a:xfrm>
              <a:off x="3538076" y="3105391"/>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5" name="椭圆 166">
              <a:extLst>
                <a:ext uri="{FF2B5EF4-FFF2-40B4-BE49-F238E27FC236}">
                  <a16:creationId xmlns:a16="http://schemas.microsoft.com/office/drawing/2014/main" id="{ACA5FADC-27C9-4C9B-9C8A-E50F9631683C}"/>
                </a:ext>
              </a:extLst>
            </p:cNvPr>
            <p:cNvSpPr>
              <a:spLocks noChangeArrowheads="1"/>
            </p:cNvSpPr>
            <p:nvPr/>
          </p:nvSpPr>
          <p:spPr bwMode="auto">
            <a:xfrm>
              <a:off x="3105391" y="35380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6" name="椭圆 167">
              <a:extLst>
                <a:ext uri="{FF2B5EF4-FFF2-40B4-BE49-F238E27FC236}">
                  <a16:creationId xmlns:a16="http://schemas.microsoft.com/office/drawing/2014/main" id="{39E05E33-BC68-475B-8BD1-230F0FC5BA4B}"/>
                </a:ext>
              </a:extLst>
            </p:cNvPr>
            <p:cNvSpPr>
              <a:spLocks noChangeArrowheads="1"/>
            </p:cNvSpPr>
            <p:nvPr/>
          </p:nvSpPr>
          <p:spPr bwMode="auto">
            <a:xfrm>
              <a:off x="2560176" y="3815876"/>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7" name="椭圆 168">
              <a:extLst>
                <a:ext uri="{FF2B5EF4-FFF2-40B4-BE49-F238E27FC236}">
                  <a16:creationId xmlns:a16="http://schemas.microsoft.com/office/drawing/2014/main" id="{C44D9EC6-828B-445A-B9B6-47BF731F779D}"/>
                </a:ext>
              </a:extLst>
            </p:cNvPr>
            <p:cNvSpPr>
              <a:spLocks noChangeArrowheads="1"/>
            </p:cNvSpPr>
            <p:nvPr/>
          </p:nvSpPr>
          <p:spPr bwMode="auto">
            <a:xfrm>
              <a:off x="1955800" y="39116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8" name="椭圆 169">
              <a:extLst>
                <a:ext uri="{FF2B5EF4-FFF2-40B4-BE49-F238E27FC236}">
                  <a16:creationId xmlns:a16="http://schemas.microsoft.com/office/drawing/2014/main" id="{91F40556-1727-4E0E-8043-6393DDC9122A}"/>
                </a:ext>
              </a:extLst>
            </p:cNvPr>
            <p:cNvSpPr>
              <a:spLocks noChangeArrowheads="1"/>
            </p:cNvSpPr>
            <p:nvPr/>
          </p:nvSpPr>
          <p:spPr bwMode="auto">
            <a:xfrm>
              <a:off x="1351425" y="3815876"/>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9" name="椭圆 170">
              <a:extLst>
                <a:ext uri="{FF2B5EF4-FFF2-40B4-BE49-F238E27FC236}">
                  <a16:creationId xmlns:a16="http://schemas.microsoft.com/office/drawing/2014/main" id="{FB42C331-EB6F-4544-97AF-D16B051CEE66}"/>
                </a:ext>
              </a:extLst>
            </p:cNvPr>
            <p:cNvSpPr>
              <a:spLocks noChangeArrowheads="1"/>
            </p:cNvSpPr>
            <p:nvPr/>
          </p:nvSpPr>
          <p:spPr bwMode="auto">
            <a:xfrm>
              <a:off x="806210" y="35380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60" name="椭圆 171">
              <a:extLst>
                <a:ext uri="{FF2B5EF4-FFF2-40B4-BE49-F238E27FC236}">
                  <a16:creationId xmlns:a16="http://schemas.microsoft.com/office/drawing/2014/main" id="{9D8EA15F-4588-4841-A4DA-2F1C902A9875}"/>
                </a:ext>
              </a:extLst>
            </p:cNvPr>
            <p:cNvSpPr>
              <a:spLocks noChangeArrowheads="1"/>
            </p:cNvSpPr>
            <p:nvPr/>
          </p:nvSpPr>
          <p:spPr bwMode="auto">
            <a:xfrm>
              <a:off x="373525" y="3105391"/>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61" name="椭圆 172">
              <a:extLst>
                <a:ext uri="{FF2B5EF4-FFF2-40B4-BE49-F238E27FC236}">
                  <a16:creationId xmlns:a16="http://schemas.microsoft.com/office/drawing/2014/main" id="{12C890D2-28F2-4FE0-9B9F-1207202A91F7}"/>
                </a:ext>
              </a:extLst>
            </p:cNvPr>
            <p:cNvSpPr>
              <a:spLocks noChangeArrowheads="1"/>
            </p:cNvSpPr>
            <p:nvPr/>
          </p:nvSpPr>
          <p:spPr bwMode="auto">
            <a:xfrm>
              <a:off x="95724" y="25601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grpSp>
      <p:sp>
        <p:nvSpPr>
          <p:cNvPr id="66" name="文本框 173">
            <a:extLst>
              <a:ext uri="{FF2B5EF4-FFF2-40B4-BE49-F238E27FC236}">
                <a16:creationId xmlns:a16="http://schemas.microsoft.com/office/drawing/2014/main" id="{0E1C7CA2-BF40-411D-BDF6-ABDFD8D46CEB}"/>
              </a:ext>
            </a:extLst>
          </p:cNvPr>
          <p:cNvSpPr txBox="1">
            <a:spLocks noChangeArrowheads="1"/>
          </p:cNvSpPr>
          <p:nvPr/>
        </p:nvSpPr>
        <p:spPr bwMode="auto">
          <a:xfrm>
            <a:off x="3353586" y="1943753"/>
            <a:ext cx="13700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600" b="1" dirty="0">
                <a:solidFill>
                  <a:schemeClr val="tx2"/>
                </a:solidFill>
                <a:latin typeface="Arial" panose="020B0604020202020204" pitchFamily="34" charset="0"/>
                <a:ea typeface="微软雅黑" panose="020B0503020204020204" pitchFamily="34" charset="-122"/>
              </a:rPr>
              <a:t>1</a:t>
            </a:r>
            <a:endParaRPr lang="zh-CN" altLang="en-US" sz="16600" b="1" dirty="0">
              <a:solidFill>
                <a:schemeClr val="tx2"/>
              </a:solidFill>
              <a:latin typeface="Arial" panose="020B0604020202020204" pitchFamily="34" charset="0"/>
              <a:ea typeface="微软雅黑" panose="020B0503020204020204" pitchFamily="34" charset="-122"/>
            </a:endParaRPr>
          </a:p>
        </p:txBody>
      </p:sp>
      <p:sp>
        <p:nvSpPr>
          <p:cNvPr id="67" name="文本框 174">
            <a:extLst>
              <a:ext uri="{FF2B5EF4-FFF2-40B4-BE49-F238E27FC236}">
                <a16:creationId xmlns:a16="http://schemas.microsoft.com/office/drawing/2014/main" id="{1D0F4026-0FCD-468B-B864-D2828C029CE5}"/>
              </a:ext>
            </a:extLst>
          </p:cNvPr>
          <p:cNvSpPr txBox="1">
            <a:spLocks noChangeArrowheads="1"/>
          </p:cNvSpPr>
          <p:nvPr/>
        </p:nvSpPr>
        <p:spPr bwMode="auto">
          <a:xfrm>
            <a:off x="5820543" y="2827643"/>
            <a:ext cx="36471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5400" b="1" dirty="0">
                <a:solidFill>
                  <a:schemeClr val="tx2"/>
                </a:solidFill>
                <a:latin typeface="Arial" panose="020B0604020202020204" pitchFamily="34" charset="0"/>
                <a:ea typeface="微软雅黑" panose="020B0503020204020204" pitchFamily="34" charset="-122"/>
              </a:rPr>
              <a:t>小样本论文</a:t>
            </a:r>
            <a:endParaRPr lang="zh-CN" altLang="en-US" sz="5400" b="1" dirty="0">
              <a:solidFill>
                <a:schemeClr val="tx2"/>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E01DA06E-7794-4A7C-ADAE-8D7C60C0AD66}"/>
              </a:ext>
            </a:extLst>
          </p:cNvPr>
          <p:cNvSpPr>
            <a:spLocks noGrp="1"/>
          </p:cNvSpPr>
          <p:nvPr>
            <p:ph type="sldNum" sz="quarter" idx="12"/>
          </p:nvPr>
        </p:nvSpPr>
        <p:spPr/>
        <p:txBody>
          <a:bodyPr/>
          <a:lstStyle/>
          <a:p>
            <a:fld id="{DAE3D5E0-5EEF-4D40-B700-388E6B97EE98}" type="slidenum">
              <a:rPr lang="zh-CN" altLang="en-US" smtClean="0"/>
              <a:t>2</a:t>
            </a:fld>
            <a:endParaRPr lang="zh-CN" altLang="en-US"/>
          </a:p>
        </p:txBody>
      </p:sp>
    </p:spTree>
    <p:extLst>
      <p:ext uri="{BB962C8B-B14F-4D97-AF65-F5344CB8AC3E}">
        <p14:creationId xmlns:p14="http://schemas.microsoft.com/office/powerpoint/2010/main" val="34486666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0" y="127602"/>
            <a:ext cx="9630859" cy="441916"/>
          </a:xfrm>
          <a:prstGeom prst="rect">
            <a:avLst/>
          </a:prstGeom>
          <a:noFill/>
        </p:spPr>
        <p:txBody>
          <a:bodyPr wrap="squar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7.CCNet  - CCNet: Criss-Cross Attention for Semantic Segmentation</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13" name="图片 12">
            <a:extLst>
              <a:ext uri="{FF2B5EF4-FFF2-40B4-BE49-F238E27FC236}">
                <a16:creationId xmlns:a16="http://schemas.microsoft.com/office/drawing/2014/main" id="{45AC281C-3484-4D8F-9740-0CE9C7338256}"/>
              </a:ext>
            </a:extLst>
          </p:cNvPr>
          <p:cNvPicPr>
            <a:picLocks noChangeAspect="1"/>
          </p:cNvPicPr>
          <p:nvPr/>
        </p:nvPicPr>
        <p:blipFill>
          <a:blip r:embed="rId3"/>
          <a:stretch>
            <a:fillRect/>
          </a:stretch>
        </p:blipFill>
        <p:spPr>
          <a:xfrm>
            <a:off x="98351" y="1506282"/>
            <a:ext cx="6938692" cy="3425319"/>
          </a:xfrm>
          <a:prstGeom prst="rect">
            <a:avLst/>
          </a:prstGeom>
        </p:spPr>
      </p:pic>
      <p:sp>
        <p:nvSpPr>
          <p:cNvPr id="16" name="文本框 15">
            <a:extLst>
              <a:ext uri="{FF2B5EF4-FFF2-40B4-BE49-F238E27FC236}">
                <a16:creationId xmlns:a16="http://schemas.microsoft.com/office/drawing/2014/main" id="{7B251F94-89DD-4F9C-AC47-A63EC929DD95}"/>
              </a:ext>
            </a:extLst>
          </p:cNvPr>
          <p:cNvSpPr txBox="1"/>
          <p:nvPr/>
        </p:nvSpPr>
        <p:spPr>
          <a:xfrm>
            <a:off x="148141" y="2192082"/>
            <a:ext cx="1061509" cy="369332"/>
          </a:xfrm>
          <a:prstGeom prst="rect">
            <a:avLst/>
          </a:prstGeom>
          <a:noFill/>
        </p:spPr>
        <p:txBody>
          <a:bodyPr wrap="none" rtlCol="0">
            <a:spAutoFit/>
          </a:bodyPr>
          <a:lstStyle/>
          <a:p>
            <a:r>
              <a:rPr lang="en-US" altLang="zh-CN" dirty="0"/>
              <a:t>(C, H, W)</a:t>
            </a:r>
            <a:endParaRPr lang="zh-CN" altLang="en-US" dirty="0"/>
          </a:p>
        </p:txBody>
      </p:sp>
      <p:sp>
        <p:nvSpPr>
          <p:cNvPr id="17" name="文本框 16">
            <a:extLst>
              <a:ext uri="{FF2B5EF4-FFF2-40B4-BE49-F238E27FC236}">
                <a16:creationId xmlns:a16="http://schemas.microsoft.com/office/drawing/2014/main" id="{454B6D32-A559-433B-B564-EAABCC30C3C2}"/>
              </a:ext>
            </a:extLst>
          </p:cNvPr>
          <p:cNvSpPr txBox="1"/>
          <p:nvPr/>
        </p:nvSpPr>
        <p:spPr>
          <a:xfrm>
            <a:off x="1447661" y="1367629"/>
            <a:ext cx="1681871" cy="369332"/>
          </a:xfrm>
          <a:prstGeom prst="rect">
            <a:avLst/>
          </a:prstGeom>
          <a:noFill/>
        </p:spPr>
        <p:txBody>
          <a:bodyPr wrap="none" rtlCol="0">
            <a:spAutoFit/>
          </a:bodyPr>
          <a:lstStyle/>
          <a:p>
            <a:r>
              <a:rPr lang="en-US" altLang="zh-CN" dirty="0"/>
              <a:t>(H+W-1, H, W)</a:t>
            </a:r>
            <a:endParaRPr lang="zh-CN" altLang="en-US" dirty="0"/>
          </a:p>
        </p:txBody>
      </p:sp>
      <p:sp>
        <p:nvSpPr>
          <p:cNvPr id="18" name="文本框 17">
            <a:extLst>
              <a:ext uri="{FF2B5EF4-FFF2-40B4-BE49-F238E27FC236}">
                <a16:creationId xmlns:a16="http://schemas.microsoft.com/office/drawing/2014/main" id="{980CC5D9-931D-4AED-9392-1F81A4F63438}"/>
              </a:ext>
            </a:extLst>
          </p:cNvPr>
          <p:cNvSpPr txBox="1"/>
          <p:nvPr/>
        </p:nvSpPr>
        <p:spPr>
          <a:xfrm>
            <a:off x="3129532" y="2199764"/>
            <a:ext cx="1061509" cy="369332"/>
          </a:xfrm>
          <a:prstGeom prst="rect">
            <a:avLst/>
          </a:prstGeom>
          <a:noFill/>
        </p:spPr>
        <p:txBody>
          <a:bodyPr wrap="none" rtlCol="0">
            <a:spAutoFit/>
          </a:bodyPr>
          <a:lstStyle/>
          <a:p>
            <a:r>
              <a:rPr lang="en-US" altLang="zh-CN" dirty="0"/>
              <a:t>(C, H, W)</a:t>
            </a:r>
            <a:endParaRPr lang="zh-CN" altLang="en-US" dirty="0"/>
          </a:p>
        </p:txBody>
      </p:sp>
      <p:sp>
        <p:nvSpPr>
          <p:cNvPr id="19" name="文本框 18">
            <a:extLst>
              <a:ext uri="{FF2B5EF4-FFF2-40B4-BE49-F238E27FC236}">
                <a16:creationId xmlns:a16="http://schemas.microsoft.com/office/drawing/2014/main" id="{16CD1ADC-B732-4901-BEB8-C865F584F53C}"/>
              </a:ext>
            </a:extLst>
          </p:cNvPr>
          <p:cNvSpPr txBox="1"/>
          <p:nvPr/>
        </p:nvSpPr>
        <p:spPr>
          <a:xfrm>
            <a:off x="4180391" y="1367629"/>
            <a:ext cx="1681871" cy="369332"/>
          </a:xfrm>
          <a:prstGeom prst="rect">
            <a:avLst/>
          </a:prstGeom>
          <a:noFill/>
        </p:spPr>
        <p:txBody>
          <a:bodyPr wrap="none" rtlCol="0">
            <a:spAutoFit/>
          </a:bodyPr>
          <a:lstStyle/>
          <a:p>
            <a:r>
              <a:rPr lang="en-US" altLang="zh-CN" dirty="0"/>
              <a:t>(H+W-1, H, W)</a:t>
            </a:r>
            <a:endParaRPr lang="zh-CN" altLang="en-US" dirty="0"/>
          </a:p>
        </p:txBody>
      </p:sp>
      <p:sp>
        <p:nvSpPr>
          <p:cNvPr id="21" name="文本框 20">
            <a:extLst>
              <a:ext uri="{FF2B5EF4-FFF2-40B4-BE49-F238E27FC236}">
                <a16:creationId xmlns:a16="http://schemas.microsoft.com/office/drawing/2014/main" id="{C2AABE4B-0F27-4F69-B461-82DA0D66E811}"/>
              </a:ext>
            </a:extLst>
          </p:cNvPr>
          <p:cNvSpPr txBox="1"/>
          <p:nvPr/>
        </p:nvSpPr>
        <p:spPr>
          <a:xfrm>
            <a:off x="5862262" y="2199764"/>
            <a:ext cx="1061509" cy="369332"/>
          </a:xfrm>
          <a:prstGeom prst="rect">
            <a:avLst/>
          </a:prstGeom>
          <a:noFill/>
        </p:spPr>
        <p:txBody>
          <a:bodyPr wrap="none" rtlCol="0">
            <a:spAutoFit/>
          </a:bodyPr>
          <a:lstStyle/>
          <a:p>
            <a:r>
              <a:rPr lang="en-US" altLang="zh-CN" dirty="0"/>
              <a:t>(C, H, W)</a:t>
            </a:r>
            <a:endParaRPr lang="zh-CN" altLang="en-US" dirty="0"/>
          </a:p>
        </p:txBody>
      </p:sp>
      <p:pic>
        <p:nvPicPr>
          <p:cNvPr id="14" name="图片 13">
            <a:extLst>
              <a:ext uri="{FF2B5EF4-FFF2-40B4-BE49-F238E27FC236}">
                <a16:creationId xmlns:a16="http://schemas.microsoft.com/office/drawing/2014/main" id="{26E165C6-DC21-4BE6-95E8-3CED851102F5}"/>
              </a:ext>
            </a:extLst>
          </p:cNvPr>
          <p:cNvPicPr>
            <a:picLocks noChangeAspect="1"/>
          </p:cNvPicPr>
          <p:nvPr/>
        </p:nvPicPr>
        <p:blipFill>
          <a:blip r:embed="rId4"/>
          <a:stretch>
            <a:fillRect/>
          </a:stretch>
        </p:blipFill>
        <p:spPr>
          <a:xfrm>
            <a:off x="6935252" y="3626428"/>
            <a:ext cx="5014395" cy="2979678"/>
          </a:xfrm>
          <a:prstGeom prst="rect">
            <a:avLst/>
          </a:prstGeom>
        </p:spPr>
      </p:pic>
    </p:spTree>
    <p:extLst>
      <p:ext uri="{BB962C8B-B14F-4D97-AF65-F5344CB8AC3E}">
        <p14:creationId xmlns:p14="http://schemas.microsoft.com/office/powerpoint/2010/main" val="408887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13" name="表格 12">
            <a:extLst>
              <a:ext uri="{FF2B5EF4-FFF2-40B4-BE49-F238E27FC236}">
                <a16:creationId xmlns:a16="http://schemas.microsoft.com/office/drawing/2014/main" id="{1423C42B-2AD1-4E7E-A140-A764D5FC5FAA}"/>
              </a:ext>
            </a:extLst>
          </p:cNvPr>
          <p:cNvGraphicFramePr>
            <a:graphicFrameLocks noGrp="1"/>
          </p:cNvGraphicFramePr>
          <p:nvPr>
            <p:extLst>
              <p:ext uri="{D42A27DB-BD31-4B8C-83A1-F6EECF244321}">
                <p14:modId xmlns:p14="http://schemas.microsoft.com/office/powerpoint/2010/main" val="4196697181"/>
              </p:ext>
            </p:extLst>
          </p:nvPr>
        </p:nvGraphicFramePr>
        <p:xfrm>
          <a:off x="951627" y="996640"/>
          <a:ext cx="9412447" cy="3124510"/>
        </p:xfrm>
        <a:graphic>
          <a:graphicData uri="http://schemas.openxmlformats.org/drawingml/2006/table">
            <a:tbl>
              <a:tblPr firstRow="1" bandRow="1">
                <a:tableStyleId>{5C22544A-7EE6-4342-B048-85BDC9FD1C3A}</a:tableStyleId>
              </a:tblPr>
              <a:tblGrid>
                <a:gridCol w="718423">
                  <a:extLst>
                    <a:ext uri="{9D8B030D-6E8A-4147-A177-3AD203B41FA5}">
                      <a16:colId xmlns:a16="http://schemas.microsoft.com/office/drawing/2014/main" val="2906751604"/>
                    </a:ext>
                  </a:extLst>
                </a:gridCol>
                <a:gridCol w="1873250">
                  <a:extLst>
                    <a:ext uri="{9D8B030D-6E8A-4147-A177-3AD203B41FA5}">
                      <a16:colId xmlns:a16="http://schemas.microsoft.com/office/drawing/2014/main" val="2203013397"/>
                    </a:ext>
                  </a:extLst>
                </a:gridCol>
                <a:gridCol w="2482850">
                  <a:extLst>
                    <a:ext uri="{9D8B030D-6E8A-4147-A177-3AD203B41FA5}">
                      <a16:colId xmlns:a16="http://schemas.microsoft.com/office/drawing/2014/main" val="3485013902"/>
                    </a:ext>
                  </a:extLst>
                </a:gridCol>
                <a:gridCol w="2681408">
                  <a:extLst>
                    <a:ext uri="{9D8B030D-6E8A-4147-A177-3AD203B41FA5}">
                      <a16:colId xmlns:a16="http://schemas.microsoft.com/office/drawing/2014/main" val="575366729"/>
                    </a:ext>
                  </a:extLst>
                </a:gridCol>
                <a:gridCol w="1656516">
                  <a:extLst>
                    <a:ext uri="{9D8B030D-6E8A-4147-A177-3AD203B41FA5}">
                      <a16:colId xmlns:a16="http://schemas.microsoft.com/office/drawing/2014/main" val="954946072"/>
                    </a:ext>
                  </a:extLst>
                </a:gridCol>
              </a:tblGrid>
              <a:tr h="386022">
                <a:tc>
                  <a:txBody>
                    <a:bodyPr/>
                    <a:lstStyle/>
                    <a:p>
                      <a:r>
                        <a:rPr lang="zh-CN" altLang="en-US" dirty="0"/>
                        <a:t>序号</a:t>
                      </a:r>
                    </a:p>
                  </a:txBody>
                  <a:tcPr/>
                </a:tc>
                <a:tc>
                  <a:txBody>
                    <a:bodyPr/>
                    <a:lstStyle/>
                    <a:p>
                      <a:r>
                        <a:rPr lang="zh-CN" altLang="en-US" dirty="0"/>
                        <a:t>名称</a:t>
                      </a:r>
                    </a:p>
                  </a:txBody>
                  <a:tcPr/>
                </a:tc>
                <a:tc>
                  <a:txBody>
                    <a:bodyPr/>
                    <a:lstStyle/>
                    <a:p>
                      <a:r>
                        <a:rPr lang="zh-CN" altLang="en-US" dirty="0"/>
                        <a:t>关系生成方式</a:t>
                      </a:r>
                    </a:p>
                  </a:txBody>
                  <a:tcPr/>
                </a:tc>
                <a:tc>
                  <a:txBody>
                    <a:bodyPr/>
                    <a:lstStyle/>
                    <a:p>
                      <a:r>
                        <a:rPr lang="zh-CN" altLang="en-US" dirty="0">
                          <a:solidFill>
                            <a:schemeClr val="bg1"/>
                          </a:solidFill>
                        </a:rPr>
                        <a:t>关系加权</a:t>
                      </a:r>
                    </a:p>
                  </a:txBody>
                  <a:tcPr>
                    <a:solidFill>
                      <a:srgbClr val="00B0F0"/>
                    </a:solidFill>
                  </a:tcPr>
                </a:tc>
                <a:tc>
                  <a:txBody>
                    <a:bodyPr/>
                    <a:lstStyle/>
                    <a:p>
                      <a:r>
                        <a:rPr lang="zh-CN" altLang="en-US" dirty="0">
                          <a:solidFill>
                            <a:schemeClr val="bg1"/>
                          </a:solidFill>
                        </a:rPr>
                        <a:t>注意力分类</a:t>
                      </a:r>
                    </a:p>
                  </a:txBody>
                  <a:tcPr>
                    <a:solidFill>
                      <a:srgbClr val="00B0F0"/>
                    </a:solidFill>
                  </a:tcPr>
                </a:tc>
                <a:extLst>
                  <a:ext uri="{0D108BD9-81ED-4DB2-BD59-A6C34878D82A}">
                    <a16:rowId xmlns:a16="http://schemas.microsoft.com/office/drawing/2014/main" val="3848228894"/>
                  </a:ext>
                </a:extLst>
              </a:tr>
              <a:tr h="371112">
                <a:tc>
                  <a:txBody>
                    <a:bodyPr/>
                    <a:lstStyle/>
                    <a:p>
                      <a:r>
                        <a:rPr lang="en-US" altLang="zh-CN" dirty="0"/>
                        <a:t>1</a:t>
                      </a:r>
                      <a:endParaRPr lang="zh-CN" altLang="en-US" dirty="0"/>
                    </a:p>
                  </a:txBody>
                  <a:tcPr/>
                </a:tc>
                <a:tc>
                  <a:txBody>
                    <a:bodyPr/>
                    <a:lstStyle/>
                    <a:p>
                      <a:r>
                        <a:rPr lang="en-US" altLang="zh-CN" dirty="0"/>
                        <a:t>Non-local</a:t>
                      </a:r>
                      <a:endParaRPr lang="zh-CN" altLang="en-US" dirty="0"/>
                    </a:p>
                  </a:txBody>
                  <a:tcPr/>
                </a:tc>
                <a:tc>
                  <a:txBody>
                    <a:bodyPr/>
                    <a:lstStyle/>
                    <a:p>
                      <a:r>
                        <a:rPr lang="en-US" altLang="zh-CN" dirty="0"/>
                        <a:t>self-attention based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aggregate</a:t>
                      </a:r>
                      <a:endParaRPr lang="zh-CN" altLang="en-US" dirty="0"/>
                    </a:p>
                  </a:txBody>
                  <a:tcPr/>
                </a:tc>
                <a:tc>
                  <a:txBody>
                    <a:bodyPr/>
                    <a:lstStyle/>
                    <a:p>
                      <a:r>
                        <a:rPr lang="zh-CN" altLang="en-US" dirty="0"/>
                        <a:t>空间</a:t>
                      </a:r>
                    </a:p>
                  </a:txBody>
                  <a:tcPr/>
                </a:tc>
                <a:extLst>
                  <a:ext uri="{0D108BD9-81ED-4DB2-BD59-A6C34878D82A}">
                    <a16:rowId xmlns:a16="http://schemas.microsoft.com/office/drawing/2014/main" val="1710555738"/>
                  </a:ext>
                </a:extLst>
              </a:tr>
              <a:tr h="386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2</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SENet</a:t>
                      </a:r>
                      <a:endParaRPr lang="zh-CN" altLang="en-US" b="0" dirty="0"/>
                    </a:p>
                  </a:txBody>
                  <a:tcPr/>
                </a:tc>
                <a:tc>
                  <a:txBody>
                    <a:bodyPr/>
                    <a:lstStyle/>
                    <a:p>
                      <a:r>
                        <a:rPr lang="en-US" altLang="zh-CN" dirty="0"/>
                        <a:t>MLP</a:t>
                      </a:r>
                      <a:endParaRPr lang="zh-CN" altLang="en-US" dirty="0"/>
                    </a:p>
                  </a:txBody>
                  <a:tcPr/>
                </a:tc>
                <a:tc>
                  <a:txBody>
                    <a:bodyPr/>
                    <a:lstStyle/>
                    <a:p>
                      <a:r>
                        <a:rPr lang="en-US" altLang="zh-CN" sz="1800" dirty="0"/>
                        <a:t>channel-wise product</a:t>
                      </a:r>
                      <a:endParaRPr lang="zh-CN" altLang="en-US" sz="1800" dirty="0"/>
                    </a:p>
                  </a:txBody>
                  <a:tcPr/>
                </a:tc>
                <a:tc>
                  <a:txBody>
                    <a:bodyPr/>
                    <a:lstStyle/>
                    <a:p>
                      <a:r>
                        <a:rPr lang="zh-CN" altLang="en-US" dirty="0"/>
                        <a:t>通道</a:t>
                      </a:r>
                    </a:p>
                  </a:txBody>
                  <a:tcPr/>
                </a:tc>
                <a:extLst>
                  <a:ext uri="{0D108BD9-81ED-4DB2-BD59-A6C34878D82A}">
                    <a16:rowId xmlns:a16="http://schemas.microsoft.com/office/drawing/2014/main" val="1359729302"/>
                  </a:ext>
                </a:extLst>
              </a:tr>
              <a:tr h="386022">
                <a:tc>
                  <a:txBody>
                    <a:bodyPr/>
                    <a:lstStyle/>
                    <a:p>
                      <a:r>
                        <a:rPr lang="en-US" altLang="zh-CN" b="0" dirty="0"/>
                        <a:t>3</a:t>
                      </a:r>
                      <a:endParaRPr lang="zh-CN" altLang="en-US" b="0" dirty="0"/>
                    </a:p>
                  </a:txBody>
                  <a:tcPr/>
                </a:tc>
                <a:tc>
                  <a:txBody>
                    <a:bodyPr/>
                    <a:lstStyle/>
                    <a:p>
                      <a:r>
                        <a:rPr lang="en-US" altLang="zh-CN" b="0" dirty="0"/>
                        <a:t>CBAM</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MLP/CNN(</a:t>
                      </a:r>
                      <a:r>
                        <a:rPr lang="zh-CN" altLang="en-US" dirty="0"/>
                        <a:t>通道</a:t>
                      </a:r>
                      <a:r>
                        <a:rPr lang="en-US" altLang="zh-CN" dirty="0"/>
                        <a:t>/</a:t>
                      </a:r>
                      <a:r>
                        <a:rPr lang="zh-CN" altLang="en-US" dirty="0"/>
                        <a:t>空间</a:t>
                      </a:r>
                      <a:r>
                        <a:rPr lang="en-US" altLang="zh-CN" dirty="0"/>
                        <a:t>)</a:t>
                      </a:r>
                      <a:endParaRPr lang="zh-CN" altLang="en-US" dirty="0"/>
                    </a:p>
                  </a:txBody>
                  <a:tcPr/>
                </a:tc>
                <a:tc>
                  <a:txBody>
                    <a:bodyPr/>
                    <a:lstStyle/>
                    <a:p>
                      <a:r>
                        <a:rPr lang="en-US" altLang="zh-CN" dirty="0"/>
                        <a:t>element-wise product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通道</a:t>
                      </a:r>
                      <a:r>
                        <a:rPr lang="en-US" altLang="zh-CN" dirty="0"/>
                        <a:t>&amp;</a:t>
                      </a:r>
                      <a:r>
                        <a:rPr lang="zh-CN" altLang="en-US" dirty="0"/>
                        <a:t>空间</a:t>
                      </a:r>
                    </a:p>
                  </a:txBody>
                  <a:tcPr/>
                </a:tc>
                <a:extLst>
                  <a:ext uri="{0D108BD9-81ED-4DB2-BD59-A6C34878D82A}">
                    <a16:rowId xmlns:a16="http://schemas.microsoft.com/office/drawing/2014/main" val="2775137915"/>
                  </a:ext>
                </a:extLst>
              </a:tr>
              <a:tr h="386022">
                <a:tc>
                  <a:txBody>
                    <a:bodyPr/>
                    <a:lstStyle/>
                    <a:p>
                      <a:r>
                        <a:rPr lang="en-US" altLang="zh-CN" b="0" dirty="0"/>
                        <a:t>4</a:t>
                      </a:r>
                      <a:endParaRPr lang="zh-CN" altLang="en-US" b="0" dirty="0"/>
                    </a:p>
                  </a:txBody>
                  <a:tcPr/>
                </a:tc>
                <a:tc>
                  <a:txBody>
                    <a:bodyPr/>
                    <a:lstStyle/>
                    <a:p>
                      <a:r>
                        <a:rPr lang="en-US" altLang="zh-CN" b="0" dirty="0"/>
                        <a:t>PSANet</a:t>
                      </a:r>
                      <a:endParaRPr lang="zh-CN" altLang="en-US" b="0" dirty="0"/>
                    </a:p>
                  </a:txBody>
                  <a:tcPr/>
                </a:tc>
                <a:tc>
                  <a:txBody>
                    <a:bodyPr/>
                    <a:lstStyle/>
                    <a:p>
                      <a:r>
                        <a:rPr lang="en-US" altLang="zh-CN" dirty="0"/>
                        <a:t>CNN</a:t>
                      </a:r>
                      <a:endParaRPr lang="zh-CN" altLang="en-US" dirty="0"/>
                    </a:p>
                  </a:txBody>
                  <a:tcPr/>
                </a:tc>
                <a:tc>
                  <a:txBody>
                    <a:bodyPr/>
                    <a:lstStyle/>
                    <a:p>
                      <a:r>
                        <a:rPr lang="en-US" altLang="zh-CN" dirty="0"/>
                        <a:t>aggregate</a:t>
                      </a:r>
                    </a:p>
                  </a:txBody>
                  <a:tcPr/>
                </a:tc>
                <a:tc>
                  <a:txBody>
                    <a:bodyPr/>
                    <a:lstStyle/>
                    <a:p>
                      <a:r>
                        <a:rPr lang="zh-CN" altLang="en-US" dirty="0"/>
                        <a:t>空间</a:t>
                      </a:r>
                    </a:p>
                  </a:txBody>
                  <a:tcPr/>
                </a:tc>
                <a:extLst>
                  <a:ext uri="{0D108BD9-81ED-4DB2-BD59-A6C34878D82A}">
                    <a16:rowId xmlns:a16="http://schemas.microsoft.com/office/drawing/2014/main" val="2248845959"/>
                  </a:ext>
                </a:extLst>
              </a:tr>
              <a:tr h="386022">
                <a:tc>
                  <a:txBody>
                    <a:bodyPr/>
                    <a:lstStyle/>
                    <a:p>
                      <a:r>
                        <a:rPr lang="en-US" altLang="zh-CN" b="0" dirty="0"/>
                        <a:t>5</a:t>
                      </a:r>
                      <a:endParaRPr lang="zh-CN" altLang="en-US" b="0" dirty="0"/>
                    </a:p>
                  </a:txBody>
                  <a:tcPr/>
                </a:tc>
                <a:tc>
                  <a:txBody>
                    <a:bodyPr/>
                    <a:lstStyle/>
                    <a:p>
                      <a:r>
                        <a:rPr lang="en-US" altLang="zh-CN" b="0" dirty="0"/>
                        <a:t>ECANet</a:t>
                      </a:r>
                      <a:endParaRPr lang="zh-CN" altLang="en-US" b="0" dirty="0"/>
                    </a:p>
                  </a:txBody>
                  <a:tcPr/>
                </a:tc>
                <a:tc>
                  <a:txBody>
                    <a:bodyPr/>
                    <a:lstStyle/>
                    <a:p>
                      <a:r>
                        <a:rPr lang="en-US" altLang="zh-CN" dirty="0"/>
                        <a:t>CNN</a:t>
                      </a:r>
                      <a:endParaRPr lang="zh-CN" altLang="en-US" dirty="0"/>
                    </a:p>
                  </a:txBody>
                  <a:tcPr/>
                </a:tc>
                <a:tc>
                  <a:txBody>
                    <a:bodyPr/>
                    <a:lstStyle/>
                    <a:p>
                      <a:r>
                        <a:rPr lang="en-US" altLang="zh-CN" sz="1800" dirty="0"/>
                        <a:t>channel-wise product</a:t>
                      </a:r>
                      <a:endParaRPr lang="zh-CN" altLang="en-US" sz="1800" dirty="0"/>
                    </a:p>
                  </a:txBody>
                  <a:tcPr/>
                </a:tc>
                <a:tc>
                  <a:txBody>
                    <a:bodyPr/>
                    <a:lstStyle/>
                    <a:p>
                      <a:r>
                        <a:rPr lang="zh-CN" altLang="en-US" dirty="0"/>
                        <a:t>通道</a:t>
                      </a:r>
                    </a:p>
                  </a:txBody>
                  <a:tcPr/>
                </a:tc>
                <a:extLst>
                  <a:ext uri="{0D108BD9-81ED-4DB2-BD59-A6C34878D82A}">
                    <a16:rowId xmlns:a16="http://schemas.microsoft.com/office/drawing/2014/main" val="1488925306"/>
                  </a:ext>
                </a:extLst>
              </a:tr>
              <a:tr h="433187">
                <a:tc>
                  <a:txBody>
                    <a:bodyPr/>
                    <a:lstStyle/>
                    <a:p>
                      <a:r>
                        <a:rPr lang="en-US" altLang="zh-CN" b="0" dirty="0"/>
                        <a:t>6</a:t>
                      </a:r>
                      <a:endParaRPr lang="zh-CN" altLang="en-US" b="0" dirty="0"/>
                    </a:p>
                  </a:txBody>
                  <a:tcPr/>
                </a:tc>
                <a:tc>
                  <a:txBody>
                    <a:bodyPr/>
                    <a:lstStyle/>
                    <a:p>
                      <a:r>
                        <a:rPr lang="en-US" altLang="zh-CN" b="0" dirty="0"/>
                        <a:t>DANet</a:t>
                      </a:r>
                      <a:endParaRPr lang="zh-CN" altLang="en-US" b="0" dirty="0"/>
                    </a:p>
                  </a:txBody>
                  <a:tcPr/>
                </a:tc>
                <a:tc>
                  <a:txBody>
                    <a:bodyPr/>
                    <a:lstStyle/>
                    <a:p>
                      <a:r>
                        <a:rPr lang="en-US" altLang="zh-CN" dirty="0"/>
                        <a:t>self-attention based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aggregate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r>
                        <a:rPr lang="en-US" altLang="zh-CN" dirty="0"/>
                        <a:t>&amp;</a:t>
                      </a:r>
                      <a:r>
                        <a:rPr lang="zh-CN" altLang="en-US" dirty="0"/>
                        <a:t>通道</a:t>
                      </a:r>
                    </a:p>
                  </a:txBody>
                  <a:tcPr/>
                </a:tc>
                <a:extLst>
                  <a:ext uri="{0D108BD9-81ED-4DB2-BD59-A6C34878D82A}">
                    <a16:rowId xmlns:a16="http://schemas.microsoft.com/office/drawing/2014/main" val="506693228"/>
                  </a:ext>
                </a:extLst>
              </a:tr>
              <a:tr h="390101">
                <a:tc>
                  <a:txBody>
                    <a:bodyPr/>
                    <a:lstStyle/>
                    <a:p>
                      <a:r>
                        <a:rPr lang="en-US" altLang="zh-CN" b="0" dirty="0"/>
                        <a:t>7</a:t>
                      </a:r>
                      <a:endParaRPr lang="zh-CN" altLang="en-US" b="0" dirty="0"/>
                    </a:p>
                  </a:txBody>
                  <a:tcPr/>
                </a:tc>
                <a:tc>
                  <a:txBody>
                    <a:bodyPr/>
                    <a:lstStyle/>
                    <a:p>
                      <a:r>
                        <a:rPr lang="en-US" altLang="zh-CN" b="0" dirty="0"/>
                        <a:t>CCNet</a:t>
                      </a:r>
                      <a:endParaRPr lang="zh-CN" altLang="en-US" b="0" dirty="0"/>
                    </a:p>
                  </a:txBody>
                  <a:tcPr/>
                </a:tc>
                <a:tc>
                  <a:txBody>
                    <a:bodyPr/>
                    <a:lstStyle/>
                    <a:p>
                      <a:r>
                        <a:rPr lang="en-US" altLang="zh-CN" dirty="0"/>
                        <a:t>self-attention based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aggregate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p>
                  </a:txBody>
                  <a:tcPr/>
                </a:tc>
                <a:extLst>
                  <a:ext uri="{0D108BD9-81ED-4DB2-BD59-A6C34878D82A}">
                    <a16:rowId xmlns:a16="http://schemas.microsoft.com/office/drawing/2014/main" val="1560419472"/>
                  </a:ext>
                </a:extLst>
              </a:tr>
            </a:tbl>
          </a:graphicData>
        </a:graphic>
      </p:graphicFrame>
      <p:graphicFrame>
        <p:nvGraphicFramePr>
          <p:cNvPr id="9" name="表格 8">
            <a:extLst>
              <a:ext uri="{FF2B5EF4-FFF2-40B4-BE49-F238E27FC236}">
                <a16:creationId xmlns:a16="http://schemas.microsoft.com/office/drawing/2014/main" id="{03A8981C-6524-4168-B4BA-69A815A75CE7}"/>
              </a:ext>
            </a:extLst>
          </p:cNvPr>
          <p:cNvGraphicFramePr>
            <a:graphicFrameLocks noGrp="1"/>
          </p:cNvGraphicFramePr>
          <p:nvPr>
            <p:extLst>
              <p:ext uri="{D42A27DB-BD31-4B8C-83A1-F6EECF244321}">
                <p14:modId xmlns:p14="http://schemas.microsoft.com/office/powerpoint/2010/main" val="2778352060"/>
              </p:ext>
            </p:extLst>
          </p:nvPr>
        </p:nvGraphicFramePr>
        <p:xfrm>
          <a:off x="1589699" y="4438096"/>
          <a:ext cx="8301402" cy="1828800"/>
        </p:xfrm>
        <a:graphic>
          <a:graphicData uri="http://schemas.openxmlformats.org/drawingml/2006/table">
            <a:tbl>
              <a:tblPr firstRow="1" bandRow="1">
                <a:tableStyleId>{5C22544A-7EE6-4342-B048-85BDC9FD1C3A}</a:tableStyleId>
              </a:tblPr>
              <a:tblGrid>
                <a:gridCol w="3216792">
                  <a:extLst>
                    <a:ext uri="{9D8B030D-6E8A-4147-A177-3AD203B41FA5}">
                      <a16:colId xmlns:a16="http://schemas.microsoft.com/office/drawing/2014/main" val="3485013902"/>
                    </a:ext>
                  </a:extLst>
                </a:gridCol>
                <a:gridCol w="2317475">
                  <a:extLst>
                    <a:ext uri="{9D8B030D-6E8A-4147-A177-3AD203B41FA5}">
                      <a16:colId xmlns:a16="http://schemas.microsoft.com/office/drawing/2014/main" val="575366729"/>
                    </a:ext>
                  </a:extLst>
                </a:gridCol>
                <a:gridCol w="2767135">
                  <a:extLst>
                    <a:ext uri="{9D8B030D-6E8A-4147-A177-3AD203B41FA5}">
                      <a16:colId xmlns:a16="http://schemas.microsoft.com/office/drawing/2014/main" val="954946072"/>
                    </a:ext>
                  </a:extLst>
                </a:gridCol>
              </a:tblGrid>
              <a:tr h="220529">
                <a:tc>
                  <a:txBody>
                    <a:bodyPr/>
                    <a:lstStyle/>
                    <a:p>
                      <a:r>
                        <a:rPr lang="zh-CN" altLang="en-US" dirty="0"/>
                        <a:t>作用方式</a:t>
                      </a:r>
                    </a:p>
                  </a:txBody>
                  <a:tcPr/>
                </a:tc>
                <a:tc>
                  <a:txBody>
                    <a:bodyPr/>
                    <a:lstStyle/>
                    <a:p>
                      <a:r>
                        <a:rPr lang="zh-CN" altLang="en-US" dirty="0"/>
                        <a:t>作用域</a:t>
                      </a:r>
                    </a:p>
                  </a:txBody>
                  <a:tcPr/>
                </a:tc>
                <a:tc>
                  <a:txBody>
                    <a:bodyPr/>
                    <a:lstStyle/>
                    <a:p>
                      <a:r>
                        <a:rPr lang="zh-CN" altLang="en-US" dirty="0"/>
                        <a:t>权重矩阵大小</a:t>
                      </a:r>
                    </a:p>
                  </a:txBody>
                  <a:tcPr/>
                </a:tc>
                <a:extLst>
                  <a:ext uri="{0D108BD9-81ED-4DB2-BD59-A6C34878D82A}">
                    <a16:rowId xmlns:a16="http://schemas.microsoft.com/office/drawing/2014/main" val="3848228894"/>
                  </a:ext>
                </a:extLst>
              </a:tr>
              <a:tr h="220529">
                <a:tc>
                  <a:txBody>
                    <a:bodyPr/>
                    <a:lstStyle/>
                    <a:p>
                      <a:r>
                        <a:rPr lang="zh-CN" altLang="en-US" dirty="0"/>
                        <a:t>点乘</a:t>
                      </a:r>
                    </a:p>
                  </a:txBody>
                  <a:tcPr/>
                </a:tc>
                <a:tc>
                  <a:txBody>
                    <a:bodyPr/>
                    <a:lstStyle/>
                    <a:p>
                      <a:r>
                        <a:rPr lang="zh-CN" altLang="en-US" dirty="0"/>
                        <a:t>空间</a:t>
                      </a:r>
                    </a:p>
                  </a:txBody>
                  <a:tcPr/>
                </a:tc>
                <a:tc>
                  <a:txBody>
                    <a:bodyPr/>
                    <a:lstStyle/>
                    <a:p>
                      <a:r>
                        <a:rPr lang="en-US" altLang="zh-CN" dirty="0"/>
                        <a:t>(1, H, W)</a:t>
                      </a:r>
                      <a:endParaRPr lang="zh-CN" altLang="en-US" dirty="0"/>
                    </a:p>
                  </a:txBody>
                  <a:tcPr/>
                </a:tc>
                <a:extLst>
                  <a:ext uri="{0D108BD9-81ED-4DB2-BD59-A6C34878D82A}">
                    <a16:rowId xmlns:a16="http://schemas.microsoft.com/office/drawing/2014/main" val="428352468"/>
                  </a:ext>
                </a:extLst>
              </a:tr>
              <a:tr h="220529">
                <a:tc>
                  <a:txBody>
                    <a:bodyPr/>
                    <a:lstStyle/>
                    <a:p>
                      <a:r>
                        <a:rPr lang="zh-CN" altLang="en-US" dirty="0"/>
                        <a:t>点乘</a:t>
                      </a:r>
                    </a:p>
                  </a:txBody>
                  <a:tcPr/>
                </a:tc>
                <a:tc>
                  <a:txBody>
                    <a:bodyPr/>
                    <a:lstStyle/>
                    <a:p>
                      <a:r>
                        <a:rPr lang="zh-CN" altLang="en-US" dirty="0"/>
                        <a:t>通道</a:t>
                      </a:r>
                    </a:p>
                  </a:txBody>
                  <a:tcPr/>
                </a:tc>
                <a:tc>
                  <a:txBody>
                    <a:bodyPr/>
                    <a:lstStyle/>
                    <a:p>
                      <a:r>
                        <a:rPr lang="en-US" altLang="zh-CN" dirty="0"/>
                        <a:t>(C, 1, 1)</a:t>
                      </a:r>
                      <a:endParaRPr lang="zh-CN" altLang="en-US" dirty="0"/>
                    </a:p>
                  </a:txBody>
                  <a:tcPr/>
                </a:tc>
                <a:extLst>
                  <a:ext uri="{0D108BD9-81ED-4DB2-BD59-A6C34878D82A}">
                    <a16:rowId xmlns:a16="http://schemas.microsoft.com/office/drawing/2014/main" val="1359729302"/>
                  </a:ext>
                </a:extLst>
              </a:tr>
              <a:tr h="220529">
                <a:tc>
                  <a:txBody>
                    <a:bodyPr/>
                    <a:lstStyle/>
                    <a:p>
                      <a:r>
                        <a:rPr lang="zh-CN" altLang="en-US" dirty="0"/>
                        <a:t>叉乘</a:t>
                      </a:r>
                    </a:p>
                  </a:txBody>
                  <a:tcPr/>
                </a:tc>
                <a:tc>
                  <a:txBody>
                    <a:bodyPr/>
                    <a:lstStyle/>
                    <a:p>
                      <a:r>
                        <a:rPr lang="zh-CN" altLang="en-US" dirty="0"/>
                        <a:t>空间</a:t>
                      </a:r>
                    </a:p>
                  </a:txBody>
                  <a:tcPr/>
                </a:tc>
                <a:tc>
                  <a:txBody>
                    <a:bodyPr/>
                    <a:lstStyle/>
                    <a:p>
                      <a:r>
                        <a:rPr lang="en-US" altLang="zh-CN" dirty="0"/>
                        <a:t>(HW, HW)</a:t>
                      </a:r>
                      <a:endParaRPr lang="zh-CN" altLang="en-US" dirty="0"/>
                    </a:p>
                  </a:txBody>
                  <a:tcPr/>
                </a:tc>
                <a:extLst>
                  <a:ext uri="{0D108BD9-81ED-4DB2-BD59-A6C34878D82A}">
                    <a16:rowId xmlns:a16="http://schemas.microsoft.com/office/drawing/2014/main" val="4200769307"/>
                  </a:ext>
                </a:extLst>
              </a:tr>
              <a:tr h="220529">
                <a:tc>
                  <a:txBody>
                    <a:bodyPr/>
                    <a:lstStyle/>
                    <a:p>
                      <a:r>
                        <a:rPr lang="zh-CN" altLang="en-US" dirty="0"/>
                        <a:t>叉乘</a:t>
                      </a:r>
                    </a:p>
                  </a:txBody>
                  <a:tcPr/>
                </a:tc>
                <a:tc>
                  <a:txBody>
                    <a:bodyPr/>
                    <a:lstStyle/>
                    <a:p>
                      <a:r>
                        <a:rPr lang="zh-CN" altLang="en-US" dirty="0"/>
                        <a:t>通道</a:t>
                      </a:r>
                    </a:p>
                  </a:txBody>
                  <a:tcPr/>
                </a:tc>
                <a:tc>
                  <a:txBody>
                    <a:bodyPr/>
                    <a:lstStyle/>
                    <a:p>
                      <a:r>
                        <a:rPr lang="en-US" altLang="zh-CN" dirty="0"/>
                        <a:t>(C, C)</a:t>
                      </a:r>
                      <a:endParaRPr lang="zh-CN" altLang="en-US" dirty="0"/>
                    </a:p>
                  </a:txBody>
                  <a:tcPr/>
                </a:tc>
                <a:extLst>
                  <a:ext uri="{0D108BD9-81ED-4DB2-BD59-A6C34878D82A}">
                    <a16:rowId xmlns:a16="http://schemas.microsoft.com/office/drawing/2014/main" val="1464737393"/>
                  </a:ext>
                </a:extLst>
              </a:tr>
            </a:tbl>
          </a:graphicData>
        </a:graphic>
      </p:graphicFrame>
    </p:spTree>
    <p:extLst>
      <p:ext uri="{BB962C8B-B14F-4D97-AF65-F5344CB8AC3E}">
        <p14:creationId xmlns:p14="http://schemas.microsoft.com/office/powerpoint/2010/main" val="170265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980029"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时间注意力机制</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5D3E6E8E-19F5-4694-98A6-F0446142DEC8}"/>
              </a:ext>
            </a:extLst>
          </p:cNvPr>
          <p:cNvPicPr>
            <a:picLocks noChangeAspect="1"/>
          </p:cNvPicPr>
          <p:nvPr/>
        </p:nvPicPr>
        <p:blipFill>
          <a:blip r:embed="rId3"/>
          <a:stretch>
            <a:fillRect/>
          </a:stretch>
        </p:blipFill>
        <p:spPr>
          <a:xfrm>
            <a:off x="80459" y="1926212"/>
            <a:ext cx="11963400" cy="3240459"/>
          </a:xfrm>
          <a:prstGeom prst="rect">
            <a:avLst/>
          </a:prstGeom>
        </p:spPr>
      </p:pic>
      <p:sp>
        <p:nvSpPr>
          <p:cNvPr id="9" name="矩形 8">
            <a:extLst>
              <a:ext uri="{FF2B5EF4-FFF2-40B4-BE49-F238E27FC236}">
                <a16:creationId xmlns:a16="http://schemas.microsoft.com/office/drawing/2014/main" id="{B1B1E053-D7B3-42E0-998D-3106816BE103}"/>
              </a:ext>
            </a:extLst>
          </p:cNvPr>
          <p:cNvSpPr/>
          <p:nvPr/>
        </p:nvSpPr>
        <p:spPr>
          <a:xfrm>
            <a:off x="336550" y="1064903"/>
            <a:ext cx="8680450" cy="369332"/>
          </a:xfrm>
          <a:prstGeom prst="rect">
            <a:avLst/>
          </a:prstGeom>
        </p:spPr>
        <p:txBody>
          <a:bodyPr wrap="square">
            <a:spAutoFit/>
          </a:bodyPr>
          <a:lstStyle/>
          <a:p>
            <a:r>
              <a:rPr lang="en-US" altLang="zh-CN" dirty="0"/>
              <a:t>GLTR</a:t>
            </a:r>
            <a:r>
              <a:rPr lang="zh-CN" altLang="en-US" dirty="0"/>
              <a:t>：</a:t>
            </a:r>
            <a:r>
              <a:rPr lang="en-US" altLang="zh-CN" dirty="0"/>
              <a:t>Global-Local Temporal Representations For Video Person Re-Identification</a:t>
            </a:r>
            <a:endParaRPr lang="zh-CN" altLang="en-US" dirty="0"/>
          </a:p>
        </p:txBody>
      </p:sp>
    </p:spTree>
    <p:extLst>
      <p:ext uri="{BB962C8B-B14F-4D97-AF65-F5344CB8AC3E}">
        <p14:creationId xmlns:p14="http://schemas.microsoft.com/office/powerpoint/2010/main" val="3957643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980029"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分支注意力机制</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DDD3E57A-138B-4774-9BB3-5E9E1D2574CB}"/>
              </a:ext>
            </a:extLst>
          </p:cNvPr>
          <p:cNvPicPr>
            <a:picLocks noChangeAspect="1"/>
          </p:cNvPicPr>
          <p:nvPr/>
        </p:nvPicPr>
        <p:blipFill>
          <a:blip r:embed="rId3"/>
          <a:stretch>
            <a:fillRect/>
          </a:stretch>
        </p:blipFill>
        <p:spPr>
          <a:xfrm>
            <a:off x="370361" y="1884555"/>
            <a:ext cx="11057578" cy="2872989"/>
          </a:xfrm>
          <a:prstGeom prst="rect">
            <a:avLst/>
          </a:prstGeom>
        </p:spPr>
      </p:pic>
      <p:sp>
        <p:nvSpPr>
          <p:cNvPr id="9" name="矩形 8">
            <a:extLst>
              <a:ext uri="{FF2B5EF4-FFF2-40B4-BE49-F238E27FC236}">
                <a16:creationId xmlns:a16="http://schemas.microsoft.com/office/drawing/2014/main" id="{E6BE6355-3128-4330-833B-8A884E39C51E}"/>
              </a:ext>
            </a:extLst>
          </p:cNvPr>
          <p:cNvSpPr/>
          <p:nvPr/>
        </p:nvSpPr>
        <p:spPr>
          <a:xfrm>
            <a:off x="237011" y="1059934"/>
            <a:ext cx="3570208" cy="369332"/>
          </a:xfrm>
          <a:prstGeom prst="rect">
            <a:avLst/>
          </a:prstGeom>
        </p:spPr>
        <p:txBody>
          <a:bodyPr wrap="none">
            <a:spAutoFit/>
          </a:bodyPr>
          <a:lstStyle/>
          <a:p>
            <a:r>
              <a:rPr lang="en-US" altLang="zh-CN" dirty="0" err="1"/>
              <a:t>SKNet</a:t>
            </a:r>
            <a:r>
              <a:rPr lang="zh-CN" altLang="en-US" dirty="0"/>
              <a:t>：</a:t>
            </a:r>
            <a:r>
              <a:rPr lang="en-US" altLang="zh-CN" dirty="0"/>
              <a:t>Selective Kernel Networks</a:t>
            </a:r>
            <a:endParaRPr lang="zh-CN" altLang="en-US" dirty="0"/>
          </a:p>
        </p:txBody>
      </p:sp>
    </p:spTree>
    <p:extLst>
      <p:ext uri="{BB962C8B-B14F-4D97-AF65-F5344CB8AC3E}">
        <p14:creationId xmlns:p14="http://schemas.microsoft.com/office/powerpoint/2010/main" val="3056914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87FF9FFE-296D-4307-8DE0-3993FCEF2CB2}"/>
              </a:ext>
            </a:extLst>
          </p:cNvPr>
          <p:cNvPicPr>
            <a:picLocks noChangeAspect="1"/>
          </p:cNvPicPr>
          <p:nvPr/>
        </p:nvPicPr>
        <p:blipFill>
          <a:blip r:embed="rId3"/>
          <a:stretch>
            <a:fillRect/>
          </a:stretch>
        </p:blipFill>
        <p:spPr>
          <a:xfrm>
            <a:off x="417567" y="1166346"/>
            <a:ext cx="5685013" cy="5372566"/>
          </a:xfrm>
          <a:prstGeom prst="rect">
            <a:avLst/>
          </a:prstGeom>
        </p:spPr>
      </p:pic>
      <p:pic>
        <p:nvPicPr>
          <p:cNvPr id="4" name="图片 3">
            <a:extLst>
              <a:ext uri="{FF2B5EF4-FFF2-40B4-BE49-F238E27FC236}">
                <a16:creationId xmlns:a16="http://schemas.microsoft.com/office/drawing/2014/main" id="{DA8C15A1-A740-47A2-B973-9DB2724D84DB}"/>
              </a:ext>
            </a:extLst>
          </p:cNvPr>
          <p:cNvPicPr>
            <a:picLocks noChangeAspect="1"/>
          </p:cNvPicPr>
          <p:nvPr/>
        </p:nvPicPr>
        <p:blipFill>
          <a:blip r:embed="rId4"/>
          <a:stretch>
            <a:fillRect/>
          </a:stretch>
        </p:blipFill>
        <p:spPr>
          <a:xfrm>
            <a:off x="6372187" y="628650"/>
            <a:ext cx="4154222" cy="6127994"/>
          </a:xfrm>
          <a:prstGeom prst="rect">
            <a:avLst/>
          </a:prstGeom>
        </p:spPr>
      </p:pic>
    </p:spTree>
    <p:extLst>
      <p:ext uri="{BB962C8B-B14F-4D97-AF65-F5344CB8AC3E}">
        <p14:creationId xmlns:p14="http://schemas.microsoft.com/office/powerpoint/2010/main" val="128299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A08DA16A-D2E7-4A4F-AF0A-20F89391F13B}"/>
              </a:ext>
            </a:extLst>
          </p:cNvPr>
          <p:cNvSpPr/>
          <p:nvPr/>
        </p:nvSpPr>
        <p:spPr>
          <a:xfrm>
            <a:off x="496954" y="919886"/>
            <a:ext cx="11275946" cy="1431161"/>
          </a:xfrm>
          <a:prstGeom prst="rect">
            <a:avLst/>
          </a:prstGeom>
        </p:spPr>
        <p:txBody>
          <a:bodyPr wrap="square">
            <a:spAutoFit/>
          </a:bodyPr>
          <a:lstStyle/>
          <a:p>
            <a:pPr>
              <a:lnSpc>
                <a:spcPct val="150000"/>
              </a:lnSpc>
            </a:pPr>
            <a:r>
              <a:rPr lang="zh-CN" altLang="en-US" sz="2800" b="1" dirty="0"/>
              <a:t>Attention Mechanisms in Computer Vision:A Survey   </a:t>
            </a:r>
            <a:r>
              <a:rPr lang="en-US" altLang="zh-CN" sz="2800" b="1" dirty="0"/>
              <a:t>2021.11</a:t>
            </a:r>
            <a:endParaRPr lang="zh-CN" altLang="en-US" sz="2800" b="1" dirty="0"/>
          </a:p>
          <a:p>
            <a:pPr>
              <a:lnSpc>
                <a:spcPct val="150000"/>
              </a:lnSpc>
            </a:pPr>
            <a:r>
              <a:rPr lang="zh-CN" altLang="en-US" dirty="0"/>
              <a:t>Meng-Hao Guo, Tian-Xing Xu, Jiang-Jiang Liu, Zheng-Ning Liu, Peng-T ao Jiang, T ai-Jiang Mu, Song-Hai</a:t>
            </a:r>
            <a:endParaRPr lang="en-US" altLang="zh-CN" dirty="0"/>
          </a:p>
          <a:p>
            <a:r>
              <a:rPr lang="zh-CN" altLang="en-US" dirty="0"/>
              <a:t>Zhang, Ralph R. Martin, Ming-Ming Cheng, Senior Member, IEEE, Shi-Min Hu, Senior Member, IEEE</a:t>
            </a:r>
          </a:p>
        </p:txBody>
      </p:sp>
      <p:sp>
        <p:nvSpPr>
          <p:cNvPr id="9" name="文本框 8">
            <a:extLst>
              <a:ext uri="{FF2B5EF4-FFF2-40B4-BE49-F238E27FC236}">
                <a16:creationId xmlns:a16="http://schemas.microsoft.com/office/drawing/2014/main" id="{EF917580-4B9A-4DB8-8200-4A2E482709C6}"/>
              </a:ext>
            </a:extLst>
          </p:cNvPr>
          <p:cNvSpPr txBox="1"/>
          <p:nvPr/>
        </p:nvSpPr>
        <p:spPr>
          <a:xfrm>
            <a:off x="706503" y="2458020"/>
            <a:ext cx="3119765" cy="1200329"/>
          </a:xfrm>
          <a:prstGeom prst="rect">
            <a:avLst/>
          </a:prstGeom>
          <a:noFill/>
        </p:spPr>
        <p:txBody>
          <a:bodyPr wrap="none" rtlCol="0">
            <a:spAutoFit/>
          </a:bodyPr>
          <a:lstStyle/>
          <a:p>
            <a:r>
              <a:rPr lang="zh-CN" altLang="en-US" dirty="0"/>
              <a:t>通道注意</a:t>
            </a:r>
            <a:r>
              <a:rPr lang="en-US" altLang="zh-CN" dirty="0"/>
              <a:t>: </a:t>
            </a:r>
            <a:r>
              <a:rPr lang="zh-CN" altLang="en-US" dirty="0"/>
              <a:t>图像分类</a:t>
            </a:r>
            <a:endParaRPr lang="en-US" altLang="zh-CN" dirty="0"/>
          </a:p>
          <a:p>
            <a:r>
              <a:rPr lang="zh-CN" altLang="en-US" dirty="0"/>
              <a:t>空间注意</a:t>
            </a:r>
            <a:r>
              <a:rPr lang="en-US" altLang="zh-CN" dirty="0"/>
              <a:t>: </a:t>
            </a:r>
            <a:r>
              <a:rPr lang="zh-CN" altLang="en-US" dirty="0"/>
              <a:t>语义分割</a:t>
            </a:r>
            <a:r>
              <a:rPr lang="en-US" altLang="zh-CN" dirty="0"/>
              <a:t>,</a:t>
            </a:r>
            <a:r>
              <a:rPr lang="zh-CN" altLang="en-US" dirty="0"/>
              <a:t>目标检测</a:t>
            </a:r>
            <a:endParaRPr lang="en-US" altLang="zh-CN" dirty="0"/>
          </a:p>
          <a:p>
            <a:endParaRPr lang="en-US" altLang="zh-CN" dirty="0"/>
          </a:p>
          <a:p>
            <a:r>
              <a:rPr lang="zh-CN" altLang="en-US" dirty="0"/>
              <a:t>分支注意</a:t>
            </a:r>
            <a:r>
              <a:rPr lang="en-US" altLang="zh-CN" dirty="0"/>
              <a:t>: </a:t>
            </a:r>
            <a:r>
              <a:rPr lang="zh-CN" altLang="en-US" dirty="0"/>
              <a:t>通道注意</a:t>
            </a:r>
            <a:r>
              <a:rPr lang="en-US" altLang="zh-CN" dirty="0"/>
              <a:t>,</a:t>
            </a:r>
            <a:r>
              <a:rPr lang="zh-CN" altLang="en-US" dirty="0"/>
              <a:t>空间注意</a:t>
            </a:r>
          </a:p>
        </p:txBody>
      </p:sp>
      <p:sp>
        <p:nvSpPr>
          <p:cNvPr id="10" name="矩形 9">
            <a:extLst>
              <a:ext uri="{FF2B5EF4-FFF2-40B4-BE49-F238E27FC236}">
                <a16:creationId xmlns:a16="http://schemas.microsoft.com/office/drawing/2014/main" id="{03B8FFCF-5F7A-445C-B7B1-CAC99FC99DEA}"/>
              </a:ext>
            </a:extLst>
          </p:cNvPr>
          <p:cNvSpPr/>
          <p:nvPr/>
        </p:nvSpPr>
        <p:spPr>
          <a:xfrm>
            <a:off x="706503" y="3967024"/>
            <a:ext cx="9008997" cy="2031325"/>
          </a:xfrm>
          <a:prstGeom prst="rect">
            <a:avLst/>
          </a:prstGeom>
        </p:spPr>
        <p:txBody>
          <a:bodyPr wrap="square">
            <a:spAutoFit/>
          </a:bodyPr>
          <a:lstStyle/>
          <a:p>
            <a:r>
              <a:rPr lang="zh-CN" altLang="en-US" dirty="0"/>
              <a:t>卷积神经网络具有简单、统一的结构，易于部署在各种硬件设备上。然而，在边缘设备上优化复杂多样的基于注意的模型是困难的。然而，在</a:t>
            </a:r>
            <a:r>
              <a:rPr lang="en-US" altLang="zh-CN" dirty="0"/>
              <a:t>[46]</a:t>
            </a:r>
            <a:r>
              <a:rPr lang="zh-CN" altLang="en-US" dirty="0"/>
              <a:t>、</a:t>
            </a:r>
            <a:r>
              <a:rPr lang="en-US" altLang="zh-CN" dirty="0"/>
              <a:t>[47]</a:t>
            </a:r>
            <a:r>
              <a:rPr lang="zh-CN" altLang="en-US" dirty="0"/>
              <a:t>、</a:t>
            </a:r>
            <a:r>
              <a:rPr lang="en-US" altLang="zh-CN" dirty="0"/>
              <a:t>[48]</a:t>
            </a:r>
            <a:r>
              <a:rPr lang="zh-CN" altLang="en-US" dirty="0"/>
              <a:t>中的实验表明，基于注意的模型比卷积神经网络提供更好的结果，因此值得尝试寻找简单、高效和有效的可广泛部署的基于注意的模型。</a:t>
            </a:r>
          </a:p>
          <a:p>
            <a:r>
              <a:rPr lang="en-US" altLang="zh-CN" dirty="0"/>
              <a:t>46</a:t>
            </a:r>
            <a:r>
              <a:rPr lang="zh-CN" altLang="en-US" dirty="0"/>
              <a:t>：</a:t>
            </a:r>
            <a:r>
              <a:rPr lang="en-US" altLang="zh-CN" dirty="0"/>
              <a:t> </a:t>
            </a:r>
            <a:r>
              <a:rPr lang="en-US" altLang="zh-CN" dirty="0" err="1"/>
              <a:t>Swin</a:t>
            </a:r>
            <a:r>
              <a:rPr lang="en-US" altLang="zh-CN" dirty="0"/>
              <a:t> transformer: Hierarchical vision transformer using shifted windows</a:t>
            </a:r>
          </a:p>
          <a:p>
            <a:r>
              <a:rPr lang="en-US" altLang="zh-CN" dirty="0"/>
              <a:t>47</a:t>
            </a:r>
            <a:r>
              <a:rPr lang="zh-CN" altLang="en-US" dirty="0"/>
              <a:t>：</a:t>
            </a:r>
            <a:r>
              <a:rPr lang="en-US" altLang="zh-CN" b="1" dirty="0"/>
              <a:t> </a:t>
            </a:r>
            <a:r>
              <a:rPr lang="en-US" altLang="zh-CN" dirty="0" err="1"/>
              <a:t>CVT:Introducing</a:t>
            </a:r>
            <a:r>
              <a:rPr lang="en-US" altLang="zh-CN" dirty="0"/>
              <a:t> Convolutions to Vision Transformers</a:t>
            </a:r>
          </a:p>
          <a:p>
            <a:r>
              <a:rPr lang="en-US" altLang="zh-CN" dirty="0"/>
              <a:t>48</a:t>
            </a:r>
            <a:r>
              <a:rPr lang="zh-CN" altLang="en-US" dirty="0"/>
              <a:t>：</a:t>
            </a:r>
            <a:r>
              <a:rPr lang="en-US" altLang="zh-CN" dirty="0"/>
              <a:t> Volo: Vision </a:t>
            </a:r>
            <a:r>
              <a:rPr lang="en-US" altLang="zh-CN" dirty="0" err="1"/>
              <a:t>outlooker</a:t>
            </a:r>
            <a:r>
              <a:rPr lang="en-US" altLang="zh-CN" dirty="0"/>
              <a:t> for visual recognition</a:t>
            </a:r>
          </a:p>
        </p:txBody>
      </p:sp>
    </p:spTree>
    <p:extLst>
      <p:ext uri="{BB962C8B-B14F-4D97-AF65-F5344CB8AC3E}">
        <p14:creationId xmlns:p14="http://schemas.microsoft.com/office/powerpoint/2010/main" val="4030027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22">
            <a:extLst>
              <a:ext uri="{FF2B5EF4-FFF2-40B4-BE49-F238E27FC236}">
                <a16:creationId xmlns:a16="http://schemas.microsoft.com/office/drawing/2014/main" id="{AFEC11EF-1A37-4FA9-ADC8-67570B2F3985}"/>
              </a:ext>
            </a:extLst>
          </p:cNvPr>
          <p:cNvGrpSpPr/>
          <p:nvPr/>
        </p:nvGrpSpPr>
        <p:grpSpPr bwMode="auto">
          <a:xfrm rot="2125929">
            <a:off x="1728788" y="1465263"/>
            <a:ext cx="3744912" cy="3743325"/>
            <a:chOff x="0" y="0"/>
            <a:chExt cx="3606099" cy="3570272"/>
          </a:xfrm>
        </p:grpSpPr>
        <p:sp>
          <p:nvSpPr>
            <p:cNvPr id="35" name="弧形 23">
              <a:extLst>
                <a:ext uri="{FF2B5EF4-FFF2-40B4-BE49-F238E27FC236}">
                  <a16:creationId xmlns:a16="http://schemas.microsoft.com/office/drawing/2014/main" id="{CD70EAD7-64C5-4955-AA61-34BF12A0F853}"/>
                </a:ext>
              </a:extLst>
            </p:cNvPr>
            <p:cNvSpPr/>
            <p:nvPr/>
          </p:nvSpPr>
          <p:spPr bwMode="auto">
            <a:xfrm>
              <a:off x="0" y="0"/>
              <a:ext cx="3564000" cy="3564000"/>
            </a:xfrm>
            <a:custGeom>
              <a:avLst/>
              <a:gdLst>
                <a:gd name="T0" fmla="*/ 1782000 w 3564000"/>
                <a:gd name="T1" fmla="*/ 0 h 3564000"/>
                <a:gd name="T2" fmla="*/ 3564000 w 3564000"/>
                <a:gd name="T3" fmla="*/ 1782000 h 3564000"/>
                <a:gd name="T4" fmla="*/ 1782000 w 3564000"/>
                <a:gd name="T5" fmla="*/ 1782000 h 3564000"/>
                <a:gd name="T6" fmla="*/ 1782000 w 3564000"/>
                <a:gd name="T7" fmla="*/ 0 h 3564000"/>
                <a:gd name="T8" fmla="*/ 1782000 w 3564000"/>
                <a:gd name="T9" fmla="*/ 0 h 3564000"/>
                <a:gd name="T10" fmla="*/ 3564000 w 3564000"/>
                <a:gd name="T11" fmla="*/ 178200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766171" y="0"/>
                    <a:pt x="3564000" y="797829"/>
                    <a:pt x="3564000" y="1782000"/>
                  </a:cubicBezTo>
                  <a:lnTo>
                    <a:pt x="1782000" y="1782000"/>
                  </a:lnTo>
                  <a:lnTo>
                    <a:pt x="1782000" y="0"/>
                  </a:lnTo>
                  <a:close/>
                </a:path>
                <a:path w="3564000" h="3564000" fill="none">
                  <a:moveTo>
                    <a:pt x="1782000" y="0"/>
                  </a:moveTo>
                  <a:cubicBezTo>
                    <a:pt x="2766171" y="0"/>
                    <a:pt x="3564000" y="797829"/>
                    <a:pt x="3564000" y="1782000"/>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6" name="弧形 24">
              <a:extLst>
                <a:ext uri="{FF2B5EF4-FFF2-40B4-BE49-F238E27FC236}">
                  <a16:creationId xmlns:a16="http://schemas.microsoft.com/office/drawing/2014/main" id="{BE788AD9-4D77-43E6-A401-255360A97306}"/>
                </a:ext>
              </a:extLst>
            </p:cNvPr>
            <p:cNvSpPr/>
            <p:nvPr/>
          </p:nvSpPr>
          <p:spPr bwMode="auto">
            <a:xfrm rot="-7902423">
              <a:off x="42099" y="0"/>
              <a:ext cx="3564000" cy="3564000"/>
            </a:xfrm>
            <a:custGeom>
              <a:avLst/>
              <a:gdLst>
                <a:gd name="T0" fmla="*/ 1782000 w 3564000"/>
                <a:gd name="T1" fmla="*/ 0 h 3564000"/>
                <a:gd name="T2" fmla="*/ 3318391 w 3564000"/>
                <a:gd name="T3" fmla="*/ 879212 h 3564000"/>
                <a:gd name="T4" fmla="*/ 3338717 w 3564000"/>
                <a:gd name="T5" fmla="*/ 2649268 h 3564000"/>
                <a:gd name="T6" fmla="*/ 1782000 w 3564000"/>
                <a:gd name="T7" fmla="*/ 1782000 h 3564000"/>
                <a:gd name="T8" fmla="*/ 1782000 w 3564000"/>
                <a:gd name="T9" fmla="*/ 0 h 3564000"/>
                <a:gd name="T10" fmla="*/ 1782000 w 3564000"/>
                <a:gd name="T11" fmla="*/ 0 h 3564000"/>
                <a:gd name="T12" fmla="*/ 3318391 w 3564000"/>
                <a:gd name="T13" fmla="*/ 879212 h 3564000"/>
                <a:gd name="T14" fmla="*/ 3338717 w 3564000"/>
                <a:gd name="T15" fmla="*/ 2649268 h 3564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4000" h="3564000" stroke="0">
                  <a:moveTo>
                    <a:pt x="1782000" y="0"/>
                  </a:moveTo>
                  <a:cubicBezTo>
                    <a:pt x="2413776" y="0"/>
                    <a:pt x="2998324" y="334512"/>
                    <a:pt x="3318391" y="879212"/>
                  </a:cubicBezTo>
                  <a:cubicBezTo>
                    <a:pt x="3638458" y="1423912"/>
                    <a:pt x="3646192" y="2097362"/>
                    <a:pt x="3338717" y="2649268"/>
                  </a:cubicBezTo>
                  <a:lnTo>
                    <a:pt x="1782000" y="1782000"/>
                  </a:lnTo>
                  <a:lnTo>
                    <a:pt x="1782000" y="0"/>
                  </a:lnTo>
                  <a:close/>
                </a:path>
                <a:path w="3564000" h="3564000" fill="none">
                  <a:moveTo>
                    <a:pt x="1782000" y="0"/>
                  </a:moveTo>
                  <a:cubicBezTo>
                    <a:pt x="2413776" y="0"/>
                    <a:pt x="2998324" y="334512"/>
                    <a:pt x="3318391" y="879212"/>
                  </a:cubicBezTo>
                  <a:cubicBezTo>
                    <a:pt x="3638458" y="1423912"/>
                    <a:pt x="3646192" y="2097362"/>
                    <a:pt x="3338717" y="2649268"/>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7" name="弧形 25">
              <a:extLst>
                <a:ext uri="{FF2B5EF4-FFF2-40B4-BE49-F238E27FC236}">
                  <a16:creationId xmlns:a16="http://schemas.microsoft.com/office/drawing/2014/main" id="{A3B384B0-9781-44AF-BF76-2CB87D5F4DBC}"/>
                </a:ext>
              </a:extLst>
            </p:cNvPr>
            <p:cNvSpPr/>
            <p:nvPr/>
          </p:nvSpPr>
          <p:spPr bwMode="auto">
            <a:xfrm rot="5709083">
              <a:off x="10350" y="6271"/>
              <a:ext cx="3564000" cy="3564000"/>
            </a:xfrm>
            <a:custGeom>
              <a:avLst/>
              <a:gdLst>
                <a:gd name="T0" fmla="*/ 1782000 w 3564000"/>
                <a:gd name="T1" fmla="*/ 0 h 3564000"/>
                <a:gd name="T2" fmla="*/ 3162262 w 3564000"/>
                <a:gd name="T3" fmla="*/ 654880 h 3564000"/>
                <a:gd name="T4" fmla="*/ 1782000 w 3564000"/>
                <a:gd name="T5" fmla="*/ 1782000 h 3564000"/>
                <a:gd name="T6" fmla="*/ 1782000 w 3564000"/>
                <a:gd name="T7" fmla="*/ 0 h 3564000"/>
                <a:gd name="T8" fmla="*/ 1782000 w 3564000"/>
                <a:gd name="T9" fmla="*/ 0 h 3564000"/>
                <a:gd name="T10" fmla="*/ 3162262 w 3564000"/>
                <a:gd name="T11" fmla="*/ 65488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317073" y="0"/>
                    <a:pt x="2823827" y="240435"/>
                    <a:pt x="3162262" y="654880"/>
                  </a:cubicBezTo>
                  <a:lnTo>
                    <a:pt x="1782000" y="1782000"/>
                  </a:lnTo>
                  <a:lnTo>
                    <a:pt x="1782000" y="0"/>
                  </a:lnTo>
                  <a:close/>
                </a:path>
                <a:path w="3564000" h="3564000" fill="none">
                  <a:moveTo>
                    <a:pt x="1782000" y="0"/>
                  </a:moveTo>
                  <a:cubicBezTo>
                    <a:pt x="2317073" y="0"/>
                    <a:pt x="2823827" y="240435"/>
                    <a:pt x="3162262" y="654880"/>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sp>
          <p:nvSpPr>
            <p:cNvPr id="38" name="弧形 26">
              <a:extLst>
                <a:ext uri="{FF2B5EF4-FFF2-40B4-BE49-F238E27FC236}">
                  <a16:creationId xmlns:a16="http://schemas.microsoft.com/office/drawing/2014/main" id="{068E845F-F950-440B-A7D0-A4EED1042A8B}"/>
                </a:ext>
              </a:extLst>
            </p:cNvPr>
            <p:cNvSpPr/>
            <p:nvPr/>
          </p:nvSpPr>
          <p:spPr bwMode="auto">
            <a:xfrm rot="9295065">
              <a:off x="42098" y="6272"/>
              <a:ext cx="3564000" cy="3564000"/>
            </a:xfrm>
            <a:custGeom>
              <a:avLst/>
              <a:gdLst>
                <a:gd name="T0" fmla="*/ 1782000 w 3564000"/>
                <a:gd name="T1" fmla="*/ 0 h 3564000"/>
                <a:gd name="T2" fmla="*/ 3404808 w 3564000"/>
                <a:gd name="T3" fmla="*/ 1045781 h 3564000"/>
                <a:gd name="T4" fmla="*/ 1782000 w 3564000"/>
                <a:gd name="T5" fmla="*/ 1782000 h 3564000"/>
                <a:gd name="T6" fmla="*/ 1782000 w 3564000"/>
                <a:gd name="T7" fmla="*/ 0 h 3564000"/>
                <a:gd name="T8" fmla="*/ 1782000 w 3564000"/>
                <a:gd name="T9" fmla="*/ 0 h 3564000"/>
                <a:gd name="T10" fmla="*/ 3404808 w 3564000"/>
                <a:gd name="T11" fmla="*/ 1045781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481268" y="0"/>
                    <a:pt x="3115911" y="408981"/>
                    <a:pt x="3404808" y="1045781"/>
                  </a:cubicBezTo>
                  <a:lnTo>
                    <a:pt x="1782000" y="1782000"/>
                  </a:lnTo>
                  <a:lnTo>
                    <a:pt x="1782000" y="0"/>
                  </a:lnTo>
                  <a:close/>
                </a:path>
                <a:path w="3564000" h="3564000" fill="none">
                  <a:moveTo>
                    <a:pt x="1782000" y="0"/>
                  </a:moveTo>
                  <a:cubicBezTo>
                    <a:pt x="2481268" y="0"/>
                    <a:pt x="3115911" y="408981"/>
                    <a:pt x="3404808" y="1045781"/>
                  </a:cubicBezTo>
                </a:path>
              </a:pathLst>
            </a:custGeom>
            <a:noFill/>
            <a:ln w="6350" cap="flat" cmpd="sng">
              <a:solidFill>
                <a:schemeClr val="bg1">
                  <a:alpha val="52156"/>
                </a:schemeClr>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endParaRPr>
            </a:p>
          </p:txBody>
        </p:sp>
      </p:grpSp>
      <p:grpSp>
        <p:nvGrpSpPr>
          <p:cNvPr id="39" name="组合 176">
            <a:extLst>
              <a:ext uri="{FF2B5EF4-FFF2-40B4-BE49-F238E27FC236}">
                <a16:creationId xmlns:a16="http://schemas.microsoft.com/office/drawing/2014/main" id="{77A707FE-8B23-4E4B-A5BA-23B9D1DA95AD}"/>
              </a:ext>
            </a:extLst>
          </p:cNvPr>
          <p:cNvGrpSpPr/>
          <p:nvPr/>
        </p:nvGrpSpPr>
        <p:grpSpPr bwMode="auto">
          <a:xfrm>
            <a:off x="1604963" y="1314450"/>
            <a:ext cx="4005262" cy="4003675"/>
            <a:chOff x="0" y="0"/>
            <a:chExt cx="4004677" cy="4004677"/>
          </a:xfrm>
          <a:solidFill>
            <a:schemeClr val="tx2">
              <a:lumMod val="40000"/>
              <a:lumOff val="60000"/>
            </a:schemeClr>
          </a:solidFill>
        </p:grpSpPr>
        <p:sp>
          <p:nvSpPr>
            <p:cNvPr id="40" name="椭圆 4">
              <a:extLst>
                <a:ext uri="{FF2B5EF4-FFF2-40B4-BE49-F238E27FC236}">
                  <a16:creationId xmlns:a16="http://schemas.microsoft.com/office/drawing/2014/main" id="{8C6BABE6-1B5D-4BC7-BA2F-48B598A1D784}"/>
                </a:ext>
              </a:extLst>
            </p:cNvPr>
            <p:cNvSpPr>
              <a:spLocks noChangeArrowheads="1"/>
            </p:cNvSpPr>
            <p:nvPr/>
          </p:nvSpPr>
          <p:spPr bwMode="auto">
            <a:xfrm>
              <a:off x="295459" y="327418"/>
              <a:ext cx="3413760" cy="34137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grpSp>
          <p:nvGrpSpPr>
            <p:cNvPr id="41" name="组合 21">
              <a:extLst>
                <a:ext uri="{FF2B5EF4-FFF2-40B4-BE49-F238E27FC236}">
                  <a16:creationId xmlns:a16="http://schemas.microsoft.com/office/drawing/2014/main" id="{0ECDB17E-F764-4C31-A34A-7F568B2645DD}"/>
                </a:ext>
              </a:extLst>
            </p:cNvPr>
            <p:cNvGrpSpPr/>
            <p:nvPr/>
          </p:nvGrpSpPr>
          <p:grpSpPr bwMode="auto">
            <a:xfrm>
              <a:off x="190939" y="246027"/>
              <a:ext cx="3606099" cy="3570272"/>
              <a:chOff x="0" y="0"/>
              <a:chExt cx="3606099" cy="3570272"/>
            </a:xfrm>
            <a:grpFill/>
          </p:grpSpPr>
          <p:sp>
            <p:nvSpPr>
              <p:cNvPr id="62" name="弧形 17">
                <a:extLst>
                  <a:ext uri="{FF2B5EF4-FFF2-40B4-BE49-F238E27FC236}">
                    <a16:creationId xmlns:a16="http://schemas.microsoft.com/office/drawing/2014/main" id="{138CF6CF-1C77-4D2B-B087-C057C9C3224F}"/>
                  </a:ext>
                </a:extLst>
              </p:cNvPr>
              <p:cNvSpPr/>
              <p:nvPr/>
            </p:nvSpPr>
            <p:spPr bwMode="auto">
              <a:xfrm>
                <a:off x="0" y="0"/>
                <a:ext cx="3564000" cy="3564000"/>
              </a:xfrm>
              <a:custGeom>
                <a:avLst/>
                <a:gdLst>
                  <a:gd name="T0" fmla="*/ 1782000 w 3564000"/>
                  <a:gd name="T1" fmla="*/ 0 h 3564000"/>
                  <a:gd name="T2" fmla="*/ 3564000 w 3564000"/>
                  <a:gd name="T3" fmla="*/ 1782000 h 3564000"/>
                  <a:gd name="T4" fmla="*/ 1782000 w 3564000"/>
                  <a:gd name="T5" fmla="*/ 1782000 h 3564000"/>
                  <a:gd name="T6" fmla="*/ 1782000 w 3564000"/>
                  <a:gd name="T7" fmla="*/ 0 h 3564000"/>
                  <a:gd name="T8" fmla="*/ 1782000 w 3564000"/>
                  <a:gd name="T9" fmla="*/ 0 h 3564000"/>
                  <a:gd name="T10" fmla="*/ 3564000 w 3564000"/>
                  <a:gd name="T11" fmla="*/ 178200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766171" y="0"/>
                      <a:pt x="3564000" y="797829"/>
                      <a:pt x="3564000" y="1782000"/>
                    </a:cubicBezTo>
                    <a:lnTo>
                      <a:pt x="1782000" y="1782000"/>
                    </a:lnTo>
                    <a:lnTo>
                      <a:pt x="1782000" y="0"/>
                    </a:lnTo>
                    <a:close/>
                  </a:path>
                  <a:path w="3564000" h="3564000" fill="none">
                    <a:moveTo>
                      <a:pt x="1782000" y="0"/>
                    </a:moveTo>
                    <a:cubicBezTo>
                      <a:pt x="2766171" y="0"/>
                      <a:pt x="3564000" y="797829"/>
                      <a:pt x="3564000" y="1782000"/>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3" name="弧形 18">
                <a:extLst>
                  <a:ext uri="{FF2B5EF4-FFF2-40B4-BE49-F238E27FC236}">
                    <a16:creationId xmlns:a16="http://schemas.microsoft.com/office/drawing/2014/main" id="{8F1ABADC-4FC4-47BA-ACDD-204208EA77AB}"/>
                  </a:ext>
                </a:extLst>
              </p:cNvPr>
              <p:cNvSpPr/>
              <p:nvPr/>
            </p:nvSpPr>
            <p:spPr bwMode="auto">
              <a:xfrm rot="-7902423">
                <a:off x="42099" y="0"/>
                <a:ext cx="3564000" cy="3564000"/>
              </a:xfrm>
              <a:custGeom>
                <a:avLst/>
                <a:gdLst>
                  <a:gd name="T0" fmla="*/ 1782000 w 3564000"/>
                  <a:gd name="T1" fmla="*/ 0 h 3564000"/>
                  <a:gd name="T2" fmla="*/ 3318391 w 3564000"/>
                  <a:gd name="T3" fmla="*/ 879212 h 3564000"/>
                  <a:gd name="T4" fmla="*/ 3338717 w 3564000"/>
                  <a:gd name="T5" fmla="*/ 2649268 h 3564000"/>
                  <a:gd name="T6" fmla="*/ 1782000 w 3564000"/>
                  <a:gd name="T7" fmla="*/ 1782000 h 3564000"/>
                  <a:gd name="T8" fmla="*/ 1782000 w 3564000"/>
                  <a:gd name="T9" fmla="*/ 0 h 3564000"/>
                  <a:gd name="T10" fmla="*/ 1782000 w 3564000"/>
                  <a:gd name="T11" fmla="*/ 0 h 3564000"/>
                  <a:gd name="T12" fmla="*/ 3318391 w 3564000"/>
                  <a:gd name="T13" fmla="*/ 879212 h 3564000"/>
                  <a:gd name="T14" fmla="*/ 3338717 w 3564000"/>
                  <a:gd name="T15" fmla="*/ 2649268 h 3564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4000" h="3564000" stroke="0">
                    <a:moveTo>
                      <a:pt x="1782000" y="0"/>
                    </a:moveTo>
                    <a:cubicBezTo>
                      <a:pt x="2413776" y="0"/>
                      <a:pt x="2998324" y="334512"/>
                      <a:pt x="3318391" y="879212"/>
                    </a:cubicBezTo>
                    <a:cubicBezTo>
                      <a:pt x="3638458" y="1423912"/>
                      <a:pt x="3646192" y="2097362"/>
                      <a:pt x="3338717" y="2649268"/>
                    </a:cubicBezTo>
                    <a:lnTo>
                      <a:pt x="1782000" y="1782000"/>
                    </a:lnTo>
                    <a:lnTo>
                      <a:pt x="1782000" y="0"/>
                    </a:lnTo>
                    <a:close/>
                  </a:path>
                  <a:path w="3564000" h="3564000" fill="none">
                    <a:moveTo>
                      <a:pt x="1782000" y="0"/>
                    </a:moveTo>
                    <a:cubicBezTo>
                      <a:pt x="2413776" y="0"/>
                      <a:pt x="2998324" y="334512"/>
                      <a:pt x="3318391" y="879212"/>
                    </a:cubicBezTo>
                    <a:cubicBezTo>
                      <a:pt x="3638458" y="1423912"/>
                      <a:pt x="3646192" y="2097362"/>
                      <a:pt x="3338717" y="2649268"/>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4" name="弧形 19">
                <a:extLst>
                  <a:ext uri="{FF2B5EF4-FFF2-40B4-BE49-F238E27FC236}">
                    <a16:creationId xmlns:a16="http://schemas.microsoft.com/office/drawing/2014/main" id="{D8FD3FA1-FEC9-4E4C-BEA7-569907627DF1}"/>
                  </a:ext>
                </a:extLst>
              </p:cNvPr>
              <p:cNvSpPr/>
              <p:nvPr/>
            </p:nvSpPr>
            <p:spPr bwMode="auto">
              <a:xfrm rot="5709083">
                <a:off x="10350" y="6271"/>
                <a:ext cx="3564000" cy="3564000"/>
              </a:xfrm>
              <a:custGeom>
                <a:avLst/>
                <a:gdLst>
                  <a:gd name="T0" fmla="*/ 1782000 w 3564000"/>
                  <a:gd name="T1" fmla="*/ 0 h 3564000"/>
                  <a:gd name="T2" fmla="*/ 3162262 w 3564000"/>
                  <a:gd name="T3" fmla="*/ 654880 h 3564000"/>
                  <a:gd name="T4" fmla="*/ 1782000 w 3564000"/>
                  <a:gd name="T5" fmla="*/ 1782000 h 3564000"/>
                  <a:gd name="T6" fmla="*/ 1782000 w 3564000"/>
                  <a:gd name="T7" fmla="*/ 0 h 3564000"/>
                  <a:gd name="T8" fmla="*/ 1782000 w 3564000"/>
                  <a:gd name="T9" fmla="*/ 0 h 3564000"/>
                  <a:gd name="T10" fmla="*/ 3162262 w 3564000"/>
                  <a:gd name="T11" fmla="*/ 654880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317073" y="0"/>
                      <a:pt x="2823827" y="240435"/>
                      <a:pt x="3162262" y="654880"/>
                    </a:cubicBezTo>
                    <a:lnTo>
                      <a:pt x="1782000" y="1782000"/>
                    </a:lnTo>
                    <a:lnTo>
                      <a:pt x="1782000" y="0"/>
                    </a:lnTo>
                    <a:close/>
                  </a:path>
                  <a:path w="3564000" h="3564000" fill="none">
                    <a:moveTo>
                      <a:pt x="1782000" y="0"/>
                    </a:moveTo>
                    <a:cubicBezTo>
                      <a:pt x="2317073" y="0"/>
                      <a:pt x="2823827" y="240435"/>
                      <a:pt x="3162262" y="654880"/>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sp>
            <p:nvSpPr>
              <p:cNvPr id="65" name="弧形 20">
                <a:extLst>
                  <a:ext uri="{FF2B5EF4-FFF2-40B4-BE49-F238E27FC236}">
                    <a16:creationId xmlns:a16="http://schemas.microsoft.com/office/drawing/2014/main" id="{158297FA-138D-4E9C-842E-A7BF2C0ADAA9}"/>
                  </a:ext>
                </a:extLst>
              </p:cNvPr>
              <p:cNvSpPr/>
              <p:nvPr/>
            </p:nvSpPr>
            <p:spPr bwMode="auto">
              <a:xfrm rot="9295065">
                <a:off x="42098" y="6272"/>
                <a:ext cx="3564000" cy="3564000"/>
              </a:xfrm>
              <a:custGeom>
                <a:avLst/>
                <a:gdLst>
                  <a:gd name="T0" fmla="*/ 1782000 w 3564000"/>
                  <a:gd name="T1" fmla="*/ 0 h 3564000"/>
                  <a:gd name="T2" fmla="*/ 3404808 w 3564000"/>
                  <a:gd name="T3" fmla="*/ 1045781 h 3564000"/>
                  <a:gd name="T4" fmla="*/ 1782000 w 3564000"/>
                  <a:gd name="T5" fmla="*/ 1782000 h 3564000"/>
                  <a:gd name="T6" fmla="*/ 1782000 w 3564000"/>
                  <a:gd name="T7" fmla="*/ 0 h 3564000"/>
                  <a:gd name="T8" fmla="*/ 1782000 w 3564000"/>
                  <a:gd name="T9" fmla="*/ 0 h 3564000"/>
                  <a:gd name="T10" fmla="*/ 3404808 w 3564000"/>
                  <a:gd name="T11" fmla="*/ 1045781 h 3564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000" h="3564000" stroke="0">
                    <a:moveTo>
                      <a:pt x="1782000" y="0"/>
                    </a:moveTo>
                    <a:cubicBezTo>
                      <a:pt x="2481268" y="0"/>
                      <a:pt x="3115911" y="408981"/>
                      <a:pt x="3404808" y="1045781"/>
                    </a:cubicBezTo>
                    <a:lnTo>
                      <a:pt x="1782000" y="1782000"/>
                    </a:lnTo>
                    <a:lnTo>
                      <a:pt x="1782000" y="0"/>
                    </a:lnTo>
                    <a:close/>
                  </a:path>
                  <a:path w="3564000" h="3564000" fill="none">
                    <a:moveTo>
                      <a:pt x="1782000" y="0"/>
                    </a:moveTo>
                    <a:cubicBezTo>
                      <a:pt x="2481268" y="0"/>
                      <a:pt x="3115911" y="408981"/>
                      <a:pt x="3404808" y="1045781"/>
                    </a:cubicBezTo>
                  </a:path>
                </a:pathLst>
              </a:custGeom>
              <a:grpFill/>
              <a:ln w="6350" cap="flat" cmpd="sng">
                <a:solidFill>
                  <a:schemeClr val="bg1">
                    <a:alpha val="52156"/>
                  </a:schemeClr>
                </a:solidFill>
                <a:round/>
              </a:ln>
            </p:spPr>
            <p:txBody>
              <a:bodyPr anchor="ctr"/>
              <a:lstStyle/>
              <a:p>
                <a:endParaRPr lang="zh-CN" altLang="en-US">
                  <a:solidFill>
                    <a:schemeClr val="tx2"/>
                  </a:solidFill>
                </a:endParaRPr>
              </a:p>
            </p:txBody>
          </p:sp>
        </p:grpSp>
        <p:sp>
          <p:nvSpPr>
            <p:cNvPr id="42" name="椭圆 153">
              <a:extLst>
                <a:ext uri="{FF2B5EF4-FFF2-40B4-BE49-F238E27FC236}">
                  <a16:creationId xmlns:a16="http://schemas.microsoft.com/office/drawing/2014/main" id="{B35FC614-EDCA-4D66-A2B2-D147FCEC3C5F}"/>
                </a:ext>
              </a:extLst>
            </p:cNvPr>
            <p:cNvSpPr>
              <a:spLocks noChangeArrowheads="1"/>
            </p:cNvSpPr>
            <p:nvPr/>
          </p:nvSpPr>
          <p:spPr bwMode="auto">
            <a:xfrm>
              <a:off x="0" y="19558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3" name="椭圆 154">
              <a:extLst>
                <a:ext uri="{FF2B5EF4-FFF2-40B4-BE49-F238E27FC236}">
                  <a16:creationId xmlns:a16="http://schemas.microsoft.com/office/drawing/2014/main" id="{FF93C3D8-F3CE-48B6-88A9-D36D5E69F47C}"/>
                </a:ext>
              </a:extLst>
            </p:cNvPr>
            <p:cNvSpPr>
              <a:spLocks noChangeArrowheads="1"/>
            </p:cNvSpPr>
            <p:nvPr/>
          </p:nvSpPr>
          <p:spPr bwMode="auto">
            <a:xfrm>
              <a:off x="95724" y="13514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4" name="椭圆 155">
              <a:extLst>
                <a:ext uri="{FF2B5EF4-FFF2-40B4-BE49-F238E27FC236}">
                  <a16:creationId xmlns:a16="http://schemas.microsoft.com/office/drawing/2014/main" id="{FF0FFB0A-F77E-4C75-BFC2-381AA305306A}"/>
                </a:ext>
              </a:extLst>
            </p:cNvPr>
            <p:cNvSpPr>
              <a:spLocks noChangeArrowheads="1"/>
            </p:cNvSpPr>
            <p:nvPr/>
          </p:nvSpPr>
          <p:spPr bwMode="auto">
            <a:xfrm>
              <a:off x="373525" y="80621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5" name="椭圆 156">
              <a:extLst>
                <a:ext uri="{FF2B5EF4-FFF2-40B4-BE49-F238E27FC236}">
                  <a16:creationId xmlns:a16="http://schemas.microsoft.com/office/drawing/2014/main" id="{DA6126D8-A022-4AAB-ADA7-21B3B5899E07}"/>
                </a:ext>
              </a:extLst>
            </p:cNvPr>
            <p:cNvSpPr>
              <a:spLocks noChangeArrowheads="1"/>
            </p:cNvSpPr>
            <p:nvPr/>
          </p:nvSpPr>
          <p:spPr bwMode="auto">
            <a:xfrm>
              <a:off x="806210" y="3735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6" name="椭圆 157">
              <a:extLst>
                <a:ext uri="{FF2B5EF4-FFF2-40B4-BE49-F238E27FC236}">
                  <a16:creationId xmlns:a16="http://schemas.microsoft.com/office/drawing/2014/main" id="{15896BBC-90D7-411A-BDB5-9B291E78F749}"/>
                </a:ext>
              </a:extLst>
            </p:cNvPr>
            <p:cNvSpPr>
              <a:spLocks noChangeArrowheads="1"/>
            </p:cNvSpPr>
            <p:nvPr/>
          </p:nvSpPr>
          <p:spPr bwMode="auto">
            <a:xfrm>
              <a:off x="1351425" y="95724"/>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7" name="椭圆 158">
              <a:extLst>
                <a:ext uri="{FF2B5EF4-FFF2-40B4-BE49-F238E27FC236}">
                  <a16:creationId xmlns:a16="http://schemas.microsoft.com/office/drawing/2014/main" id="{05391A41-AACA-4B7C-B469-404138C4142C}"/>
                </a:ext>
              </a:extLst>
            </p:cNvPr>
            <p:cNvSpPr>
              <a:spLocks noChangeArrowheads="1"/>
            </p:cNvSpPr>
            <p:nvPr/>
          </p:nvSpPr>
          <p:spPr bwMode="auto">
            <a:xfrm>
              <a:off x="1955800" y="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8" name="椭圆 159">
              <a:extLst>
                <a:ext uri="{FF2B5EF4-FFF2-40B4-BE49-F238E27FC236}">
                  <a16:creationId xmlns:a16="http://schemas.microsoft.com/office/drawing/2014/main" id="{661BEFA8-B1D7-48A4-8714-5363A3B9E28B}"/>
                </a:ext>
              </a:extLst>
            </p:cNvPr>
            <p:cNvSpPr>
              <a:spLocks noChangeArrowheads="1"/>
            </p:cNvSpPr>
            <p:nvPr/>
          </p:nvSpPr>
          <p:spPr bwMode="auto">
            <a:xfrm>
              <a:off x="2560176" y="95724"/>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49" name="椭圆 160">
              <a:extLst>
                <a:ext uri="{FF2B5EF4-FFF2-40B4-BE49-F238E27FC236}">
                  <a16:creationId xmlns:a16="http://schemas.microsoft.com/office/drawing/2014/main" id="{150CCEFE-D3E2-427A-959B-A2E9A7782143}"/>
                </a:ext>
              </a:extLst>
            </p:cNvPr>
            <p:cNvSpPr>
              <a:spLocks noChangeArrowheads="1"/>
            </p:cNvSpPr>
            <p:nvPr/>
          </p:nvSpPr>
          <p:spPr bwMode="auto">
            <a:xfrm>
              <a:off x="3105391" y="3735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0" name="椭圆 161">
              <a:extLst>
                <a:ext uri="{FF2B5EF4-FFF2-40B4-BE49-F238E27FC236}">
                  <a16:creationId xmlns:a16="http://schemas.microsoft.com/office/drawing/2014/main" id="{E04F8567-8BA1-49CE-B659-F483B7D81844}"/>
                </a:ext>
              </a:extLst>
            </p:cNvPr>
            <p:cNvSpPr>
              <a:spLocks noChangeArrowheads="1"/>
            </p:cNvSpPr>
            <p:nvPr/>
          </p:nvSpPr>
          <p:spPr bwMode="auto">
            <a:xfrm>
              <a:off x="3538076" y="80621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1" name="椭圆 162">
              <a:extLst>
                <a:ext uri="{FF2B5EF4-FFF2-40B4-BE49-F238E27FC236}">
                  <a16:creationId xmlns:a16="http://schemas.microsoft.com/office/drawing/2014/main" id="{2611F63E-C386-4575-B1F7-21DFA65F0C03}"/>
                </a:ext>
              </a:extLst>
            </p:cNvPr>
            <p:cNvSpPr>
              <a:spLocks noChangeArrowheads="1"/>
            </p:cNvSpPr>
            <p:nvPr/>
          </p:nvSpPr>
          <p:spPr bwMode="auto">
            <a:xfrm>
              <a:off x="3815876" y="135142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2" name="椭圆 163">
              <a:extLst>
                <a:ext uri="{FF2B5EF4-FFF2-40B4-BE49-F238E27FC236}">
                  <a16:creationId xmlns:a16="http://schemas.microsoft.com/office/drawing/2014/main" id="{D2C6932C-3FDA-4DBA-AA00-2F8009684342}"/>
                </a:ext>
              </a:extLst>
            </p:cNvPr>
            <p:cNvSpPr>
              <a:spLocks noChangeArrowheads="1"/>
            </p:cNvSpPr>
            <p:nvPr/>
          </p:nvSpPr>
          <p:spPr bwMode="auto">
            <a:xfrm>
              <a:off x="3911600" y="19558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3" name="椭圆 164">
              <a:extLst>
                <a:ext uri="{FF2B5EF4-FFF2-40B4-BE49-F238E27FC236}">
                  <a16:creationId xmlns:a16="http://schemas.microsoft.com/office/drawing/2014/main" id="{D386B39B-ED47-48E3-B29F-C0FD4D90D068}"/>
                </a:ext>
              </a:extLst>
            </p:cNvPr>
            <p:cNvSpPr>
              <a:spLocks noChangeArrowheads="1"/>
            </p:cNvSpPr>
            <p:nvPr/>
          </p:nvSpPr>
          <p:spPr bwMode="auto">
            <a:xfrm>
              <a:off x="3815876" y="25601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4" name="椭圆 165">
              <a:extLst>
                <a:ext uri="{FF2B5EF4-FFF2-40B4-BE49-F238E27FC236}">
                  <a16:creationId xmlns:a16="http://schemas.microsoft.com/office/drawing/2014/main" id="{4C6A4521-0147-4534-8CAA-98B6D71BFBF0}"/>
                </a:ext>
              </a:extLst>
            </p:cNvPr>
            <p:cNvSpPr>
              <a:spLocks noChangeArrowheads="1"/>
            </p:cNvSpPr>
            <p:nvPr/>
          </p:nvSpPr>
          <p:spPr bwMode="auto">
            <a:xfrm>
              <a:off x="3538076" y="3105391"/>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5" name="椭圆 166">
              <a:extLst>
                <a:ext uri="{FF2B5EF4-FFF2-40B4-BE49-F238E27FC236}">
                  <a16:creationId xmlns:a16="http://schemas.microsoft.com/office/drawing/2014/main" id="{ACA5FADC-27C9-4C9B-9C8A-E50F9631683C}"/>
                </a:ext>
              </a:extLst>
            </p:cNvPr>
            <p:cNvSpPr>
              <a:spLocks noChangeArrowheads="1"/>
            </p:cNvSpPr>
            <p:nvPr/>
          </p:nvSpPr>
          <p:spPr bwMode="auto">
            <a:xfrm>
              <a:off x="3105391" y="35380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6" name="椭圆 167">
              <a:extLst>
                <a:ext uri="{FF2B5EF4-FFF2-40B4-BE49-F238E27FC236}">
                  <a16:creationId xmlns:a16="http://schemas.microsoft.com/office/drawing/2014/main" id="{39E05E33-BC68-475B-8BD1-230F0FC5BA4B}"/>
                </a:ext>
              </a:extLst>
            </p:cNvPr>
            <p:cNvSpPr>
              <a:spLocks noChangeArrowheads="1"/>
            </p:cNvSpPr>
            <p:nvPr/>
          </p:nvSpPr>
          <p:spPr bwMode="auto">
            <a:xfrm>
              <a:off x="2560176" y="3815876"/>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7" name="椭圆 168">
              <a:extLst>
                <a:ext uri="{FF2B5EF4-FFF2-40B4-BE49-F238E27FC236}">
                  <a16:creationId xmlns:a16="http://schemas.microsoft.com/office/drawing/2014/main" id="{C44D9EC6-828B-445A-B9B6-47BF731F779D}"/>
                </a:ext>
              </a:extLst>
            </p:cNvPr>
            <p:cNvSpPr>
              <a:spLocks noChangeArrowheads="1"/>
            </p:cNvSpPr>
            <p:nvPr/>
          </p:nvSpPr>
          <p:spPr bwMode="auto">
            <a:xfrm>
              <a:off x="1955800" y="3911600"/>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8" name="椭圆 169">
              <a:extLst>
                <a:ext uri="{FF2B5EF4-FFF2-40B4-BE49-F238E27FC236}">
                  <a16:creationId xmlns:a16="http://schemas.microsoft.com/office/drawing/2014/main" id="{91F40556-1727-4E0E-8043-6393DDC9122A}"/>
                </a:ext>
              </a:extLst>
            </p:cNvPr>
            <p:cNvSpPr>
              <a:spLocks noChangeArrowheads="1"/>
            </p:cNvSpPr>
            <p:nvPr/>
          </p:nvSpPr>
          <p:spPr bwMode="auto">
            <a:xfrm>
              <a:off x="1351425" y="3815876"/>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59" name="椭圆 170">
              <a:extLst>
                <a:ext uri="{FF2B5EF4-FFF2-40B4-BE49-F238E27FC236}">
                  <a16:creationId xmlns:a16="http://schemas.microsoft.com/office/drawing/2014/main" id="{FB42C331-EB6F-4544-97AF-D16B051CEE66}"/>
                </a:ext>
              </a:extLst>
            </p:cNvPr>
            <p:cNvSpPr>
              <a:spLocks noChangeArrowheads="1"/>
            </p:cNvSpPr>
            <p:nvPr/>
          </p:nvSpPr>
          <p:spPr bwMode="auto">
            <a:xfrm>
              <a:off x="806210" y="35380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60" name="椭圆 171">
              <a:extLst>
                <a:ext uri="{FF2B5EF4-FFF2-40B4-BE49-F238E27FC236}">
                  <a16:creationId xmlns:a16="http://schemas.microsoft.com/office/drawing/2014/main" id="{9D8EA15F-4588-4841-A4DA-2F1C902A9875}"/>
                </a:ext>
              </a:extLst>
            </p:cNvPr>
            <p:cNvSpPr>
              <a:spLocks noChangeArrowheads="1"/>
            </p:cNvSpPr>
            <p:nvPr/>
          </p:nvSpPr>
          <p:spPr bwMode="auto">
            <a:xfrm>
              <a:off x="373525" y="3105391"/>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sp>
          <p:nvSpPr>
            <p:cNvPr id="61" name="椭圆 172">
              <a:extLst>
                <a:ext uri="{FF2B5EF4-FFF2-40B4-BE49-F238E27FC236}">
                  <a16:creationId xmlns:a16="http://schemas.microsoft.com/office/drawing/2014/main" id="{12C890D2-28F2-4FE0-9B9F-1207202A91F7}"/>
                </a:ext>
              </a:extLst>
            </p:cNvPr>
            <p:cNvSpPr>
              <a:spLocks noChangeArrowheads="1"/>
            </p:cNvSpPr>
            <p:nvPr/>
          </p:nvSpPr>
          <p:spPr bwMode="auto">
            <a:xfrm>
              <a:off x="95724" y="2560175"/>
              <a:ext cx="93077" cy="930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tx2"/>
                </a:solidFill>
              </a:endParaRPr>
            </a:p>
          </p:txBody>
        </p:sp>
      </p:grpSp>
      <p:sp>
        <p:nvSpPr>
          <p:cNvPr id="66" name="文本框 173">
            <a:extLst>
              <a:ext uri="{FF2B5EF4-FFF2-40B4-BE49-F238E27FC236}">
                <a16:creationId xmlns:a16="http://schemas.microsoft.com/office/drawing/2014/main" id="{0E1C7CA2-BF40-411D-BDF6-ABDFD8D46CEB}"/>
              </a:ext>
            </a:extLst>
          </p:cNvPr>
          <p:cNvSpPr txBox="1">
            <a:spLocks noChangeArrowheads="1"/>
          </p:cNvSpPr>
          <p:nvPr/>
        </p:nvSpPr>
        <p:spPr bwMode="auto">
          <a:xfrm>
            <a:off x="2876406" y="2028837"/>
            <a:ext cx="1369286" cy="26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600" b="1" dirty="0">
                <a:solidFill>
                  <a:schemeClr val="tx2"/>
                </a:solidFill>
                <a:latin typeface="Arial" panose="020B0604020202020204" pitchFamily="34" charset="0"/>
                <a:ea typeface="微软雅黑" panose="020B0503020204020204" pitchFamily="34" charset="-122"/>
              </a:rPr>
              <a:t>#	</a:t>
            </a:r>
            <a:endParaRPr lang="zh-CN" altLang="en-US" sz="16600" b="1" dirty="0">
              <a:solidFill>
                <a:schemeClr val="tx2"/>
              </a:solidFill>
              <a:latin typeface="Arial" panose="020B0604020202020204" pitchFamily="34" charset="0"/>
              <a:ea typeface="微软雅黑" panose="020B0503020204020204" pitchFamily="34" charset="-122"/>
            </a:endParaRPr>
          </a:p>
        </p:txBody>
      </p:sp>
      <p:sp>
        <p:nvSpPr>
          <p:cNvPr id="67" name="文本框 174">
            <a:extLst>
              <a:ext uri="{FF2B5EF4-FFF2-40B4-BE49-F238E27FC236}">
                <a16:creationId xmlns:a16="http://schemas.microsoft.com/office/drawing/2014/main" id="{1D0F4026-0FCD-468B-B864-D2828C029CE5}"/>
              </a:ext>
            </a:extLst>
          </p:cNvPr>
          <p:cNvSpPr txBox="1">
            <a:spLocks noChangeArrowheads="1"/>
          </p:cNvSpPr>
          <p:nvPr/>
        </p:nvSpPr>
        <p:spPr bwMode="auto">
          <a:xfrm>
            <a:off x="6087599" y="2808096"/>
            <a:ext cx="36631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5400" b="1" dirty="0">
                <a:solidFill>
                  <a:schemeClr val="tx2"/>
                </a:solidFill>
                <a:latin typeface="Arial" panose="020B0604020202020204" pitchFamily="34" charset="0"/>
              </a:rPr>
              <a:t>谢谢观看！</a:t>
            </a:r>
            <a:endParaRPr lang="zh-CN" altLang="en-US" sz="5400" b="1" dirty="0">
              <a:solidFill>
                <a:schemeClr val="tx2"/>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573AF99A-8B76-4E93-859C-1C81020439E9}"/>
              </a:ext>
            </a:extLst>
          </p:cNvPr>
          <p:cNvSpPr>
            <a:spLocks noGrp="1"/>
          </p:cNvSpPr>
          <p:nvPr>
            <p:ph type="sldNum" sz="quarter" idx="12"/>
          </p:nvPr>
        </p:nvSpPr>
        <p:spPr>
          <a:xfrm>
            <a:off x="11076708" y="6356350"/>
            <a:ext cx="277091" cy="365125"/>
          </a:xfrm>
        </p:spPr>
        <p:txBody>
          <a:bodyPr/>
          <a:lstStyle/>
          <a:p>
            <a:fld id="{DAE3D5E0-5EEF-4D40-B700-388E6B97EE98}" type="slidenum">
              <a:rPr lang="zh-CN" altLang="en-US" smtClean="0"/>
              <a:t>26</a:t>
            </a:fld>
            <a:endParaRPr lang="zh-CN" altLang="en-US" dirty="0"/>
          </a:p>
        </p:txBody>
      </p:sp>
    </p:spTree>
    <p:extLst>
      <p:ext uri="{BB962C8B-B14F-4D97-AF65-F5344CB8AC3E}">
        <p14:creationId xmlns:p14="http://schemas.microsoft.com/office/powerpoint/2010/main" val="3460760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Box 145"/>
          <p:cNvSpPr txBox="1"/>
          <p:nvPr/>
        </p:nvSpPr>
        <p:spPr>
          <a:xfrm>
            <a:off x="6300000" y="3298271"/>
            <a:ext cx="914033" cy="420564"/>
          </a:xfrm>
          <a:prstGeom prst="rect">
            <a:avLst/>
          </a:prstGeom>
          <a:noFill/>
        </p:spPr>
        <p:txBody>
          <a:bodyPr wrap="none" rtlCol="0" anchor="ctr" anchorCtr="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ASPP</a:t>
            </a:r>
            <a:endParaRPr kumimoji="0" lang="zh-CN" altLang="en-US"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endParaRPr>
          </a:p>
        </p:txBody>
      </p:sp>
      <p:sp>
        <p:nvSpPr>
          <p:cNvPr id="144" name="TextBox 143"/>
          <p:cNvSpPr txBox="1"/>
          <p:nvPr/>
        </p:nvSpPr>
        <p:spPr>
          <a:xfrm>
            <a:off x="6300000" y="961033"/>
            <a:ext cx="790601" cy="420564"/>
          </a:xfrm>
          <a:prstGeom prst="rect">
            <a:avLst/>
          </a:prstGeom>
          <a:noFill/>
        </p:spPr>
        <p:txBody>
          <a:bodyPr wrap="none" rtlCol="0" anchor="ctr" anchorCtr="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2133" b="1" dirty="0">
                <a:solidFill>
                  <a:srgbClr val="4F81BD">
                    <a:lumMod val="75000"/>
                  </a:srgbClr>
                </a:solidFill>
                <a:latin typeface="思源黑体 CN Normal" panose="020B0400000000000000" charset="-122"/>
                <a:ea typeface="思源黑体 CN Normal" panose="020B0400000000000000" charset="-122"/>
              </a:rPr>
              <a:t>SPP</a:t>
            </a:r>
            <a:r>
              <a:rPr kumimoji="0" lang="en-US" altLang="zh-CN"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 </a:t>
            </a:r>
            <a:endParaRPr kumimoji="0" lang="zh-CN" altLang="en-US"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endParaRPr>
          </a:p>
        </p:txBody>
      </p:sp>
      <p:sp>
        <p:nvSpPr>
          <p:cNvPr id="145" name="TextBox 144"/>
          <p:cNvSpPr txBox="1"/>
          <p:nvPr/>
        </p:nvSpPr>
        <p:spPr>
          <a:xfrm>
            <a:off x="6300000" y="2129652"/>
            <a:ext cx="906017" cy="420564"/>
          </a:xfrm>
          <a:prstGeom prst="rect">
            <a:avLst/>
          </a:prstGeom>
          <a:noFill/>
        </p:spPr>
        <p:txBody>
          <a:bodyPr wrap="none" rtlCol="0" anchor="ctr" anchorCtr="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PPM </a:t>
            </a:r>
            <a:endParaRPr kumimoji="0" lang="zh-CN" altLang="en-US"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endParaRPr>
          </a:p>
        </p:txBody>
      </p:sp>
      <p:sp>
        <p:nvSpPr>
          <p:cNvPr id="147" name="TextBox 146"/>
          <p:cNvSpPr txBox="1"/>
          <p:nvPr/>
        </p:nvSpPr>
        <p:spPr>
          <a:xfrm>
            <a:off x="6300000" y="4466889"/>
            <a:ext cx="1649811" cy="420564"/>
          </a:xfrm>
          <a:prstGeom prst="rect">
            <a:avLst/>
          </a:prstGeom>
          <a:noFill/>
        </p:spPr>
        <p:txBody>
          <a:bodyPr wrap="none" rtlCol="0" anchor="ctr" anchorCtr="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CLR-</a:t>
            </a:r>
            <a:r>
              <a:rPr kumimoji="0" lang="zh-CN" altLang="en-US" sz="2133" b="1"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学习率</a:t>
            </a:r>
          </a:p>
        </p:txBody>
      </p:sp>
      <p:grpSp>
        <p:nvGrpSpPr>
          <p:cNvPr id="4" name="组合 3"/>
          <p:cNvGrpSpPr/>
          <p:nvPr/>
        </p:nvGrpSpPr>
        <p:grpSpPr>
          <a:xfrm>
            <a:off x="5209526" y="878004"/>
            <a:ext cx="800480" cy="615894"/>
            <a:chOff x="4272487" y="985295"/>
            <a:chExt cx="530249" cy="407976"/>
          </a:xfrm>
        </p:grpSpPr>
        <p:grpSp>
          <p:nvGrpSpPr>
            <p:cNvPr id="2" name="组合 1"/>
            <p:cNvGrpSpPr/>
            <p:nvPr/>
          </p:nvGrpSpPr>
          <p:grpSpPr>
            <a:xfrm>
              <a:off x="4272487" y="985295"/>
              <a:ext cx="530249" cy="407976"/>
              <a:chOff x="1822439" y="149340"/>
              <a:chExt cx="5053817" cy="3888432"/>
            </a:xfrm>
          </p:grpSpPr>
          <p:sp>
            <p:nvSpPr>
              <p:cNvPr id="46"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sp>
            <p:nvSpPr>
              <p:cNvPr id="47"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grpSp>
        <p:sp>
          <p:nvSpPr>
            <p:cNvPr id="3" name="TextBox 2"/>
            <p:cNvSpPr txBox="1"/>
            <p:nvPr/>
          </p:nvSpPr>
          <p:spPr>
            <a:xfrm>
              <a:off x="4461816" y="1022886"/>
              <a:ext cx="242315" cy="30581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1</a:t>
              </a:r>
            </a:p>
          </p:txBody>
        </p:sp>
      </p:grpSp>
      <p:grpSp>
        <p:nvGrpSpPr>
          <p:cNvPr id="5" name="组合 4"/>
          <p:cNvGrpSpPr/>
          <p:nvPr/>
        </p:nvGrpSpPr>
        <p:grpSpPr>
          <a:xfrm>
            <a:off x="2265829" y="1659650"/>
            <a:ext cx="1319140" cy="1741631"/>
            <a:chOff x="946982" y="2536200"/>
            <a:chExt cx="989355" cy="1306223"/>
          </a:xfrm>
        </p:grpSpPr>
        <p:sp>
          <p:nvSpPr>
            <p:cNvPr id="106" name="TextBox 105"/>
            <p:cNvSpPr txBox="1"/>
            <p:nvPr/>
          </p:nvSpPr>
          <p:spPr>
            <a:xfrm>
              <a:off x="946982" y="2536200"/>
              <a:ext cx="690334" cy="1300260"/>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5333" b="1" i="0" u="none" strike="noStrike" kern="1200" cap="none" spc="40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目</a:t>
              </a:r>
              <a:endParaRPr kumimoji="0" lang="en-US" altLang="zh-CN" sz="5333" b="1" i="0" u="none" strike="noStrike" kern="1200" cap="none" spc="40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5333" b="1" i="0" u="none" strike="noStrike" kern="1200" cap="none" spc="40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录</a:t>
              </a:r>
            </a:p>
          </p:txBody>
        </p:sp>
        <p:sp>
          <p:nvSpPr>
            <p:cNvPr id="107" name="TextBox 106"/>
            <p:cNvSpPr txBox="1"/>
            <p:nvPr/>
          </p:nvSpPr>
          <p:spPr>
            <a:xfrm rot="5400000">
              <a:off x="1158384" y="3064469"/>
              <a:ext cx="1240484" cy="315423"/>
            </a:xfrm>
            <a:prstGeom prst="rect">
              <a:avLst/>
            </a:prstGeom>
            <a:noFill/>
            <a:ln>
              <a:noFill/>
            </a:ln>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133" b="0"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CONTENTS</a:t>
              </a:r>
              <a:endParaRPr kumimoji="0" lang="zh-CN" altLang="en-US" sz="2133" b="0"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endParaRPr>
            </a:p>
          </p:txBody>
        </p:sp>
      </p:grpSp>
      <p:grpSp>
        <p:nvGrpSpPr>
          <p:cNvPr id="87" name="组合 86"/>
          <p:cNvGrpSpPr/>
          <p:nvPr/>
        </p:nvGrpSpPr>
        <p:grpSpPr>
          <a:xfrm>
            <a:off x="5183943" y="2018530"/>
            <a:ext cx="800480" cy="615894"/>
            <a:chOff x="4272487" y="985295"/>
            <a:chExt cx="530249" cy="407976"/>
          </a:xfrm>
        </p:grpSpPr>
        <p:grpSp>
          <p:nvGrpSpPr>
            <p:cNvPr id="88" name="组合 87"/>
            <p:cNvGrpSpPr/>
            <p:nvPr/>
          </p:nvGrpSpPr>
          <p:grpSpPr>
            <a:xfrm>
              <a:off x="4272487" y="985295"/>
              <a:ext cx="530249" cy="407976"/>
              <a:chOff x="1822439" y="149340"/>
              <a:chExt cx="5053817" cy="3888432"/>
            </a:xfrm>
          </p:grpSpPr>
          <p:sp>
            <p:nvSpPr>
              <p:cNvPr id="90" name="任意多边形 89"/>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sp>
            <p:nvSpPr>
              <p:cNvPr id="91" name="任意多边形 90"/>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grpSp>
        <p:sp>
          <p:nvSpPr>
            <p:cNvPr id="89" name="TextBox 88"/>
            <p:cNvSpPr txBox="1"/>
            <p:nvPr/>
          </p:nvSpPr>
          <p:spPr>
            <a:xfrm>
              <a:off x="4461816" y="1022886"/>
              <a:ext cx="242315" cy="30581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2</a:t>
              </a:r>
            </a:p>
          </p:txBody>
        </p:sp>
      </p:grpSp>
      <p:grpSp>
        <p:nvGrpSpPr>
          <p:cNvPr id="92" name="组合 91"/>
          <p:cNvGrpSpPr/>
          <p:nvPr/>
        </p:nvGrpSpPr>
        <p:grpSpPr>
          <a:xfrm>
            <a:off x="5183943" y="3208673"/>
            <a:ext cx="800480" cy="615894"/>
            <a:chOff x="4272487" y="985295"/>
            <a:chExt cx="530249" cy="407976"/>
          </a:xfrm>
        </p:grpSpPr>
        <p:grpSp>
          <p:nvGrpSpPr>
            <p:cNvPr id="93" name="组合 92"/>
            <p:cNvGrpSpPr/>
            <p:nvPr/>
          </p:nvGrpSpPr>
          <p:grpSpPr>
            <a:xfrm>
              <a:off x="4272487" y="985295"/>
              <a:ext cx="530249" cy="407976"/>
              <a:chOff x="1822439" y="149340"/>
              <a:chExt cx="5053817" cy="3888432"/>
            </a:xfrm>
          </p:grpSpPr>
          <p:sp>
            <p:nvSpPr>
              <p:cNvPr id="96" name="任意多边形 9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sp>
            <p:nvSpPr>
              <p:cNvPr id="97" name="任意多边形 9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grpSp>
        <p:sp>
          <p:nvSpPr>
            <p:cNvPr id="94" name="TextBox 93"/>
            <p:cNvSpPr txBox="1"/>
            <p:nvPr/>
          </p:nvSpPr>
          <p:spPr>
            <a:xfrm>
              <a:off x="4461816" y="1022886"/>
              <a:ext cx="242315" cy="30581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3</a:t>
              </a:r>
            </a:p>
          </p:txBody>
        </p:sp>
      </p:grpSp>
      <p:grpSp>
        <p:nvGrpSpPr>
          <p:cNvPr id="98" name="组合 97"/>
          <p:cNvGrpSpPr/>
          <p:nvPr/>
        </p:nvGrpSpPr>
        <p:grpSpPr>
          <a:xfrm>
            <a:off x="5233640" y="4389590"/>
            <a:ext cx="800480" cy="615894"/>
            <a:chOff x="4272487" y="985295"/>
            <a:chExt cx="530249" cy="407976"/>
          </a:xfrm>
        </p:grpSpPr>
        <p:grpSp>
          <p:nvGrpSpPr>
            <p:cNvPr id="99" name="组合 98"/>
            <p:cNvGrpSpPr/>
            <p:nvPr/>
          </p:nvGrpSpPr>
          <p:grpSpPr>
            <a:xfrm>
              <a:off x="4272487" y="985295"/>
              <a:ext cx="530249" cy="407976"/>
              <a:chOff x="1822439" y="149340"/>
              <a:chExt cx="5053817" cy="3888432"/>
            </a:xfrm>
          </p:grpSpPr>
          <p:sp>
            <p:nvSpPr>
              <p:cNvPr id="101" name="任意多边形 100"/>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sp>
            <p:nvSpPr>
              <p:cNvPr id="103" name="任意多边形 102"/>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思源黑体 CN Normal" panose="020B0400000000000000" charset="-122"/>
                  <a:cs typeface="+mn-cs"/>
                </a:endParaRPr>
              </a:p>
            </p:txBody>
          </p:sp>
        </p:grpSp>
        <p:sp>
          <p:nvSpPr>
            <p:cNvPr id="100" name="TextBox 99"/>
            <p:cNvSpPr txBox="1"/>
            <p:nvPr/>
          </p:nvSpPr>
          <p:spPr>
            <a:xfrm>
              <a:off x="4461816" y="1022886"/>
              <a:ext cx="242315" cy="305813"/>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F81BD">
                      <a:lumMod val="75000"/>
                    </a:srgbClr>
                  </a:solidFill>
                  <a:effectLst/>
                  <a:uLnTx/>
                  <a:uFillTx/>
                  <a:latin typeface="思源黑体 CN Normal" panose="020B0400000000000000" charset="-122"/>
                  <a:ea typeface="思源黑体 CN Normal" panose="020B0400000000000000" charset="-122"/>
                  <a:cs typeface="+mn-cs"/>
                </a:rPr>
                <a:t>4</a:t>
              </a:r>
            </a:p>
          </p:txBody>
        </p:sp>
      </p:grpSp>
      <p:pic>
        <p:nvPicPr>
          <p:cNvPr id="12" name="图片 11" descr="12"/>
          <p:cNvPicPr>
            <a:picLocks noChangeAspect="1"/>
          </p:cNvPicPr>
          <p:nvPr/>
        </p:nvPicPr>
        <p:blipFill>
          <a:blip r:embed="rId4"/>
          <a:stretch>
            <a:fillRect/>
          </a:stretch>
        </p:blipFill>
        <p:spPr>
          <a:xfrm>
            <a:off x="657907" y="4144627"/>
            <a:ext cx="3659293" cy="1939713"/>
          </a:xfrm>
          <a:prstGeom prst="rect">
            <a:avLst/>
          </a:prstGeom>
        </p:spPr>
      </p:pic>
    </p:spTree>
    <p:custDataLst>
      <p:tags r:id="rId1"/>
    </p:custDataLst>
    <p:extLst>
      <p:ext uri="{BB962C8B-B14F-4D97-AF65-F5344CB8AC3E}">
        <p14:creationId xmlns:p14="http://schemas.microsoft.com/office/powerpoint/2010/main" val="1106303366"/>
      </p:ext>
    </p:extLst>
  </p:cSld>
  <p:clrMapOvr>
    <a:masterClrMapping/>
  </p:clrMapOvr>
  <mc:AlternateContent xmlns:mc="http://schemas.openxmlformats.org/markup-compatibility/2006" xmlns:p14="http://schemas.microsoft.com/office/powerpoint/2010/main">
    <mc:Choice Requires="p14">
      <p:transition spd="slow" p14:dur="2000" advTm="3000">
        <p:push/>
      </p:transition>
    </mc:Choice>
    <mc:Fallback xmlns="">
      <p:transition spd="slow" advTm="3000">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7042249"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11.OCNet: Object Context Network for Scene Parsing</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4" name="图片 3">
            <a:extLst>
              <a:ext uri="{FF2B5EF4-FFF2-40B4-BE49-F238E27FC236}">
                <a16:creationId xmlns:a16="http://schemas.microsoft.com/office/drawing/2014/main" id="{15C91FF6-A208-4361-8460-82608248EFB5}"/>
              </a:ext>
            </a:extLst>
          </p:cNvPr>
          <p:cNvPicPr>
            <a:picLocks noChangeAspect="1"/>
          </p:cNvPicPr>
          <p:nvPr/>
        </p:nvPicPr>
        <p:blipFill>
          <a:blip r:embed="rId3"/>
          <a:stretch>
            <a:fillRect/>
          </a:stretch>
        </p:blipFill>
        <p:spPr>
          <a:xfrm>
            <a:off x="610507" y="864136"/>
            <a:ext cx="5629613" cy="2225184"/>
          </a:xfrm>
          <a:prstGeom prst="rect">
            <a:avLst/>
          </a:prstGeom>
        </p:spPr>
      </p:pic>
      <p:pic>
        <p:nvPicPr>
          <p:cNvPr id="3" name="图片 2">
            <a:extLst>
              <a:ext uri="{FF2B5EF4-FFF2-40B4-BE49-F238E27FC236}">
                <a16:creationId xmlns:a16="http://schemas.microsoft.com/office/drawing/2014/main" id="{16BC26C2-EEF7-44BF-B943-9ABB935D3A9D}"/>
              </a:ext>
            </a:extLst>
          </p:cNvPr>
          <p:cNvPicPr>
            <a:picLocks noChangeAspect="1"/>
          </p:cNvPicPr>
          <p:nvPr/>
        </p:nvPicPr>
        <p:blipFill>
          <a:blip r:embed="rId4"/>
          <a:stretch>
            <a:fillRect/>
          </a:stretch>
        </p:blipFill>
        <p:spPr>
          <a:xfrm>
            <a:off x="372986" y="3216922"/>
            <a:ext cx="9083827" cy="3444538"/>
          </a:xfrm>
          <a:prstGeom prst="rect">
            <a:avLst/>
          </a:prstGeom>
        </p:spPr>
      </p:pic>
    </p:spTree>
    <p:extLst>
      <p:ext uri="{BB962C8B-B14F-4D97-AF65-F5344CB8AC3E}">
        <p14:creationId xmlns:p14="http://schemas.microsoft.com/office/powerpoint/2010/main" val="250695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0400411"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9.GCNet - Non-local Networks Meet Squeeze-Excitation Networks and Beyond </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13" name="图片 12">
            <a:extLst>
              <a:ext uri="{FF2B5EF4-FFF2-40B4-BE49-F238E27FC236}">
                <a16:creationId xmlns:a16="http://schemas.microsoft.com/office/drawing/2014/main" id="{D940C8DA-0339-44C0-ACE9-5F3E7AE794BA}"/>
              </a:ext>
            </a:extLst>
          </p:cNvPr>
          <p:cNvPicPr>
            <a:picLocks noChangeAspect="1"/>
          </p:cNvPicPr>
          <p:nvPr/>
        </p:nvPicPr>
        <p:blipFill>
          <a:blip r:embed="rId3"/>
          <a:stretch>
            <a:fillRect/>
          </a:stretch>
        </p:blipFill>
        <p:spPr>
          <a:xfrm>
            <a:off x="0" y="987748"/>
            <a:ext cx="11625589" cy="3872853"/>
          </a:xfrm>
          <a:prstGeom prst="rect">
            <a:avLst/>
          </a:prstGeom>
        </p:spPr>
      </p:pic>
      <p:pic>
        <p:nvPicPr>
          <p:cNvPr id="14" name="图片 13">
            <a:extLst>
              <a:ext uri="{FF2B5EF4-FFF2-40B4-BE49-F238E27FC236}">
                <a16:creationId xmlns:a16="http://schemas.microsoft.com/office/drawing/2014/main" id="{4BDF836E-1F81-4BC5-9964-714F48D7FA42}"/>
              </a:ext>
            </a:extLst>
          </p:cNvPr>
          <p:cNvPicPr>
            <a:picLocks noChangeAspect="1"/>
          </p:cNvPicPr>
          <p:nvPr/>
        </p:nvPicPr>
        <p:blipFill>
          <a:blip r:embed="rId4"/>
          <a:stretch>
            <a:fillRect/>
          </a:stretch>
        </p:blipFill>
        <p:spPr>
          <a:xfrm>
            <a:off x="5115919" y="1377104"/>
            <a:ext cx="3427794" cy="3358840"/>
          </a:xfrm>
          <a:prstGeom prst="rect">
            <a:avLst/>
          </a:prstGeom>
        </p:spPr>
      </p:pic>
    </p:spTree>
    <p:extLst>
      <p:ext uri="{BB962C8B-B14F-4D97-AF65-F5344CB8AC3E}">
        <p14:creationId xmlns:p14="http://schemas.microsoft.com/office/powerpoint/2010/main" val="217893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a:xfrm>
            <a:off x="11062854" y="6356350"/>
            <a:ext cx="29094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DAB5083F-CC8F-4D03-80B3-4F4D6C6139E5}"/>
              </a:ext>
            </a:extLst>
          </p:cNvPr>
          <p:cNvSpPr/>
          <p:nvPr/>
        </p:nvSpPr>
        <p:spPr>
          <a:xfrm>
            <a:off x="273570" y="930589"/>
            <a:ext cx="12026379" cy="1077218"/>
          </a:xfrm>
          <a:prstGeom prst="rect">
            <a:avLst/>
          </a:prstGeom>
        </p:spPr>
        <p:txBody>
          <a:bodyPr wrap="square">
            <a:spAutoFit/>
          </a:bodyPr>
          <a:lstStyle/>
          <a:p>
            <a:r>
              <a:rPr lang="en-US" altLang="zh-CN" sz="3200" b="1" dirty="0">
                <a:solidFill>
                  <a:srgbClr val="000000"/>
                </a:solidFill>
                <a:latin typeface="Lucida Grande"/>
              </a:rPr>
              <a:t>Beyond Max-Margin: Class Margin Equilibrium for Few-shot Object Detection        </a:t>
            </a:r>
            <a:r>
              <a:rPr lang="en-US" altLang="zh-CN" sz="3200" dirty="0">
                <a:solidFill>
                  <a:srgbClr val="000000"/>
                </a:solidFill>
                <a:latin typeface="Lucida Grande"/>
              </a:rPr>
              <a:t>CVPR 2021</a:t>
            </a:r>
            <a:endParaRPr lang="en-US" altLang="zh-CN" sz="1400" i="0" dirty="0">
              <a:solidFill>
                <a:srgbClr val="000000"/>
              </a:solidFill>
              <a:effectLst/>
              <a:latin typeface="Lucida Grande"/>
            </a:endParaRPr>
          </a:p>
        </p:txBody>
      </p:sp>
      <p:sp>
        <p:nvSpPr>
          <p:cNvPr id="3" name="矩形 2">
            <a:extLst>
              <a:ext uri="{FF2B5EF4-FFF2-40B4-BE49-F238E27FC236}">
                <a16:creationId xmlns:a16="http://schemas.microsoft.com/office/drawing/2014/main" id="{333B6358-780F-4C4A-994B-BD2F8F3A8C78}"/>
              </a:ext>
            </a:extLst>
          </p:cNvPr>
          <p:cNvSpPr/>
          <p:nvPr/>
        </p:nvSpPr>
        <p:spPr>
          <a:xfrm>
            <a:off x="273570" y="2446654"/>
            <a:ext cx="4108817" cy="369332"/>
          </a:xfrm>
          <a:prstGeom prst="rect">
            <a:avLst/>
          </a:prstGeom>
        </p:spPr>
        <p:txBody>
          <a:bodyPr wrap="none">
            <a:spAutoFit/>
          </a:bodyPr>
          <a:lstStyle/>
          <a:p>
            <a:r>
              <a:rPr lang="zh-CN" altLang="en-US" dirty="0">
                <a:solidFill>
                  <a:srgbClr val="4D4D4D"/>
                </a:solidFill>
                <a:latin typeface="-apple-system"/>
              </a:rPr>
              <a:t>厦门大学纪荣嵘老师团队，鹏城实验室</a:t>
            </a:r>
            <a:endParaRPr lang="zh-CN" altLang="en-US" dirty="0"/>
          </a:p>
        </p:txBody>
      </p:sp>
      <p:sp>
        <p:nvSpPr>
          <p:cNvPr id="5" name="文本框 4">
            <a:extLst>
              <a:ext uri="{FF2B5EF4-FFF2-40B4-BE49-F238E27FC236}">
                <a16:creationId xmlns:a16="http://schemas.microsoft.com/office/drawing/2014/main" id="{3222096F-5838-4DC0-940A-6C87ACE664FE}"/>
              </a:ext>
            </a:extLst>
          </p:cNvPr>
          <p:cNvSpPr txBox="1"/>
          <p:nvPr/>
        </p:nvSpPr>
        <p:spPr>
          <a:xfrm>
            <a:off x="422090" y="3254833"/>
            <a:ext cx="6023160" cy="1698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t>Few-shot Detection Framework</a:t>
            </a:r>
          </a:p>
          <a:p>
            <a:pPr marL="285750" indent="-285750">
              <a:lnSpc>
                <a:spcPct val="150000"/>
              </a:lnSpc>
              <a:buFont typeface="Arial" panose="020B0604020202020204" pitchFamily="34" charset="0"/>
              <a:buChar char="•"/>
            </a:pPr>
            <a:r>
              <a:rPr lang="en-US" altLang="zh-CN" sz="2400" dirty="0"/>
              <a:t>Base Training: Class Max-margin</a:t>
            </a:r>
          </a:p>
          <a:p>
            <a:pPr marL="285750" indent="-285750">
              <a:lnSpc>
                <a:spcPct val="150000"/>
              </a:lnSpc>
              <a:buFont typeface="Arial" panose="020B0604020202020204" pitchFamily="34" charset="0"/>
              <a:buChar char="•"/>
            </a:pPr>
            <a:r>
              <a:rPr lang="en-US" altLang="zh-CN" sz="2400" dirty="0"/>
              <a:t>Finetuning: Margin Equilibrium</a:t>
            </a:r>
            <a:endParaRPr lang="zh-CN" altLang="en-US" sz="2400" dirty="0"/>
          </a:p>
        </p:txBody>
      </p:sp>
    </p:spTree>
    <p:extLst>
      <p:ext uri="{BB962C8B-B14F-4D97-AF65-F5344CB8AC3E}">
        <p14:creationId xmlns:p14="http://schemas.microsoft.com/office/powerpoint/2010/main" val="350157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graphicFrame>
        <p:nvGraphicFramePr>
          <p:cNvPr id="9" name="表格 8">
            <a:extLst>
              <a:ext uri="{FF2B5EF4-FFF2-40B4-BE49-F238E27FC236}">
                <a16:creationId xmlns:a16="http://schemas.microsoft.com/office/drawing/2014/main" id="{B0BE6424-BDFF-49E1-A9F3-09AD1C371DEC}"/>
              </a:ext>
            </a:extLst>
          </p:cNvPr>
          <p:cNvGraphicFramePr>
            <a:graphicFrameLocks noGrp="1"/>
          </p:cNvGraphicFramePr>
          <p:nvPr>
            <p:extLst>
              <p:ext uri="{D42A27DB-BD31-4B8C-83A1-F6EECF244321}">
                <p14:modId xmlns:p14="http://schemas.microsoft.com/office/powerpoint/2010/main" val="2853145118"/>
              </p:ext>
            </p:extLst>
          </p:nvPr>
        </p:nvGraphicFramePr>
        <p:xfrm>
          <a:off x="778034" y="864136"/>
          <a:ext cx="9903511" cy="54864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3024502129"/>
                    </a:ext>
                  </a:extLst>
                </a:gridCol>
                <a:gridCol w="1651000">
                  <a:extLst>
                    <a:ext uri="{9D8B030D-6E8A-4147-A177-3AD203B41FA5}">
                      <a16:colId xmlns:a16="http://schemas.microsoft.com/office/drawing/2014/main" val="2203013397"/>
                    </a:ext>
                  </a:extLst>
                </a:gridCol>
                <a:gridCol w="749300">
                  <a:extLst>
                    <a:ext uri="{9D8B030D-6E8A-4147-A177-3AD203B41FA5}">
                      <a16:colId xmlns:a16="http://schemas.microsoft.com/office/drawing/2014/main" val="3182497031"/>
                    </a:ext>
                  </a:extLst>
                </a:gridCol>
                <a:gridCol w="2247900">
                  <a:extLst>
                    <a:ext uri="{9D8B030D-6E8A-4147-A177-3AD203B41FA5}">
                      <a16:colId xmlns:a16="http://schemas.microsoft.com/office/drawing/2014/main" val="3485013902"/>
                    </a:ext>
                  </a:extLst>
                </a:gridCol>
                <a:gridCol w="1219200">
                  <a:extLst>
                    <a:ext uri="{9D8B030D-6E8A-4147-A177-3AD203B41FA5}">
                      <a16:colId xmlns:a16="http://schemas.microsoft.com/office/drawing/2014/main" val="575366729"/>
                    </a:ext>
                  </a:extLst>
                </a:gridCol>
                <a:gridCol w="1368987">
                  <a:extLst>
                    <a:ext uri="{9D8B030D-6E8A-4147-A177-3AD203B41FA5}">
                      <a16:colId xmlns:a16="http://schemas.microsoft.com/office/drawing/2014/main" val="954946072"/>
                    </a:ext>
                  </a:extLst>
                </a:gridCol>
                <a:gridCol w="1022109">
                  <a:extLst>
                    <a:ext uri="{9D8B030D-6E8A-4147-A177-3AD203B41FA5}">
                      <a16:colId xmlns:a16="http://schemas.microsoft.com/office/drawing/2014/main" val="4140339993"/>
                    </a:ext>
                  </a:extLst>
                </a:gridCol>
                <a:gridCol w="1076849">
                  <a:extLst>
                    <a:ext uri="{9D8B030D-6E8A-4147-A177-3AD203B41FA5}">
                      <a16:colId xmlns:a16="http://schemas.microsoft.com/office/drawing/2014/main" val="562943503"/>
                    </a:ext>
                  </a:extLst>
                </a:gridCol>
              </a:tblGrid>
              <a:tr h="205526">
                <a:tc>
                  <a:txBody>
                    <a:bodyPr/>
                    <a:lstStyle/>
                    <a:p>
                      <a:endParaRPr lang="zh-CN" altLang="en-US" dirty="0"/>
                    </a:p>
                  </a:txBody>
                  <a:tcPr/>
                </a:tc>
                <a:tc>
                  <a:txBody>
                    <a:bodyPr/>
                    <a:lstStyle/>
                    <a:p>
                      <a:r>
                        <a:rPr lang="zh-CN" altLang="en-US" dirty="0"/>
                        <a:t>名称</a:t>
                      </a:r>
                    </a:p>
                  </a:txBody>
                  <a:tcPr/>
                </a:tc>
                <a:tc>
                  <a:txBody>
                    <a:bodyPr/>
                    <a:lstStyle/>
                    <a:p>
                      <a:r>
                        <a:rPr lang="zh-CN" altLang="en-US" dirty="0"/>
                        <a:t>年份</a:t>
                      </a:r>
                    </a:p>
                  </a:txBody>
                  <a:tcPr/>
                </a:tc>
                <a:tc>
                  <a:txBody>
                    <a:bodyPr/>
                    <a:lstStyle/>
                    <a:p>
                      <a:r>
                        <a:rPr lang="zh-CN" altLang="en-US" dirty="0"/>
                        <a:t>关系生成方式</a:t>
                      </a:r>
                    </a:p>
                  </a:txBody>
                  <a:tcPr/>
                </a:tc>
                <a:tc>
                  <a:txBody>
                    <a:bodyPr/>
                    <a:lstStyle/>
                    <a:p>
                      <a:r>
                        <a:rPr lang="zh-CN" altLang="en-US" dirty="0">
                          <a:solidFill>
                            <a:schemeClr val="bg1"/>
                          </a:solidFill>
                        </a:rPr>
                        <a:t>关系加权</a:t>
                      </a:r>
                    </a:p>
                  </a:txBody>
                  <a:tcPr>
                    <a:solidFill>
                      <a:srgbClr val="00B0F0"/>
                    </a:solidFill>
                  </a:tcPr>
                </a:tc>
                <a:tc>
                  <a:txBody>
                    <a:bodyPr/>
                    <a:lstStyle/>
                    <a:p>
                      <a:r>
                        <a:rPr lang="zh-CN" altLang="en-US" dirty="0">
                          <a:solidFill>
                            <a:schemeClr val="bg1"/>
                          </a:solidFill>
                        </a:rPr>
                        <a:t>作用域</a:t>
                      </a:r>
                    </a:p>
                  </a:txBody>
                  <a:tcPr>
                    <a:solidFill>
                      <a:srgbClr val="00B0F0"/>
                    </a:solidFill>
                  </a:tcPr>
                </a:tc>
                <a:tc>
                  <a:txBody>
                    <a:bodyPr/>
                    <a:lstStyle/>
                    <a:p>
                      <a:r>
                        <a:rPr lang="zh-CN" altLang="en-US" dirty="0"/>
                        <a:t>融合</a:t>
                      </a:r>
                    </a:p>
                  </a:txBody>
                  <a:tcPr>
                    <a:solidFill>
                      <a:srgbClr val="016179"/>
                    </a:solidFill>
                  </a:tcPr>
                </a:tc>
                <a:tc>
                  <a:txBody>
                    <a:bodyPr/>
                    <a:lstStyle/>
                    <a:p>
                      <a:r>
                        <a:rPr lang="zh-CN" altLang="en-US" dirty="0"/>
                        <a:t>作用域</a:t>
                      </a:r>
                    </a:p>
                  </a:txBody>
                  <a:tcPr>
                    <a:solidFill>
                      <a:srgbClr val="016179"/>
                    </a:solidFill>
                  </a:tcPr>
                </a:tc>
                <a:extLst>
                  <a:ext uri="{0D108BD9-81ED-4DB2-BD59-A6C34878D82A}">
                    <a16:rowId xmlns:a16="http://schemas.microsoft.com/office/drawing/2014/main" val="3848228894"/>
                  </a:ext>
                </a:extLst>
              </a:tr>
              <a:tr h="339960">
                <a:tc>
                  <a:txBody>
                    <a:bodyPr/>
                    <a:lstStyle/>
                    <a:p>
                      <a:r>
                        <a:rPr lang="en-US" altLang="zh-CN" dirty="0"/>
                        <a:t>1</a:t>
                      </a:r>
                      <a:endParaRPr lang="zh-CN" altLang="en-US" dirty="0"/>
                    </a:p>
                  </a:txBody>
                  <a:tcPr/>
                </a:tc>
                <a:tc>
                  <a:txBody>
                    <a:bodyPr/>
                    <a:lstStyle/>
                    <a:p>
                      <a:r>
                        <a:rPr lang="en-US" altLang="zh-CN" dirty="0"/>
                        <a:t>self-attention</a:t>
                      </a:r>
                      <a:endParaRPr lang="zh-CN" altLang="en-US" dirty="0"/>
                    </a:p>
                  </a:txBody>
                  <a:tcPr/>
                </a:tc>
                <a:tc>
                  <a:txBody>
                    <a:bodyPr/>
                    <a:lstStyle/>
                    <a:p>
                      <a:r>
                        <a:rPr lang="en-US" altLang="zh-CN" dirty="0"/>
                        <a:t>2017</a:t>
                      </a:r>
                      <a:endParaRPr lang="zh-CN" altLang="en-US" dirty="0"/>
                    </a:p>
                  </a:txBody>
                  <a:tcPr/>
                </a:tc>
                <a:tc>
                  <a:txBody>
                    <a:bodyPr/>
                    <a:lstStyle/>
                    <a:p>
                      <a:r>
                        <a:rPr lang="zh-CN" altLang="en-US" dirty="0"/>
                        <a:t>矩阵乘法</a:t>
                      </a:r>
                    </a:p>
                  </a:txBody>
                  <a:tcPr/>
                </a:tc>
                <a:tc>
                  <a:txBody>
                    <a:bodyPr/>
                    <a:lstStyle/>
                    <a:p>
                      <a:r>
                        <a:rPr lang="zh-CN" altLang="en-US" dirty="0"/>
                        <a:t>叉乘</a:t>
                      </a:r>
                    </a:p>
                  </a:txBody>
                  <a:tcPr/>
                </a:tc>
                <a:tc>
                  <a:txBody>
                    <a:bodyPr/>
                    <a:lstStyle/>
                    <a:p>
                      <a:r>
                        <a:rPr lang="zh-CN" altLang="en-US" dirty="0"/>
                        <a:t>空间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428352468"/>
                  </a:ext>
                </a:extLst>
              </a:tr>
              <a:tr h="339960">
                <a:tc>
                  <a:txBody>
                    <a:bodyPr/>
                    <a:lstStyle/>
                    <a:p>
                      <a:r>
                        <a:rPr lang="en-US" altLang="zh-CN" dirty="0"/>
                        <a:t>2</a:t>
                      </a:r>
                      <a:endParaRPr lang="zh-CN" altLang="en-US" dirty="0"/>
                    </a:p>
                  </a:txBody>
                  <a:tcPr/>
                </a:tc>
                <a:tc>
                  <a:txBody>
                    <a:bodyPr/>
                    <a:lstStyle/>
                    <a:p>
                      <a:r>
                        <a:rPr lang="en-US" altLang="zh-CN" dirty="0"/>
                        <a:t>Non-local</a:t>
                      </a:r>
                      <a:endParaRPr lang="zh-CN" altLang="en-US" dirty="0"/>
                    </a:p>
                  </a:txBody>
                  <a:tcPr/>
                </a:tc>
                <a:tc>
                  <a:txBody>
                    <a:bodyPr/>
                    <a:lstStyle/>
                    <a:p>
                      <a:r>
                        <a:rPr lang="en-US" altLang="zh-CN" dirty="0"/>
                        <a:t>2017</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矩阵乘法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叉乘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p>
                  </a:txBody>
                  <a:tcPr/>
                </a:tc>
                <a:tc>
                  <a:txBody>
                    <a:bodyPr/>
                    <a:lstStyle/>
                    <a:p>
                      <a:r>
                        <a:rPr lang="zh-CN" altLang="en-US" dirty="0"/>
                        <a:t>元素加</a:t>
                      </a:r>
                    </a:p>
                  </a:txBody>
                  <a:tcPr/>
                </a:tc>
                <a:tc>
                  <a:txBody>
                    <a:bodyPr/>
                    <a:lstStyle/>
                    <a:p>
                      <a:r>
                        <a:rPr lang="zh-CN" altLang="en-US" dirty="0"/>
                        <a:t>全域</a:t>
                      </a:r>
                    </a:p>
                  </a:txBody>
                  <a:tcPr/>
                </a:tc>
                <a:extLst>
                  <a:ext uri="{0D108BD9-81ED-4DB2-BD59-A6C34878D82A}">
                    <a16:rowId xmlns:a16="http://schemas.microsoft.com/office/drawing/2014/main" val="778003751"/>
                  </a:ext>
                </a:extLst>
              </a:tr>
              <a:tr h="346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3</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SENet</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2017</a:t>
                      </a:r>
                      <a:endParaRPr lang="zh-CN" altLang="en-US" b="0" dirty="0"/>
                    </a:p>
                  </a:txBody>
                  <a:tcPr/>
                </a:tc>
                <a:tc>
                  <a:txBody>
                    <a:bodyPr/>
                    <a:lstStyle/>
                    <a:p>
                      <a:r>
                        <a:rPr lang="zh-CN" altLang="en-US" dirty="0"/>
                        <a:t>全连接</a:t>
                      </a:r>
                    </a:p>
                  </a:txBody>
                  <a:tcPr/>
                </a:tc>
                <a:tc>
                  <a:txBody>
                    <a:bodyPr/>
                    <a:lstStyle/>
                    <a:p>
                      <a:r>
                        <a:rPr lang="zh-CN" altLang="en-US" dirty="0"/>
                        <a:t>元素乘</a:t>
                      </a:r>
                    </a:p>
                  </a:txBody>
                  <a:tcPr/>
                </a:tc>
                <a:tc>
                  <a:txBody>
                    <a:bodyPr/>
                    <a:lstStyle/>
                    <a:p>
                      <a:r>
                        <a:rPr lang="zh-CN" altLang="en-US" dirty="0"/>
                        <a:t>通道</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59729302"/>
                  </a:ext>
                </a:extLst>
              </a:tr>
              <a:tr h="220529">
                <a:tc>
                  <a:txBody>
                    <a:bodyPr/>
                    <a:lstStyle/>
                    <a:p>
                      <a:r>
                        <a:rPr lang="en-US" altLang="zh-CN" b="0" dirty="0"/>
                        <a:t>4</a:t>
                      </a:r>
                      <a:endParaRPr lang="zh-CN" altLang="en-US" b="0" dirty="0"/>
                    </a:p>
                  </a:txBody>
                  <a:tcPr/>
                </a:tc>
                <a:tc>
                  <a:txBody>
                    <a:bodyPr/>
                    <a:lstStyle/>
                    <a:p>
                      <a:r>
                        <a:rPr lang="en-US" altLang="zh-CN" b="0" dirty="0"/>
                        <a:t>CBAM</a:t>
                      </a:r>
                      <a:endParaRPr lang="zh-CN" altLang="en-US" b="0" dirty="0"/>
                    </a:p>
                  </a:txBody>
                  <a:tcPr/>
                </a:tc>
                <a:tc>
                  <a:txBody>
                    <a:bodyPr/>
                    <a:lstStyle/>
                    <a:p>
                      <a:r>
                        <a:rPr lang="en-US" altLang="zh-CN" b="0" dirty="0"/>
                        <a:t>2018</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全连接</a:t>
                      </a:r>
                      <a:r>
                        <a:rPr lang="en-US" altLang="zh-CN" dirty="0"/>
                        <a:t>/</a:t>
                      </a:r>
                      <a:r>
                        <a:rPr lang="zh-CN" altLang="en-US" dirty="0"/>
                        <a:t>卷积</a:t>
                      </a:r>
                    </a:p>
                  </a:txBody>
                  <a:tcPr/>
                </a:tc>
                <a:tc>
                  <a:txBody>
                    <a:bodyPr/>
                    <a:lstStyle/>
                    <a:p>
                      <a:r>
                        <a:rPr lang="zh-CN" altLang="en-US" dirty="0"/>
                        <a:t>元素乘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通道</a:t>
                      </a:r>
                      <a:r>
                        <a:rPr lang="en-US" altLang="zh-CN" dirty="0"/>
                        <a:t>/</a:t>
                      </a:r>
                      <a:r>
                        <a:rPr lang="zh-CN" altLang="en-US" dirty="0"/>
                        <a:t>空间</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775137915"/>
                  </a:ext>
                </a:extLst>
              </a:tr>
              <a:tr h="220529">
                <a:tc>
                  <a:txBody>
                    <a:bodyPr/>
                    <a:lstStyle/>
                    <a:p>
                      <a:r>
                        <a:rPr lang="en-US" altLang="zh-CN" b="0" dirty="0"/>
                        <a:t>5</a:t>
                      </a:r>
                      <a:endParaRPr lang="zh-CN" altLang="en-US" b="0" dirty="0"/>
                    </a:p>
                  </a:txBody>
                  <a:tcPr/>
                </a:tc>
                <a:tc>
                  <a:txBody>
                    <a:bodyPr/>
                    <a:lstStyle/>
                    <a:p>
                      <a:r>
                        <a:rPr lang="en-US" altLang="zh-CN" b="0" dirty="0"/>
                        <a:t>PSANet</a:t>
                      </a:r>
                      <a:endParaRPr lang="zh-CN" altLang="en-US" b="0" dirty="0"/>
                    </a:p>
                  </a:txBody>
                  <a:tcPr/>
                </a:tc>
                <a:tc>
                  <a:txBody>
                    <a:bodyPr/>
                    <a:lstStyle/>
                    <a:p>
                      <a:r>
                        <a:rPr lang="en-US" altLang="zh-CN" b="0" dirty="0"/>
                        <a:t>2018</a:t>
                      </a:r>
                      <a:endParaRPr lang="zh-CN" altLang="en-US" b="0" dirty="0"/>
                    </a:p>
                  </a:txBody>
                  <a:tcPr/>
                </a:tc>
                <a:tc>
                  <a:txBody>
                    <a:bodyPr/>
                    <a:lstStyle/>
                    <a:p>
                      <a:r>
                        <a:rPr lang="zh-CN" altLang="en-US" dirty="0"/>
                        <a:t>卷积</a:t>
                      </a:r>
                    </a:p>
                  </a:txBody>
                  <a:tcPr/>
                </a:tc>
                <a:tc>
                  <a:txBody>
                    <a:bodyPr/>
                    <a:lstStyle/>
                    <a:p>
                      <a:r>
                        <a:rPr lang="zh-CN" altLang="en-US" dirty="0"/>
                        <a:t>叉乘</a:t>
                      </a:r>
                    </a:p>
                  </a:txBody>
                  <a:tcPr/>
                </a:tc>
                <a:tc>
                  <a:txBody>
                    <a:bodyPr/>
                    <a:lstStyle/>
                    <a:p>
                      <a:r>
                        <a:rPr lang="zh-CN" altLang="en-US" dirty="0"/>
                        <a:t>空间</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48845959"/>
                  </a:ext>
                </a:extLst>
              </a:tr>
              <a:tr h="220529">
                <a:tc>
                  <a:txBody>
                    <a:bodyPr/>
                    <a:lstStyle/>
                    <a:p>
                      <a:r>
                        <a:rPr lang="en-US" altLang="zh-CN" b="0" dirty="0"/>
                        <a:t>6</a:t>
                      </a:r>
                      <a:endParaRPr lang="zh-CN" altLang="en-US" b="0" dirty="0"/>
                    </a:p>
                  </a:txBody>
                  <a:tcPr/>
                </a:tc>
                <a:tc>
                  <a:txBody>
                    <a:bodyPr/>
                    <a:lstStyle/>
                    <a:p>
                      <a:r>
                        <a:rPr lang="en-US" altLang="zh-CN" b="0" dirty="0"/>
                        <a:t>ECA-Net</a:t>
                      </a:r>
                      <a:endParaRPr lang="zh-CN" altLang="en-US" b="0" dirty="0"/>
                    </a:p>
                  </a:txBody>
                  <a:tcPr/>
                </a:tc>
                <a:tc>
                  <a:txBody>
                    <a:bodyPr/>
                    <a:lstStyle/>
                    <a:p>
                      <a:r>
                        <a:rPr lang="en-US" altLang="zh-CN" b="0" dirty="0"/>
                        <a:t>2019</a:t>
                      </a:r>
                      <a:endParaRPr lang="zh-CN" altLang="en-US" b="0" dirty="0"/>
                    </a:p>
                  </a:txBody>
                  <a:tcPr/>
                </a:tc>
                <a:tc>
                  <a:txBody>
                    <a:bodyPr/>
                    <a:lstStyle/>
                    <a:p>
                      <a:r>
                        <a:rPr lang="zh-CN" altLang="en-US" dirty="0"/>
                        <a:t>卷积</a:t>
                      </a:r>
                    </a:p>
                  </a:txBody>
                  <a:tcPr/>
                </a:tc>
                <a:tc>
                  <a:txBody>
                    <a:bodyPr/>
                    <a:lstStyle/>
                    <a:p>
                      <a:r>
                        <a:rPr lang="zh-CN" altLang="en-US" dirty="0"/>
                        <a:t>元素乘</a:t>
                      </a:r>
                    </a:p>
                  </a:txBody>
                  <a:tcPr/>
                </a:tc>
                <a:tc>
                  <a:txBody>
                    <a:bodyPr/>
                    <a:lstStyle/>
                    <a:p>
                      <a:r>
                        <a:rPr lang="zh-CN" altLang="en-US" dirty="0"/>
                        <a:t>通道</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50791473"/>
                  </a:ext>
                </a:extLst>
              </a:tr>
              <a:tr h="220529">
                <a:tc>
                  <a:txBody>
                    <a:bodyPr/>
                    <a:lstStyle/>
                    <a:p>
                      <a:r>
                        <a:rPr lang="en-US" altLang="zh-CN" b="0" dirty="0"/>
                        <a:t>7</a:t>
                      </a:r>
                      <a:endParaRPr lang="zh-CN" altLang="en-US" b="0" dirty="0"/>
                    </a:p>
                  </a:txBody>
                  <a:tcPr/>
                </a:tc>
                <a:tc>
                  <a:txBody>
                    <a:bodyPr/>
                    <a:lstStyle/>
                    <a:p>
                      <a:r>
                        <a:rPr lang="en-US" altLang="zh-CN" b="0" dirty="0"/>
                        <a:t>DANet</a:t>
                      </a:r>
                      <a:endParaRPr lang="zh-CN" altLang="en-US" b="0" dirty="0"/>
                    </a:p>
                  </a:txBody>
                  <a:tcPr/>
                </a:tc>
                <a:tc>
                  <a:txBody>
                    <a:bodyPr/>
                    <a:lstStyle/>
                    <a:p>
                      <a:r>
                        <a:rPr lang="en-US" altLang="zh-CN" b="0" dirty="0"/>
                        <a:t>2018</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矩阵乘法</a:t>
                      </a:r>
                      <a:r>
                        <a:rPr lang="en-US" altLang="zh-CN" dirty="0"/>
                        <a:t>/</a:t>
                      </a:r>
                      <a:r>
                        <a:rPr lang="zh-CN" altLang="en-US" dirty="0"/>
                        <a:t>矩阵乘法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叉乘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r>
                        <a:rPr lang="en-US" altLang="zh-CN" dirty="0"/>
                        <a:t>/</a:t>
                      </a:r>
                      <a:r>
                        <a:rPr lang="zh-CN" altLang="en-US" dirty="0"/>
                        <a:t>通道</a:t>
                      </a:r>
                    </a:p>
                  </a:txBody>
                  <a:tcPr/>
                </a:tc>
                <a:tc>
                  <a:txBody>
                    <a:bodyPr/>
                    <a:lstStyle/>
                    <a:p>
                      <a:r>
                        <a:rPr lang="zh-CN" altLang="en-US" dirty="0"/>
                        <a:t>元素加</a:t>
                      </a:r>
                    </a:p>
                  </a:txBody>
                  <a:tcPr/>
                </a:tc>
                <a:tc>
                  <a:txBody>
                    <a:bodyPr/>
                    <a:lstStyle/>
                    <a:p>
                      <a:r>
                        <a:rPr lang="zh-CN" altLang="en-US" dirty="0"/>
                        <a:t>全域</a:t>
                      </a:r>
                    </a:p>
                  </a:txBody>
                  <a:tcPr/>
                </a:tc>
                <a:extLst>
                  <a:ext uri="{0D108BD9-81ED-4DB2-BD59-A6C34878D82A}">
                    <a16:rowId xmlns:a16="http://schemas.microsoft.com/office/drawing/2014/main" val="506693228"/>
                  </a:ext>
                </a:extLst>
              </a:tr>
              <a:tr h="220529">
                <a:tc>
                  <a:txBody>
                    <a:bodyPr/>
                    <a:lstStyle/>
                    <a:p>
                      <a:r>
                        <a:rPr lang="en-US" altLang="zh-CN" b="0" dirty="0"/>
                        <a:t>8</a:t>
                      </a:r>
                      <a:endParaRPr lang="zh-CN" altLang="en-US" b="0" dirty="0"/>
                    </a:p>
                  </a:txBody>
                  <a:tcPr/>
                </a:tc>
                <a:tc>
                  <a:txBody>
                    <a:bodyPr/>
                    <a:lstStyle/>
                    <a:p>
                      <a:r>
                        <a:rPr lang="en-US" altLang="zh-CN" b="0" dirty="0"/>
                        <a:t>CCNet</a:t>
                      </a:r>
                      <a:endParaRPr lang="zh-CN" altLang="en-US" b="0" dirty="0"/>
                    </a:p>
                  </a:txBody>
                  <a:tcPr/>
                </a:tc>
                <a:tc>
                  <a:txBody>
                    <a:bodyPr/>
                    <a:lstStyle/>
                    <a:p>
                      <a:r>
                        <a:rPr lang="en-US" altLang="zh-CN" b="0" dirty="0"/>
                        <a:t>2018</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矩阵乘法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叉乘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p>
                  </a:txBody>
                  <a:tcPr/>
                </a:tc>
                <a:tc>
                  <a:txBody>
                    <a:bodyPr/>
                    <a:lstStyle/>
                    <a:p>
                      <a:r>
                        <a:rPr lang="zh-CN" altLang="en-US" dirty="0"/>
                        <a:t>元素加</a:t>
                      </a:r>
                    </a:p>
                  </a:txBody>
                  <a:tcPr/>
                </a:tc>
                <a:tc>
                  <a:txBody>
                    <a:bodyPr/>
                    <a:lstStyle/>
                    <a:p>
                      <a:r>
                        <a:rPr lang="zh-CN" altLang="en-US" dirty="0"/>
                        <a:t>全域</a:t>
                      </a:r>
                    </a:p>
                  </a:txBody>
                  <a:tcPr/>
                </a:tc>
                <a:extLst>
                  <a:ext uri="{0D108BD9-81ED-4DB2-BD59-A6C34878D82A}">
                    <a16:rowId xmlns:a16="http://schemas.microsoft.com/office/drawing/2014/main" val="1560419472"/>
                  </a:ext>
                </a:extLst>
              </a:tr>
              <a:tr h="220529">
                <a:tc>
                  <a:txBody>
                    <a:bodyPr/>
                    <a:lstStyle/>
                    <a:p>
                      <a:r>
                        <a:rPr lang="en-US" altLang="zh-CN" b="0" dirty="0"/>
                        <a:t>9</a:t>
                      </a:r>
                      <a:endParaRPr lang="zh-CN" altLang="en-US" b="0" dirty="0"/>
                    </a:p>
                  </a:txBody>
                  <a:tcPr/>
                </a:tc>
                <a:tc>
                  <a:txBody>
                    <a:bodyPr/>
                    <a:lstStyle/>
                    <a:p>
                      <a:r>
                        <a:rPr lang="en-US" altLang="zh-CN" b="0" dirty="0" err="1"/>
                        <a:t>GCNet</a:t>
                      </a:r>
                      <a:endParaRPr lang="zh-CN" altLang="en-US" b="0" dirty="0"/>
                    </a:p>
                  </a:txBody>
                  <a:tcPr/>
                </a:tc>
                <a:tc>
                  <a:txBody>
                    <a:bodyPr/>
                    <a:lstStyle/>
                    <a:p>
                      <a:r>
                        <a:rPr lang="en-US" altLang="zh-CN" b="0" dirty="0"/>
                        <a:t>2019</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卷积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叉乘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p>
                  </a:txBody>
                  <a:tcPr/>
                </a:tc>
                <a:tc>
                  <a:txBody>
                    <a:bodyPr/>
                    <a:lstStyle/>
                    <a:p>
                      <a:r>
                        <a:rPr lang="zh-CN" altLang="en-US" dirty="0"/>
                        <a:t>元素加</a:t>
                      </a:r>
                    </a:p>
                  </a:txBody>
                  <a:tcPr/>
                </a:tc>
                <a:tc>
                  <a:txBody>
                    <a:bodyPr/>
                    <a:lstStyle/>
                    <a:p>
                      <a:r>
                        <a:rPr lang="zh-CN" altLang="en-US" dirty="0"/>
                        <a:t>通道</a:t>
                      </a:r>
                    </a:p>
                  </a:txBody>
                  <a:tcPr/>
                </a:tc>
                <a:extLst>
                  <a:ext uri="{0D108BD9-81ED-4DB2-BD59-A6C34878D82A}">
                    <a16:rowId xmlns:a16="http://schemas.microsoft.com/office/drawing/2014/main" val="3819813611"/>
                  </a:ext>
                </a:extLst>
              </a:tr>
              <a:tr h="220529">
                <a:tc>
                  <a:txBody>
                    <a:bodyPr/>
                    <a:lstStyle/>
                    <a:p>
                      <a:r>
                        <a:rPr lang="en-US" altLang="zh-CN" b="0" dirty="0"/>
                        <a:t>10</a:t>
                      </a:r>
                      <a:endParaRPr lang="zh-CN" altLang="en-US" b="0" dirty="0"/>
                    </a:p>
                  </a:txBody>
                  <a:tcPr/>
                </a:tc>
                <a:tc>
                  <a:txBody>
                    <a:bodyPr/>
                    <a:lstStyle/>
                    <a:p>
                      <a:r>
                        <a:rPr lang="en-US" altLang="zh-CN" b="0" dirty="0" err="1"/>
                        <a:t>SKNet</a:t>
                      </a:r>
                      <a:endParaRPr lang="zh-CN" altLang="en-US" b="0" dirty="0"/>
                    </a:p>
                  </a:txBody>
                  <a:tcPr/>
                </a:tc>
                <a:tc>
                  <a:txBody>
                    <a:bodyPr/>
                    <a:lstStyle/>
                    <a:p>
                      <a:r>
                        <a:rPr lang="en-US" altLang="zh-CN" b="0" dirty="0"/>
                        <a:t>2019</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全连接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元素乘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通道</a:t>
                      </a:r>
                    </a:p>
                  </a:txBody>
                  <a:tcPr/>
                </a:tc>
                <a:tc>
                  <a:txBody>
                    <a:bodyPr/>
                    <a:lstStyle/>
                    <a:p>
                      <a:r>
                        <a:rPr lang="zh-CN" altLang="en-US" dirty="0"/>
                        <a:t>元素加</a:t>
                      </a:r>
                    </a:p>
                  </a:txBody>
                  <a:tcPr/>
                </a:tc>
                <a:tc>
                  <a:txBody>
                    <a:bodyPr/>
                    <a:lstStyle/>
                    <a:p>
                      <a:r>
                        <a:rPr lang="zh-CN" altLang="en-US" dirty="0"/>
                        <a:t>全域</a:t>
                      </a:r>
                    </a:p>
                  </a:txBody>
                  <a:tcPr/>
                </a:tc>
                <a:extLst>
                  <a:ext uri="{0D108BD9-81ED-4DB2-BD59-A6C34878D82A}">
                    <a16:rowId xmlns:a16="http://schemas.microsoft.com/office/drawing/2014/main" val="1478072677"/>
                  </a:ext>
                </a:extLst>
              </a:tr>
              <a:tr h="220529">
                <a:tc>
                  <a:txBody>
                    <a:bodyPr/>
                    <a:lstStyle/>
                    <a:p>
                      <a:r>
                        <a:rPr lang="en-US" altLang="zh-CN" b="0" dirty="0"/>
                        <a:t>11</a:t>
                      </a:r>
                      <a:endParaRPr lang="zh-CN" altLang="en-US" b="0" dirty="0"/>
                    </a:p>
                  </a:txBody>
                  <a:tcPr/>
                </a:tc>
                <a:tc>
                  <a:txBody>
                    <a:bodyPr/>
                    <a:lstStyle/>
                    <a:p>
                      <a:r>
                        <a:rPr lang="en-US" altLang="zh-CN" b="0" dirty="0"/>
                        <a:t>OCNet</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2018</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矩阵乘法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叉乘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96619594"/>
                  </a:ext>
                </a:extLst>
              </a:tr>
              <a:tr h="220529">
                <a:tc>
                  <a:txBody>
                    <a:bodyPr/>
                    <a:lstStyle/>
                    <a:p>
                      <a:r>
                        <a:rPr lang="en-US" altLang="zh-CN" b="0" dirty="0"/>
                        <a:t>12</a:t>
                      </a:r>
                      <a:endParaRPr lang="zh-CN" altLang="en-US" b="0" dirty="0"/>
                    </a:p>
                  </a:txBody>
                  <a:tcPr/>
                </a:tc>
                <a:tc>
                  <a:txBody>
                    <a:bodyPr/>
                    <a:lstStyle/>
                    <a:p>
                      <a:r>
                        <a:rPr lang="en-US" altLang="zh-CN" b="0" dirty="0" err="1"/>
                        <a:t>EMANet</a:t>
                      </a:r>
                      <a:r>
                        <a:rPr lang="en-US" altLang="zh-CN" b="0" dirty="0"/>
                        <a:t> </a:t>
                      </a:r>
                      <a:endParaRPr lang="zh-CN" altLang="en-US" b="0" dirty="0"/>
                    </a:p>
                  </a:txBody>
                  <a:tcPr/>
                </a:tc>
                <a:tc>
                  <a:txBody>
                    <a:bodyPr/>
                    <a:lstStyle/>
                    <a:p>
                      <a:r>
                        <a:rPr lang="en-US" altLang="zh-CN" b="0" dirty="0"/>
                        <a:t>2019</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矩阵乘法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叉乘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空间</a:t>
                      </a:r>
                    </a:p>
                  </a:txBody>
                  <a:tcPr/>
                </a:tc>
                <a:tc>
                  <a:txBody>
                    <a:bodyPr/>
                    <a:lstStyle/>
                    <a:p>
                      <a:r>
                        <a:rPr lang="zh-CN" altLang="en-US" dirty="0"/>
                        <a:t>元素加</a:t>
                      </a:r>
                    </a:p>
                  </a:txBody>
                  <a:tcPr/>
                </a:tc>
                <a:tc>
                  <a:txBody>
                    <a:bodyPr/>
                    <a:lstStyle/>
                    <a:p>
                      <a:r>
                        <a:rPr lang="zh-CN" altLang="en-US" dirty="0"/>
                        <a:t>全域</a:t>
                      </a:r>
                    </a:p>
                  </a:txBody>
                  <a:tcPr/>
                </a:tc>
                <a:extLst>
                  <a:ext uri="{0D108BD9-81ED-4DB2-BD59-A6C34878D82A}">
                    <a16:rowId xmlns:a16="http://schemas.microsoft.com/office/drawing/2014/main" val="1651946128"/>
                  </a:ext>
                </a:extLst>
              </a:tr>
              <a:tr h="220529">
                <a:tc>
                  <a:txBody>
                    <a:bodyPr/>
                    <a:lstStyle/>
                    <a:p>
                      <a:r>
                        <a:rPr lang="en-US" altLang="zh-CN" b="0" dirty="0"/>
                        <a:t>13</a:t>
                      </a:r>
                      <a:endParaRPr lang="zh-CN" altLang="en-US" b="0" dirty="0"/>
                    </a:p>
                  </a:txBody>
                  <a:tcPr/>
                </a:tc>
                <a:tc>
                  <a:txBody>
                    <a:bodyPr/>
                    <a:lstStyle/>
                    <a:p>
                      <a:r>
                        <a:rPr lang="en-US" altLang="zh-CN" b="0" dirty="0" err="1"/>
                        <a:t>SANet</a:t>
                      </a:r>
                      <a:r>
                        <a:rPr lang="en-US" altLang="zh-CN" b="0" dirty="0"/>
                        <a:t> </a:t>
                      </a:r>
                      <a:endParaRPr lang="zh-CN" altLang="en-US" b="0" dirty="0"/>
                    </a:p>
                  </a:txBody>
                  <a:tcPr/>
                </a:tc>
                <a:tc>
                  <a:txBody>
                    <a:bodyPr/>
                    <a:lstStyle/>
                    <a:p>
                      <a:r>
                        <a:rPr lang="en-US" altLang="zh-CN" b="0" dirty="0"/>
                        <a:t>2019</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全连接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元素乘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通道</a:t>
                      </a:r>
                    </a:p>
                  </a:txBody>
                  <a:tcPr/>
                </a:tc>
                <a:tc>
                  <a:txBody>
                    <a:bodyPr/>
                    <a:lstStyle/>
                    <a:p>
                      <a:r>
                        <a:rPr lang="zh-CN" altLang="en-US" dirty="0"/>
                        <a:t>元素加</a:t>
                      </a:r>
                    </a:p>
                  </a:txBody>
                  <a:tcPr/>
                </a:tc>
                <a:tc>
                  <a:txBody>
                    <a:bodyPr/>
                    <a:lstStyle/>
                    <a:p>
                      <a:r>
                        <a:rPr lang="zh-CN" altLang="en-US" dirty="0"/>
                        <a:t>通道</a:t>
                      </a:r>
                    </a:p>
                  </a:txBody>
                  <a:tcPr/>
                </a:tc>
                <a:extLst>
                  <a:ext uri="{0D108BD9-81ED-4DB2-BD59-A6C34878D82A}">
                    <a16:rowId xmlns:a16="http://schemas.microsoft.com/office/drawing/2014/main" val="824018736"/>
                  </a:ext>
                </a:extLst>
              </a:tr>
              <a:tr h="220529">
                <a:tc>
                  <a:txBody>
                    <a:bodyPr/>
                    <a:lstStyle/>
                    <a:p>
                      <a:r>
                        <a:rPr lang="en-US" altLang="zh-CN" b="0" dirty="0"/>
                        <a:t>14</a:t>
                      </a:r>
                      <a:endParaRPr lang="zh-CN" altLang="en-US" b="0" dirty="0"/>
                    </a:p>
                  </a:txBody>
                  <a:tcPr/>
                </a:tc>
                <a:tc>
                  <a:txBody>
                    <a:bodyPr/>
                    <a:lstStyle/>
                    <a:p>
                      <a:r>
                        <a:rPr lang="en-US" altLang="zh-CN" b="0" dirty="0"/>
                        <a:t>SGE</a:t>
                      </a:r>
                      <a:endParaRPr lang="zh-CN" altLang="en-US" b="0" dirty="0"/>
                    </a:p>
                  </a:txBody>
                  <a:tcPr/>
                </a:tc>
                <a:tc>
                  <a:txBody>
                    <a:bodyPr/>
                    <a:lstStyle/>
                    <a:p>
                      <a:r>
                        <a:rPr lang="en-US" altLang="zh-CN" b="0" dirty="0"/>
                        <a:t>2019</a:t>
                      </a:r>
                      <a:endParaRPr lang="zh-CN" alt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全连接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元素乘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通道</a:t>
                      </a:r>
                    </a:p>
                  </a:txBody>
                  <a:tcPr/>
                </a:tc>
                <a:tc>
                  <a:txBody>
                    <a:bodyPr/>
                    <a:lstStyle/>
                    <a:p>
                      <a:r>
                        <a:rPr lang="zh-CN" altLang="en-US" dirty="0"/>
                        <a:t>元素乘</a:t>
                      </a:r>
                    </a:p>
                  </a:txBody>
                  <a:tcPr/>
                </a:tc>
                <a:tc>
                  <a:txBody>
                    <a:bodyPr/>
                    <a:lstStyle/>
                    <a:p>
                      <a:r>
                        <a:rPr lang="zh-CN" altLang="en-US" dirty="0"/>
                        <a:t>全域</a:t>
                      </a:r>
                    </a:p>
                  </a:txBody>
                  <a:tcPr/>
                </a:tc>
                <a:extLst>
                  <a:ext uri="{0D108BD9-81ED-4DB2-BD59-A6C34878D82A}">
                    <a16:rowId xmlns:a16="http://schemas.microsoft.com/office/drawing/2014/main" val="4148025746"/>
                  </a:ext>
                </a:extLst>
              </a:tr>
            </a:tbl>
          </a:graphicData>
        </a:graphic>
      </p:graphicFrame>
    </p:spTree>
    <p:extLst>
      <p:ext uri="{BB962C8B-B14F-4D97-AF65-F5344CB8AC3E}">
        <p14:creationId xmlns:p14="http://schemas.microsoft.com/office/powerpoint/2010/main" val="132774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0189841"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Beyond Max-Margin: Class Margin Equilibrium for Few-shot Object Detection</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6019A442-52E7-41F5-9069-C44A4628E2E9}"/>
              </a:ext>
            </a:extLst>
          </p:cNvPr>
          <p:cNvPicPr>
            <a:picLocks noChangeAspect="1"/>
          </p:cNvPicPr>
          <p:nvPr/>
        </p:nvPicPr>
        <p:blipFill>
          <a:blip r:embed="rId3"/>
          <a:stretch>
            <a:fillRect/>
          </a:stretch>
        </p:blipFill>
        <p:spPr>
          <a:xfrm>
            <a:off x="349480" y="1293717"/>
            <a:ext cx="11353800" cy="4152673"/>
          </a:xfrm>
          <a:prstGeom prst="rect">
            <a:avLst/>
          </a:prstGeom>
        </p:spPr>
      </p:pic>
      <p:sp>
        <p:nvSpPr>
          <p:cNvPr id="4" name="矩形 3">
            <a:extLst>
              <a:ext uri="{FF2B5EF4-FFF2-40B4-BE49-F238E27FC236}">
                <a16:creationId xmlns:a16="http://schemas.microsoft.com/office/drawing/2014/main" id="{6D752ADE-F8DC-4853-ADF0-F91B4B24B6B1}"/>
              </a:ext>
            </a:extLst>
          </p:cNvPr>
          <p:cNvSpPr/>
          <p:nvPr/>
        </p:nvSpPr>
        <p:spPr>
          <a:xfrm>
            <a:off x="78291" y="828077"/>
            <a:ext cx="3382657" cy="465640"/>
          </a:xfrm>
          <a:prstGeom prst="rect">
            <a:avLst/>
          </a:prstGeom>
        </p:spPr>
        <p:txBody>
          <a:bodyPr wrap="none">
            <a:spAutoFit/>
          </a:bodyPr>
          <a:lstStyle/>
          <a:p>
            <a:pPr>
              <a:lnSpc>
                <a:spcPct val="150000"/>
              </a:lnSpc>
            </a:pPr>
            <a:r>
              <a:rPr lang="en-US" altLang="zh-CN" dirty="0"/>
              <a:t>Few-shot Detection Framework:</a:t>
            </a:r>
          </a:p>
        </p:txBody>
      </p:sp>
      <p:sp>
        <p:nvSpPr>
          <p:cNvPr id="5" name="文本框 4">
            <a:extLst>
              <a:ext uri="{FF2B5EF4-FFF2-40B4-BE49-F238E27FC236}">
                <a16:creationId xmlns:a16="http://schemas.microsoft.com/office/drawing/2014/main" id="{489C3521-2449-4EBF-84FF-0E42B943B53C}"/>
              </a:ext>
            </a:extLst>
          </p:cNvPr>
          <p:cNvSpPr txBox="1"/>
          <p:nvPr/>
        </p:nvSpPr>
        <p:spPr>
          <a:xfrm>
            <a:off x="571730" y="5564283"/>
            <a:ext cx="9855583" cy="369332"/>
          </a:xfrm>
          <a:prstGeom prst="rect">
            <a:avLst/>
          </a:prstGeom>
          <a:noFill/>
        </p:spPr>
        <p:txBody>
          <a:bodyPr wrap="none" rtlCol="0">
            <a:spAutoFit/>
          </a:bodyPr>
          <a:lstStyle/>
          <a:p>
            <a:r>
              <a:rPr lang="en-US" altLang="zh-CN" dirty="0"/>
              <a:t>1.</a:t>
            </a:r>
            <a:r>
              <a:rPr lang="zh-CN" altLang="en-US" dirty="0"/>
              <a:t>每个类别生成一个特征原型向量     </a:t>
            </a:r>
            <a:r>
              <a:rPr lang="en-US" altLang="zh-CN" dirty="0"/>
              <a:t>2.support</a:t>
            </a:r>
            <a:r>
              <a:rPr lang="zh-CN" altLang="en-US" dirty="0"/>
              <a:t>集输入带</a:t>
            </a:r>
            <a:r>
              <a:rPr lang="en-US" altLang="zh-CN" dirty="0"/>
              <a:t>mask     3.</a:t>
            </a:r>
            <a:r>
              <a:rPr lang="zh-CN" altLang="en-US" dirty="0"/>
              <a:t>支持集查询集主干网络不同</a:t>
            </a:r>
          </a:p>
        </p:txBody>
      </p:sp>
    </p:spTree>
    <p:extLst>
      <p:ext uri="{BB962C8B-B14F-4D97-AF65-F5344CB8AC3E}">
        <p14:creationId xmlns:p14="http://schemas.microsoft.com/office/powerpoint/2010/main" val="285166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791196"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Max-Margin</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9" name="图片 8">
            <a:extLst>
              <a:ext uri="{FF2B5EF4-FFF2-40B4-BE49-F238E27FC236}">
                <a16:creationId xmlns:a16="http://schemas.microsoft.com/office/drawing/2014/main" id="{2228C493-41A0-434F-ABE3-2D29E353EF17}"/>
              </a:ext>
            </a:extLst>
          </p:cNvPr>
          <p:cNvPicPr>
            <a:picLocks noChangeAspect="1"/>
          </p:cNvPicPr>
          <p:nvPr/>
        </p:nvPicPr>
        <p:blipFill>
          <a:blip r:embed="rId3"/>
          <a:stretch>
            <a:fillRect/>
          </a:stretch>
        </p:blipFill>
        <p:spPr>
          <a:xfrm>
            <a:off x="2230941" y="822905"/>
            <a:ext cx="6939481" cy="3498275"/>
          </a:xfrm>
          <a:prstGeom prst="rect">
            <a:avLst/>
          </a:prstGeom>
        </p:spPr>
      </p:pic>
      <p:sp>
        <p:nvSpPr>
          <p:cNvPr id="19" name="矩形 18">
            <a:extLst>
              <a:ext uri="{FF2B5EF4-FFF2-40B4-BE49-F238E27FC236}">
                <a16:creationId xmlns:a16="http://schemas.microsoft.com/office/drawing/2014/main" id="{160A6044-0D0F-4849-96A4-F19C62290ABC}"/>
              </a:ext>
            </a:extLst>
          </p:cNvPr>
          <p:cNvSpPr/>
          <p:nvPr/>
        </p:nvSpPr>
        <p:spPr>
          <a:xfrm>
            <a:off x="1244600" y="4738600"/>
            <a:ext cx="9531350" cy="1477328"/>
          </a:xfrm>
          <a:prstGeom prst="rect">
            <a:avLst/>
          </a:prstGeom>
        </p:spPr>
        <p:txBody>
          <a:bodyPr wrap="square">
            <a:spAutoFit/>
          </a:bodyPr>
          <a:lstStyle/>
          <a:p>
            <a:r>
              <a:rPr lang="zh-CN" altLang="en-US" dirty="0">
                <a:solidFill>
                  <a:srgbClr val="000000"/>
                </a:solidFill>
                <a:latin typeface="Arial" panose="020B0604020202020204" pitchFamily="34" charset="0"/>
              </a:rPr>
              <a:t>为了分离类，两个基类的分布需要彼此远离</a:t>
            </a:r>
            <a:r>
              <a:rPr lang="en-US" altLang="zh-CN" dirty="0">
                <a:solidFill>
                  <a:srgbClr val="000000"/>
                </a:solidFill>
                <a:latin typeface="Arial" panose="020B0604020202020204" pitchFamily="34" charset="0"/>
              </a:rPr>
              <a:t>(max-margin)</a:t>
            </a:r>
            <a:r>
              <a:rPr lang="zh-CN" altLang="en-US" dirty="0">
                <a:solidFill>
                  <a:srgbClr val="000000"/>
                </a:solidFill>
                <a:latin typeface="Arial" panose="020B0604020202020204" pitchFamily="34" charset="0"/>
              </a:rPr>
              <a:t>，然而这聚集了新类的多样性，图</a:t>
            </a:r>
            <a:r>
              <a:rPr lang="en-US" altLang="zh-CN" dirty="0">
                <a:solidFill>
                  <a:srgbClr val="000000"/>
                </a:solidFill>
                <a:latin typeface="Arial" panose="020B0604020202020204" pitchFamily="34" charset="0"/>
              </a:rPr>
              <a:t>1(a)</a:t>
            </a:r>
            <a:r>
              <a:rPr lang="zh-CN" altLang="en-US" dirty="0">
                <a:solidFill>
                  <a:srgbClr val="000000"/>
                </a:solidFill>
                <a:latin typeface="Arial" panose="020B0604020202020204" pitchFamily="34" charset="0"/>
              </a:rPr>
              <a:t>。为了精确地表示新类，基类的分布应该彼此接近</a:t>
            </a:r>
            <a:r>
              <a:rPr lang="en-US" altLang="zh-CN" dirty="0">
                <a:solidFill>
                  <a:srgbClr val="000000"/>
                </a:solidFill>
                <a:latin typeface="Arial" panose="020B0604020202020204" pitchFamily="34" charset="0"/>
              </a:rPr>
              <a:t>(min-margin)</a:t>
            </a:r>
            <a:r>
              <a:rPr lang="zh-CN" altLang="en-US" dirty="0">
                <a:solidFill>
                  <a:srgbClr val="000000"/>
                </a:solidFill>
                <a:latin typeface="Arial" panose="020B0604020202020204" pitchFamily="34" charset="0"/>
              </a:rPr>
              <a:t>，这导致了分类的困难，图</a:t>
            </a:r>
            <a:r>
              <a:rPr lang="en-US" altLang="zh-CN" dirty="0">
                <a:solidFill>
                  <a:srgbClr val="000000"/>
                </a:solidFill>
                <a:latin typeface="Arial" panose="020B0604020202020204" pitchFamily="34" charset="0"/>
              </a:rPr>
              <a:t>1(b)</a:t>
            </a:r>
            <a:r>
              <a:rPr lang="zh-CN" altLang="en-US"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a:p>
            <a:r>
              <a:rPr lang="zh-CN" altLang="en-US" dirty="0"/>
              <a:t>本文提出了一种分类边缘均衡</a:t>
            </a:r>
            <a:r>
              <a:rPr lang="en-US" altLang="zh-CN" dirty="0"/>
              <a:t>(CME)</a:t>
            </a:r>
            <a:r>
              <a:rPr lang="zh-CN" altLang="en-US" dirty="0"/>
              <a:t>方法，旨在利用对抗性的分类边缘正则化优化特征空间划分，实现小样本目标检测</a:t>
            </a:r>
          </a:p>
        </p:txBody>
      </p:sp>
    </p:spTree>
    <p:extLst>
      <p:ext uri="{BB962C8B-B14F-4D97-AF65-F5344CB8AC3E}">
        <p14:creationId xmlns:p14="http://schemas.microsoft.com/office/powerpoint/2010/main" val="885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1791196"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Max-Margin</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12" name="图片 11">
            <a:extLst>
              <a:ext uri="{FF2B5EF4-FFF2-40B4-BE49-F238E27FC236}">
                <a16:creationId xmlns:a16="http://schemas.microsoft.com/office/drawing/2014/main" id="{E7174E25-0328-4DB7-B769-98D882688E14}"/>
              </a:ext>
            </a:extLst>
          </p:cNvPr>
          <p:cNvPicPr>
            <a:picLocks noChangeAspect="1"/>
          </p:cNvPicPr>
          <p:nvPr/>
        </p:nvPicPr>
        <p:blipFill>
          <a:blip r:embed="rId3"/>
          <a:stretch>
            <a:fillRect/>
          </a:stretch>
        </p:blipFill>
        <p:spPr>
          <a:xfrm>
            <a:off x="5832958" y="4630546"/>
            <a:ext cx="5585944" cy="685859"/>
          </a:xfrm>
          <a:prstGeom prst="rect">
            <a:avLst/>
          </a:prstGeom>
        </p:spPr>
      </p:pic>
      <p:pic>
        <p:nvPicPr>
          <p:cNvPr id="13" name="图片 12">
            <a:extLst>
              <a:ext uri="{FF2B5EF4-FFF2-40B4-BE49-F238E27FC236}">
                <a16:creationId xmlns:a16="http://schemas.microsoft.com/office/drawing/2014/main" id="{064F8F5B-24E8-4EC9-BA53-D15CFDB85CAF}"/>
              </a:ext>
            </a:extLst>
          </p:cNvPr>
          <p:cNvPicPr>
            <a:picLocks noChangeAspect="1"/>
          </p:cNvPicPr>
          <p:nvPr/>
        </p:nvPicPr>
        <p:blipFill>
          <a:blip r:embed="rId4"/>
          <a:stretch>
            <a:fillRect/>
          </a:stretch>
        </p:blipFill>
        <p:spPr>
          <a:xfrm>
            <a:off x="5718648" y="5316405"/>
            <a:ext cx="5814564" cy="1089754"/>
          </a:xfrm>
          <a:prstGeom prst="rect">
            <a:avLst/>
          </a:prstGeom>
        </p:spPr>
      </p:pic>
      <p:pic>
        <p:nvPicPr>
          <p:cNvPr id="14" name="图片 13">
            <a:extLst>
              <a:ext uri="{FF2B5EF4-FFF2-40B4-BE49-F238E27FC236}">
                <a16:creationId xmlns:a16="http://schemas.microsoft.com/office/drawing/2014/main" id="{B93AC6B6-C1DF-4595-9129-86C714CD57B8}"/>
              </a:ext>
            </a:extLst>
          </p:cNvPr>
          <p:cNvPicPr>
            <a:picLocks noChangeAspect="1"/>
          </p:cNvPicPr>
          <p:nvPr/>
        </p:nvPicPr>
        <p:blipFill>
          <a:blip r:embed="rId5"/>
          <a:stretch>
            <a:fillRect/>
          </a:stretch>
        </p:blipFill>
        <p:spPr>
          <a:xfrm>
            <a:off x="1775982" y="4076384"/>
            <a:ext cx="3032942" cy="1034833"/>
          </a:xfrm>
          <a:prstGeom prst="rect">
            <a:avLst/>
          </a:prstGeom>
        </p:spPr>
      </p:pic>
      <p:pic>
        <p:nvPicPr>
          <p:cNvPr id="16" name="图片 15">
            <a:extLst>
              <a:ext uri="{FF2B5EF4-FFF2-40B4-BE49-F238E27FC236}">
                <a16:creationId xmlns:a16="http://schemas.microsoft.com/office/drawing/2014/main" id="{2986FE52-6063-46B3-8D1E-821CB7278332}"/>
              </a:ext>
            </a:extLst>
          </p:cNvPr>
          <p:cNvPicPr>
            <a:picLocks noChangeAspect="1"/>
          </p:cNvPicPr>
          <p:nvPr/>
        </p:nvPicPr>
        <p:blipFill>
          <a:blip r:embed="rId6"/>
          <a:stretch>
            <a:fillRect/>
          </a:stretch>
        </p:blipFill>
        <p:spPr>
          <a:xfrm>
            <a:off x="1801926" y="5168665"/>
            <a:ext cx="3295020" cy="736534"/>
          </a:xfrm>
          <a:prstGeom prst="rect">
            <a:avLst/>
          </a:prstGeom>
        </p:spPr>
      </p:pic>
      <p:sp>
        <p:nvSpPr>
          <p:cNvPr id="17" name="文本框 16">
            <a:extLst>
              <a:ext uri="{FF2B5EF4-FFF2-40B4-BE49-F238E27FC236}">
                <a16:creationId xmlns:a16="http://schemas.microsoft.com/office/drawing/2014/main" id="{D964CC5C-019A-43BA-AEB7-76097897139D}"/>
              </a:ext>
            </a:extLst>
          </p:cNvPr>
          <p:cNvSpPr txBox="1"/>
          <p:nvPr/>
        </p:nvSpPr>
        <p:spPr>
          <a:xfrm>
            <a:off x="339317" y="4409135"/>
            <a:ext cx="1338828" cy="369332"/>
          </a:xfrm>
          <a:prstGeom prst="rect">
            <a:avLst/>
          </a:prstGeom>
          <a:noFill/>
        </p:spPr>
        <p:txBody>
          <a:bodyPr wrap="none" rtlCol="0">
            <a:spAutoFit/>
          </a:bodyPr>
          <a:lstStyle/>
          <a:p>
            <a:r>
              <a:rPr lang="zh-CN" altLang="en-US" dirty="0"/>
              <a:t>类内距离：</a:t>
            </a:r>
          </a:p>
        </p:txBody>
      </p:sp>
      <p:sp>
        <p:nvSpPr>
          <p:cNvPr id="18" name="文本框 17">
            <a:extLst>
              <a:ext uri="{FF2B5EF4-FFF2-40B4-BE49-F238E27FC236}">
                <a16:creationId xmlns:a16="http://schemas.microsoft.com/office/drawing/2014/main" id="{6B074E11-5D94-4762-907F-546310AA3E03}"/>
              </a:ext>
            </a:extLst>
          </p:cNvPr>
          <p:cNvSpPr txBox="1"/>
          <p:nvPr/>
        </p:nvSpPr>
        <p:spPr>
          <a:xfrm>
            <a:off x="339317" y="5290770"/>
            <a:ext cx="1338828" cy="369332"/>
          </a:xfrm>
          <a:prstGeom prst="rect">
            <a:avLst/>
          </a:prstGeom>
          <a:noFill/>
        </p:spPr>
        <p:txBody>
          <a:bodyPr wrap="none" rtlCol="0">
            <a:spAutoFit/>
          </a:bodyPr>
          <a:lstStyle/>
          <a:p>
            <a:r>
              <a:rPr lang="zh-CN" altLang="en-US" dirty="0"/>
              <a:t>类间距离：</a:t>
            </a:r>
          </a:p>
        </p:txBody>
      </p:sp>
      <p:pic>
        <p:nvPicPr>
          <p:cNvPr id="4" name="图片 3">
            <a:extLst>
              <a:ext uri="{FF2B5EF4-FFF2-40B4-BE49-F238E27FC236}">
                <a16:creationId xmlns:a16="http://schemas.microsoft.com/office/drawing/2014/main" id="{75F02CFD-8650-48FD-8385-062A1CB87D64}"/>
              </a:ext>
            </a:extLst>
          </p:cNvPr>
          <p:cNvPicPr>
            <a:picLocks noChangeAspect="1"/>
          </p:cNvPicPr>
          <p:nvPr/>
        </p:nvPicPr>
        <p:blipFill>
          <a:blip r:embed="rId7"/>
          <a:stretch>
            <a:fillRect/>
          </a:stretch>
        </p:blipFill>
        <p:spPr>
          <a:xfrm>
            <a:off x="294191" y="729034"/>
            <a:ext cx="10662756" cy="2543632"/>
          </a:xfrm>
          <a:prstGeom prst="rect">
            <a:avLst/>
          </a:prstGeom>
        </p:spPr>
      </p:pic>
      <p:sp>
        <p:nvSpPr>
          <p:cNvPr id="15" name="文本框 14">
            <a:extLst>
              <a:ext uri="{FF2B5EF4-FFF2-40B4-BE49-F238E27FC236}">
                <a16:creationId xmlns:a16="http://schemas.microsoft.com/office/drawing/2014/main" id="{5977A78C-D747-48BF-B595-5F65BF144A3F}"/>
              </a:ext>
            </a:extLst>
          </p:cNvPr>
          <p:cNvSpPr txBox="1"/>
          <p:nvPr/>
        </p:nvSpPr>
        <p:spPr>
          <a:xfrm>
            <a:off x="5909158" y="4224468"/>
            <a:ext cx="2031325" cy="369332"/>
          </a:xfrm>
          <a:prstGeom prst="rect">
            <a:avLst/>
          </a:prstGeom>
          <a:noFill/>
        </p:spPr>
        <p:txBody>
          <a:bodyPr wrap="none" rtlCol="0">
            <a:spAutoFit/>
          </a:bodyPr>
          <a:lstStyle/>
          <a:p>
            <a:r>
              <a:rPr lang="zh-CN" altLang="en-US" dirty="0"/>
              <a:t>每两类之间距离：</a:t>
            </a:r>
          </a:p>
        </p:txBody>
      </p:sp>
    </p:spTree>
    <p:extLst>
      <p:ext uri="{BB962C8B-B14F-4D97-AF65-F5344CB8AC3E}">
        <p14:creationId xmlns:p14="http://schemas.microsoft.com/office/powerpoint/2010/main" val="186005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4212628" cy="441916"/>
          </a:xfrm>
          <a:prstGeom prst="rect">
            <a:avLst/>
          </a:prstGeom>
          <a:noFill/>
        </p:spPr>
        <p:txBody>
          <a:bodyPr wrap="none" rtlCol="0" anchor="ctr">
            <a:spAutoFit/>
          </a:bodyPr>
          <a:lstStyle/>
          <a:p>
            <a:pPr>
              <a:lnSpc>
                <a:spcPct val="125000"/>
              </a:lnSpc>
              <a:defRPr/>
            </a:pPr>
            <a:r>
              <a:rPr lang="en-US" altLang="zh-CN" sz="2000" b="1" dirty="0">
                <a:solidFill>
                  <a:prstClr val="white"/>
                </a:solidFill>
                <a:latin typeface="微软雅黑" panose="020B0503020204020204" pitchFamily="34" charset="-122"/>
                <a:ea typeface="微软雅黑" panose="020B0503020204020204" pitchFamily="34" charset="-122"/>
              </a:rPr>
              <a:t>Finetuning: Margin Equilibrium</a:t>
            </a: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10A65583-09D9-4F58-B91B-44871B8F1D70}"/>
              </a:ext>
            </a:extLst>
          </p:cNvPr>
          <p:cNvPicPr>
            <a:picLocks noChangeAspect="1"/>
          </p:cNvPicPr>
          <p:nvPr/>
        </p:nvPicPr>
        <p:blipFill>
          <a:blip r:embed="rId3"/>
          <a:stretch>
            <a:fillRect/>
          </a:stretch>
        </p:blipFill>
        <p:spPr>
          <a:xfrm>
            <a:off x="284075" y="1164789"/>
            <a:ext cx="6053225" cy="3852950"/>
          </a:xfrm>
          <a:prstGeom prst="rect">
            <a:avLst/>
          </a:prstGeom>
        </p:spPr>
      </p:pic>
      <p:sp>
        <p:nvSpPr>
          <p:cNvPr id="9" name="矩形 8">
            <a:extLst>
              <a:ext uri="{FF2B5EF4-FFF2-40B4-BE49-F238E27FC236}">
                <a16:creationId xmlns:a16="http://schemas.microsoft.com/office/drawing/2014/main" id="{B01AAAB4-A0B5-4720-9E5E-AB840A5707BE}"/>
              </a:ext>
            </a:extLst>
          </p:cNvPr>
          <p:cNvSpPr/>
          <p:nvPr/>
        </p:nvSpPr>
        <p:spPr>
          <a:xfrm>
            <a:off x="6635750" y="1164789"/>
            <a:ext cx="4648200" cy="2862322"/>
          </a:xfrm>
          <a:prstGeom prst="rect">
            <a:avLst/>
          </a:prstGeom>
        </p:spPr>
        <p:txBody>
          <a:bodyPr wrap="square">
            <a:spAutoFit/>
          </a:bodyPr>
          <a:lstStyle/>
          <a:p>
            <a:r>
              <a:rPr lang="zh-CN" altLang="en-US" dirty="0">
                <a:solidFill>
                  <a:srgbClr val="000000"/>
                </a:solidFill>
                <a:latin typeface="Arial" panose="020B0604020202020204" pitchFamily="34" charset="0"/>
              </a:rPr>
              <a:t>在微调过程中，基类和新类的图像同时被输入到边缘损失和检测损失的检测器中训练，如图</a:t>
            </a:r>
            <a:r>
              <a:rPr lang="en-US" altLang="zh-CN" dirty="0">
                <a:solidFill>
                  <a:srgbClr val="000000"/>
                </a:solidFill>
                <a:latin typeface="Arial" panose="020B0604020202020204" pitchFamily="34" charset="0"/>
              </a:rPr>
              <a:t>3</a:t>
            </a:r>
            <a:r>
              <a:rPr lang="zh-CN" altLang="en-US" dirty="0">
                <a:solidFill>
                  <a:srgbClr val="000000"/>
                </a:solidFill>
                <a:latin typeface="Arial" panose="020B0604020202020204" pitchFamily="34" charset="0"/>
              </a:rPr>
              <a:t>所示。</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在反向传播过程中，根据</a:t>
            </a:r>
            <a:r>
              <a:rPr lang="en-US" altLang="zh-CN" dirty="0">
                <a:solidFill>
                  <a:srgbClr val="000000"/>
                </a:solidFill>
                <a:latin typeface="Arial" panose="020B0604020202020204" pitchFamily="34" charset="0"/>
              </a:rPr>
              <a:t>CNN</a:t>
            </a:r>
            <a:r>
              <a:rPr lang="zh-CN" altLang="en-US" dirty="0">
                <a:solidFill>
                  <a:srgbClr val="000000"/>
                </a:solidFill>
                <a:latin typeface="Arial" panose="020B0604020202020204" pitchFamily="34" charset="0"/>
              </a:rPr>
              <a:t>的特点，梯度越大的像素对应的目标部分识别能力越强，对减少微调损失贡献越大。</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在检测器训练过程中，采用扰动过程截断梯度较大的像素点，对微调后的特征进行扰动。</a:t>
            </a:r>
            <a:endParaRPr lang="zh-CN" altLang="en-US" dirty="0"/>
          </a:p>
        </p:txBody>
      </p:sp>
      <p:pic>
        <p:nvPicPr>
          <p:cNvPr id="10" name="图片 9">
            <a:extLst>
              <a:ext uri="{FF2B5EF4-FFF2-40B4-BE49-F238E27FC236}">
                <a16:creationId xmlns:a16="http://schemas.microsoft.com/office/drawing/2014/main" id="{993261B0-3373-4F0D-AAA3-9EE8B73B1C2A}"/>
              </a:ext>
            </a:extLst>
          </p:cNvPr>
          <p:cNvPicPr>
            <a:picLocks noChangeAspect="1"/>
          </p:cNvPicPr>
          <p:nvPr/>
        </p:nvPicPr>
        <p:blipFill>
          <a:blip r:embed="rId4"/>
          <a:stretch>
            <a:fillRect/>
          </a:stretch>
        </p:blipFill>
        <p:spPr>
          <a:xfrm>
            <a:off x="6809579" y="4641850"/>
            <a:ext cx="4054821" cy="817639"/>
          </a:xfrm>
          <a:prstGeom prst="rect">
            <a:avLst/>
          </a:prstGeom>
        </p:spPr>
      </p:pic>
    </p:spTree>
    <p:extLst>
      <p:ext uri="{BB962C8B-B14F-4D97-AF65-F5344CB8AC3E}">
        <p14:creationId xmlns:p14="http://schemas.microsoft.com/office/powerpoint/2010/main" val="112063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65F29D53-69A5-46AD-9AD6-F883D43D8072}"/>
              </a:ext>
            </a:extLst>
          </p:cNvPr>
          <p:cNvPicPr>
            <a:picLocks noChangeAspect="1"/>
          </p:cNvPicPr>
          <p:nvPr/>
        </p:nvPicPr>
        <p:blipFill>
          <a:blip r:embed="rId3"/>
          <a:stretch>
            <a:fillRect/>
          </a:stretch>
        </p:blipFill>
        <p:spPr>
          <a:xfrm>
            <a:off x="2152650" y="4180900"/>
            <a:ext cx="4276297" cy="736534"/>
          </a:xfrm>
          <a:prstGeom prst="rect">
            <a:avLst/>
          </a:prstGeom>
        </p:spPr>
      </p:pic>
      <p:sp>
        <p:nvSpPr>
          <p:cNvPr id="4" name="文本框 3">
            <a:extLst>
              <a:ext uri="{FF2B5EF4-FFF2-40B4-BE49-F238E27FC236}">
                <a16:creationId xmlns:a16="http://schemas.microsoft.com/office/drawing/2014/main" id="{5ABE6275-1404-476D-86F9-FF2D26B34D22}"/>
              </a:ext>
            </a:extLst>
          </p:cNvPr>
          <p:cNvSpPr txBox="1"/>
          <p:nvPr/>
        </p:nvSpPr>
        <p:spPr>
          <a:xfrm>
            <a:off x="711200" y="4364501"/>
            <a:ext cx="1441450" cy="369332"/>
          </a:xfrm>
          <a:prstGeom prst="rect">
            <a:avLst/>
          </a:prstGeom>
          <a:noFill/>
        </p:spPr>
        <p:txBody>
          <a:bodyPr wrap="square" rtlCol="0">
            <a:spAutoFit/>
          </a:bodyPr>
          <a:lstStyle/>
          <a:p>
            <a:r>
              <a:rPr lang="zh-CN" altLang="en-US" dirty="0"/>
              <a:t>损失函数：</a:t>
            </a:r>
          </a:p>
        </p:txBody>
      </p:sp>
      <p:pic>
        <p:nvPicPr>
          <p:cNvPr id="11" name="图片 10">
            <a:extLst>
              <a:ext uri="{FF2B5EF4-FFF2-40B4-BE49-F238E27FC236}">
                <a16:creationId xmlns:a16="http://schemas.microsoft.com/office/drawing/2014/main" id="{5334EE04-DEE4-45E5-9728-6754FF3EC46A}"/>
              </a:ext>
            </a:extLst>
          </p:cNvPr>
          <p:cNvPicPr>
            <a:picLocks noChangeAspect="1"/>
          </p:cNvPicPr>
          <p:nvPr/>
        </p:nvPicPr>
        <p:blipFill>
          <a:blip r:embed="rId4"/>
          <a:stretch>
            <a:fillRect/>
          </a:stretch>
        </p:blipFill>
        <p:spPr>
          <a:xfrm>
            <a:off x="1634652" y="4961915"/>
            <a:ext cx="5464691" cy="1244669"/>
          </a:xfrm>
          <a:prstGeom prst="rect">
            <a:avLst/>
          </a:prstGeom>
        </p:spPr>
      </p:pic>
      <p:sp>
        <p:nvSpPr>
          <p:cNvPr id="12" name="文本框 11">
            <a:extLst>
              <a:ext uri="{FF2B5EF4-FFF2-40B4-BE49-F238E27FC236}">
                <a16:creationId xmlns:a16="http://schemas.microsoft.com/office/drawing/2014/main" id="{E17DA633-BFF8-4102-B93D-E350D0BF39DB}"/>
              </a:ext>
            </a:extLst>
          </p:cNvPr>
          <p:cNvSpPr txBox="1"/>
          <p:nvPr/>
        </p:nvSpPr>
        <p:spPr>
          <a:xfrm>
            <a:off x="711200" y="5101035"/>
            <a:ext cx="1441450" cy="369332"/>
          </a:xfrm>
          <a:prstGeom prst="rect">
            <a:avLst/>
          </a:prstGeom>
          <a:noFill/>
        </p:spPr>
        <p:txBody>
          <a:bodyPr wrap="square" rtlCol="0">
            <a:spAutoFit/>
          </a:bodyPr>
          <a:lstStyle/>
          <a:p>
            <a:r>
              <a:rPr lang="zh-CN" altLang="en-US" dirty="0"/>
              <a:t>最终追求：</a:t>
            </a:r>
          </a:p>
        </p:txBody>
      </p:sp>
      <p:pic>
        <p:nvPicPr>
          <p:cNvPr id="13" name="图片 12">
            <a:extLst>
              <a:ext uri="{FF2B5EF4-FFF2-40B4-BE49-F238E27FC236}">
                <a16:creationId xmlns:a16="http://schemas.microsoft.com/office/drawing/2014/main" id="{4EFC591B-9E77-4BF2-9C4F-ED0616CA2899}"/>
              </a:ext>
            </a:extLst>
          </p:cNvPr>
          <p:cNvPicPr>
            <a:picLocks noChangeAspect="1"/>
          </p:cNvPicPr>
          <p:nvPr/>
        </p:nvPicPr>
        <p:blipFill>
          <a:blip r:embed="rId5"/>
          <a:stretch>
            <a:fillRect/>
          </a:stretch>
        </p:blipFill>
        <p:spPr>
          <a:xfrm>
            <a:off x="711200" y="1167015"/>
            <a:ext cx="6027942" cy="2583404"/>
          </a:xfrm>
          <a:prstGeom prst="rect">
            <a:avLst/>
          </a:prstGeom>
        </p:spPr>
      </p:pic>
    </p:spTree>
    <p:extLst>
      <p:ext uri="{BB962C8B-B14F-4D97-AF65-F5344CB8AC3E}">
        <p14:creationId xmlns:p14="http://schemas.microsoft.com/office/powerpoint/2010/main" val="372710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5BA705-8628-4BFF-9585-6DEF897EA829}"/>
              </a:ext>
            </a:extLst>
          </p:cNvPr>
          <p:cNvSpPr/>
          <p:nvPr/>
        </p:nvSpPr>
        <p:spPr bwMode="blackGray">
          <a:xfrm>
            <a:off x="0" y="0"/>
            <a:ext cx="12205161" cy="736534"/>
          </a:xfrm>
          <a:prstGeom prst="rect">
            <a:avLst/>
          </a:prstGeom>
          <a:solidFill>
            <a:srgbClr val="016179"/>
          </a:solidFill>
          <a:ln>
            <a:solidFill>
              <a:srgbClr val="01617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lumMod val="95000"/>
                  <a:lumOff val="5000"/>
                </a:prstClr>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A19756AC-3482-4AD9-B770-D49509A42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10264770" y="101356"/>
            <a:ext cx="1779089" cy="527294"/>
          </a:xfrm>
          <a:prstGeom prst="rect">
            <a:avLst/>
          </a:prstGeom>
        </p:spPr>
      </p:pic>
      <p:sp>
        <p:nvSpPr>
          <p:cNvPr id="7" name="文本框 6">
            <a:extLst>
              <a:ext uri="{FF2B5EF4-FFF2-40B4-BE49-F238E27FC236}">
                <a16:creationId xmlns:a16="http://schemas.microsoft.com/office/drawing/2014/main" id="{3DAD390D-CD14-4774-A841-4FE3A864394A}"/>
              </a:ext>
            </a:extLst>
          </p:cNvPr>
          <p:cNvSpPr txBox="1"/>
          <p:nvPr/>
        </p:nvSpPr>
        <p:spPr>
          <a:xfrm>
            <a:off x="148141" y="127602"/>
            <a:ext cx="697627" cy="441916"/>
          </a:xfrm>
          <a:prstGeom prst="rect">
            <a:avLst/>
          </a:prstGeom>
          <a:noFill/>
        </p:spPr>
        <p:txBody>
          <a:bodyPr wrap="none" rtlCol="0" anchor="ctr">
            <a:spAutoFit/>
          </a:bodyPr>
          <a:lstStyle/>
          <a:p>
            <a:pPr>
              <a:lnSpc>
                <a:spcPct val="125000"/>
              </a:lnSpc>
              <a:defRPr/>
            </a:pPr>
            <a:r>
              <a:rPr lang="zh-CN" altLang="en-US" sz="2000" b="1" dirty="0">
                <a:solidFill>
                  <a:prstClr val="white"/>
                </a:solidFill>
                <a:latin typeface="微软雅黑" panose="020B0503020204020204" pitchFamily="34" charset="-122"/>
                <a:ea typeface="微软雅黑" panose="020B0503020204020204" pitchFamily="34" charset="-122"/>
              </a:rPr>
              <a:t>总结</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889F76C7-4A6B-4065-B5B8-E597B17BC3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E3D5E0-5EEF-4D40-B700-388E6B97EE98}"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14" name="图片 13">
            <a:extLst>
              <a:ext uri="{FF2B5EF4-FFF2-40B4-BE49-F238E27FC236}">
                <a16:creationId xmlns:a16="http://schemas.microsoft.com/office/drawing/2014/main" id="{E66312D7-7B46-47AD-A647-FA522B0ED2B9}"/>
              </a:ext>
            </a:extLst>
          </p:cNvPr>
          <p:cNvPicPr>
            <a:picLocks noChangeAspect="1"/>
          </p:cNvPicPr>
          <p:nvPr/>
        </p:nvPicPr>
        <p:blipFill rotWithShape="1">
          <a:blip r:embed="rId3"/>
          <a:srcRect l="5307" r="5844" b="1145"/>
          <a:stretch/>
        </p:blipFill>
        <p:spPr>
          <a:xfrm>
            <a:off x="0" y="864136"/>
            <a:ext cx="4290509" cy="5911314"/>
          </a:xfrm>
          <a:prstGeom prst="rect">
            <a:avLst/>
          </a:prstGeom>
        </p:spPr>
      </p:pic>
      <p:pic>
        <p:nvPicPr>
          <p:cNvPr id="5" name="图片 4">
            <a:extLst>
              <a:ext uri="{FF2B5EF4-FFF2-40B4-BE49-F238E27FC236}">
                <a16:creationId xmlns:a16="http://schemas.microsoft.com/office/drawing/2014/main" id="{F043929E-4A9A-4483-9F63-BAE4D6C5F1A4}"/>
              </a:ext>
            </a:extLst>
          </p:cNvPr>
          <p:cNvPicPr>
            <a:picLocks noChangeAspect="1"/>
          </p:cNvPicPr>
          <p:nvPr/>
        </p:nvPicPr>
        <p:blipFill>
          <a:blip r:embed="rId4"/>
          <a:stretch>
            <a:fillRect/>
          </a:stretch>
        </p:blipFill>
        <p:spPr>
          <a:xfrm>
            <a:off x="4290509" y="1821481"/>
            <a:ext cx="7877597" cy="2980712"/>
          </a:xfrm>
          <a:prstGeom prst="rect">
            <a:avLst/>
          </a:prstGeom>
        </p:spPr>
      </p:pic>
    </p:spTree>
    <p:extLst>
      <p:ext uri="{BB962C8B-B14F-4D97-AF65-F5344CB8AC3E}">
        <p14:creationId xmlns:p14="http://schemas.microsoft.com/office/powerpoint/2010/main" val="28504209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13871</TotalTime>
  <Words>1242</Words>
  <Application>Microsoft Office PowerPoint</Application>
  <PresentationFormat>宽屏</PresentationFormat>
  <Paragraphs>380</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-apple-system</vt:lpstr>
      <vt:lpstr>Lucida Grande</vt:lpstr>
      <vt:lpstr>等线</vt:lpstr>
      <vt:lpstr>等线 Light</vt:lpstr>
      <vt:lpstr>思源黑体 CN Normal</vt:lpstr>
      <vt:lpstr>宋体</vt:lpstr>
      <vt:lpstr>微软雅黑</vt:lpstr>
      <vt:lpstr>Arial</vt:lpstr>
      <vt:lpstr>Calibri</vt:lpstr>
      <vt:lpstr>Office 主题​​</vt:lpstr>
      <vt:lpstr>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Object Tracking</dc:title>
  <dc:creator>jiangjiang</dc:creator>
  <cp:lastModifiedBy>chen</cp:lastModifiedBy>
  <cp:revision>1182</cp:revision>
  <dcterms:created xsi:type="dcterms:W3CDTF">2020-06-29T02:25:15Z</dcterms:created>
  <dcterms:modified xsi:type="dcterms:W3CDTF">2022-06-05T06:27:33Z</dcterms:modified>
</cp:coreProperties>
</file>