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55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6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52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62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734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03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624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83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4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95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57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29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00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52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37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326F-847B-4CB0-840D-D26FB9E6D546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E40EA3-55C1-4217-83FE-E052F194D5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1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ZoneTexte 3"/>
          <p:cNvSpPr txBox="1"/>
          <p:nvPr/>
        </p:nvSpPr>
        <p:spPr>
          <a:xfrm>
            <a:off x="136478" y="109183"/>
            <a:ext cx="11941791" cy="67403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b="1" dirty="0"/>
              <a:t>ECOLE DOCTORALE DES SCIENCES ET TECHNIQUES</a:t>
            </a:r>
            <a:endParaRPr lang="fr-FR" dirty="0"/>
          </a:p>
          <a:p>
            <a:r>
              <a:rPr lang="fr-FR" b="1" dirty="0"/>
              <a:t>GROUPE DE FORMATION POST-DOCTORALE EN </a:t>
            </a:r>
            <a:r>
              <a:rPr lang="fr-FR" b="1" dirty="0" smtClean="0"/>
              <a:t>MATHEMATIQUES (GFPD-MATHS</a:t>
            </a:r>
            <a:r>
              <a:rPr lang="fr-FR" b="1" dirty="0"/>
              <a:t>)</a:t>
            </a:r>
            <a:endParaRPr lang="fr-FR" dirty="0"/>
          </a:p>
          <a:p>
            <a:r>
              <a:rPr lang="fr-FR" b="1" dirty="0"/>
              <a:t>Option : Algèbre-Géométrie</a:t>
            </a:r>
            <a:endParaRPr lang="fr-FR" dirty="0"/>
          </a:p>
          <a:p>
            <a:endParaRPr lang="fr-FR" dirty="0"/>
          </a:p>
          <a:p>
            <a:pPr algn="ctr"/>
            <a:r>
              <a:rPr lang="fr-FR" sz="2800" b="1" dirty="0" smtClean="0"/>
              <a:t>BIENVENUE A LA PRESENTATION DE COMMUNICATION DE </a:t>
            </a:r>
          </a:p>
          <a:p>
            <a:pPr algn="ctr"/>
            <a:r>
              <a:rPr lang="fr-FR" sz="2400" b="1" dirty="0" err="1" smtClean="0"/>
              <a:t>Dr.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Bakary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KOUROUMA</a:t>
            </a:r>
            <a:r>
              <a:rPr lang="fr-FR" sz="2400" b="1" dirty="0" smtClean="0"/>
              <a:t>, </a:t>
            </a:r>
            <a:r>
              <a:rPr lang="fr-FR" sz="2000" b="1" dirty="0" smtClean="0"/>
              <a:t>Enseignant chercheur Chef de Département  Mathématiques à l’Université Gamal Abdel Nasser de Conakry (UGANC)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6478" y="272956"/>
            <a:ext cx="11491414" cy="1146411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Zone de texte 36"/>
          <p:cNvSpPr txBox="1">
            <a:spLocks/>
          </p:cNvSpPr>
          <p:nvPr/>
        </p:nvSpPr>
        <p:spPr>
          <a:xfrm>
            <a:off x="2844662" y="4475061"/>
            <a:ext cx="6525421" cy="2024977"/>
          </a:xfrm>
          <a:prstGeom prst="rect">
            <a:avLst/>
          </a:prstGeom>
          <a:solidFill>
            <a:schemeClr val="accent6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2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SOLUTIONS ENTIERES NON NEGATIVES DE L’EQUATION </a:t>
            </a:r>
            <a:endParaRPr lang="fr-FR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fr-FR" sz="2800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fr-FR" sz="2800" baseline="-25000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FR" sz="2800" baseline="30000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(𝑘)</a:t>
            </a:r>
            <a:r>
              <a:rPr lang="fr-FR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fr-FR" sz="2800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</a:t>
            </a:r>
            <a:r>
              <a:rPr lang="fr-FR" sz="2800" baseline="-25000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fr-FR" sz="2800" baseline="30000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(𝑘)</a:t>
            </a:r>
            <a:r>
              <a:rPr lang="fr-FR" sz="2800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fr-FR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2.3</a:t>
            </a:r>
            <a:r>
              <a:rPr lang="fr-FR" sz="2800" baseline="30000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𝑎</a:t>
            </a:r>
            <a:r>
              <a:rPr lang="fr-FR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800" b="1" dirty="0" smtClean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5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7296" y="95535"/>
            <a:ext cx="12091916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 conséquent, l'estimation (1) et l'équation ci-dessus nous donnent</a:t>
            </a:r>
          </a:p>
          <a:p>
            <a:pPr algn="ctr"/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/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En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divisant les deux côtés par 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2α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1)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on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obtient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ou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        (11)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Il faut maintenant montrer que Γ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6= 0. En effet, si Γ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= 0, on obtient</a:t>
            </a:r>
          </a:p>
          <a:p>
            <a:pPr algn="ctr"/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2 - 3</a:t>
            </a:r>
            <a:r>
              <a:rPr lang="fr-FR" sz="16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= 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2α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−  1)</a:t>
            </a:r>
            <a:r>
              <a:rPr lang="fr-FR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sz="16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16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En conjuguant avec un automorphisme galoisien qui envoie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 α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à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 α</a:t>
            </a:r>
            <a:r>
              <a:rPr lang="fr-FR" sz="16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, où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≥  2, et en prenant la valeur absolue des deux côtés de l'équation résultante, nous obtenons</a:t>
            </a:r>
          </a:p>
          <a:p>
            <a:pPr algn="ctr"/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6≤  2 - 3</a:t>
            </a:r>
            <a:r>
              <a:rPr lang="fr-FR" sz="16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≤  (2|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 α</a:t>
            </a:r>
            <a:r>
              <a:rPr lang="fr-FR" sz="16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|  + 1)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-|</a:t>
            </a:r>
            <a:r>
              <a:rPr lang="fr-FR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sz="16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16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|-|α</a:t>
            </a:r>
            <a:r>
              <a:rPr lang="fr-FR" sz="16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fr-FR" sz="16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n</a:t>
            </a:r>
            <a:r>
              <a:rPr lang="fr-FR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≤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 3,</a:t>
            </a: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ce qui conduit à une contradiction. Ainsi, Γ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6= 0. Pour appliquer le théorème 2 à Γ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, donné </a:t>
            </a:r>
            <a:r>
              <a:rPr lang="fr-FR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par (11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), nous choisissons les paramètres suivants</a:t>
            </a:r>
          </a:p>
          <a:p>
            <a:pPr algn="ctr"/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,b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 := (((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2α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−  1)</a:t>
            </a:r>
            <a:r>
              <a:rPr lang="fr-FR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sz="16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))/2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− 1)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	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,b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 := (α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 (n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−  1))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	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,b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 := (3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,a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Nous avons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 η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,η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,η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∈  K := Q(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 et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=  k. Puisque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 = 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logα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/k &lt;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(log2)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/k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et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 = log3, nous pouvons prendre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:= log2 et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:=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log3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Ensuite, nous estimons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. En utilisant l'estimation (7) et les propriétés (5) et (6), pour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≥  3, il en résulte que</a:t>
            </a:r>
          </a:p>
          <a:p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)≤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 2h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(2) +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 +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sz="16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)) + log2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 6log2 + log(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+ 1)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&lt;  5.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2logk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De plus, puisque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7/4 &lt; α &lt;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2 et 1/2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sz="16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 3/4, alors on </a:t>
            </a:r>
            <a:r>
              <a:rPr lang="fr-FR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        et 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5607"/>
          <p:cNvPicPr/>
          <p:nvPr/>
        </p:nvPicPr>
        <p:blipFill>
          <a:blip r:embed="rId2"/>
          <a:stretch>
            <a:fillRect/>
          </a:stretch>
        </p:blipFill>
        <p:spPr>
          <a:xfrm>
            <a:off x="4026089" y="582922"/>
            <a:ext cx="2593075" cy="508900"/>
          </a:xfrm>
          <a:prstGeom prst="rect">
            <a:avLst/>
          </a:prstGeom>
        </p:spPr>
      </p:pic>
      <p:pic>
        <p:nvPicPr>
          <p:cNvPr id="4" name="Picture 35608"/>
          <p:cNvPicPr/>
          <p:nvPr/>
        </p:nvPicPr>
        <p:blipFill>
          <a:blip r:embed="rId3"/>
          <a:stretch>
            <a:fillRect/>
          </a:stretch>
        </p:blipFill>
        <p:spPr>
          <a:xfrm>
            <a:off x="2920621" y="1725518"/>
            <a:ext cx="5076967" cy="662840"/>
          </a:xfrm>
          <a:prstGeom prst="rect">
            <a:avLst/>
          </a:prstGeom>
        </p:spPr>
      </p:pic>
      <p:pic>
        <p:nvPicPr>
          <p:cNvPr id="5" name="Picture 35609"/>
          <p:cNvPicPr/>
          <p:nvPr/>
        </p:nvPicPr>
        <p:blipFill>
          <a:blip r:embed="rId4"/>
          <a:stretch>
            <a:fillRect/>
          </a:stretch>
        </p:blipFill>
        <p:spPr>
          <a:xfrm>
            <a:off x="4427063" y="2743414"/>
            <a:ext cx="2942728" cy="477457"/>
          </a:xfrm>
          <a:prstGeom prst="rect">
            <a:avLst/>
          </a:prstGeom>
        </p:spPr>
      </p:pic>
      <p:pic>
        <p:nvPicPr>
          <p:cNvPr id="6" name="Picture 36549"/>
          <p:cNvPicPr/>
          <p:nvPr/>
        </p:nvPicPr>
        <p:blipFill>
          <a:blip r:embed="rId5"/>
          <a:stretch>
            <a:fillRect/>
          </a:stretch>
        </p:blipFill>
        <p:spPr>
          <a:xfrm>
            <a:off x="2920621" y="6472592"/>
            <a:ext cx="1770630" cy="358112"/>
          </a:xfrm>
          <a:prstGeom prst="rect">
            <a:avLst/>
          </a:prstGeom>
        </p:spPr>
      </p:pic>
      <p:pic>
        <p:nvPicPr>
          <p:cNvPr id="7" name="Picture 36550"/>
          <p:cNvPicPr/>
          <p:nvPr/>
        </p:nvPicPr>
        <p:blipFill>
          <a:blip r:embed="rId6"/>
          <a:stretch>
            <a:fillRect/>
          </a:stretch>
        </p:blipFill>
        <p:spPr>
          <a:xfrm>
            <a:off x="5529937" y="6418000"/>
            <a:ext cx="1839854" cy="41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6478"/>
            <a:ext cx="121920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pouvons donc choisir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5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2k 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logk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Enfin, le fait 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 &lt; n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implique que nous pouvons prendre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 conséquent, en appliquant le théorème 2 et en utilisant les faits que 1 +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2logk et 1 +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.8logn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qui sont valables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3 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4, nous déduisons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que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(12)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 comparant la borne inférieure (12) et la borne supérieure (10) de|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  , on obtient</a:t>
            </a:r>
          </a:p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m)logα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(13)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revenons à l'équation (3) et la réécrivons comme suit</a:t>
            </a:r>
          </a:p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2α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1)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)(1−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2 - 3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−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e(k)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n)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ou </a:t>
            </a:r>
          </a:p>
          <a:p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k</a:t>
            </a: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= X(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)−  1)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)m-1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i=2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On obtient donc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En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divisant par 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2α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1)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)(1−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on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obtient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	(14)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où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	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6551"/>
          <p:cNvPicPr/>
          <p:nvPr/>
        </p:nvPicPr>
        <p:blipFill>
          <a:blip r:embed="rId2"/>
          <a:stretch>
            <a:fillRect/>
          </a:stretch>
        </p:blipFill>
        <p:spPr>
          <a:xfrm>
            <a:off x="4517410" y="1067273"/>
            <a:ext cx="2565778" cy="365741"/>
          </a:xfrm>
          <a:prstGeom prst="rect">
            <a:avLst/>
          </a:prstGeom>
        </p:spPr>
      </p:pic>
      <p:pic>
        <p:nvPicPr>
          <p:cNvPr id="4" name="Picture 36552"/>
          <p:cNvPicPr/>
          <p:nvPr/>
        </p:nvPicPr>
        <p:blipFill>
          <a:blip r:embed="rId3"/>
          <a:stretch>
            <a:fillRect/>
          </a:stretch>
        </p:blipFill>
        <p:spPr>
          <a:xfrm>
            <a:off x="3835021" y="4260850"/>
            <a:ext cx="3095389" cy="420332"/>
          </a:xfrm>
          <a:prstGeom prst="rect">
            <a:avLst/>
          </a:prstGeom>
        </p:spPr>
      </p:pic>
      <p:pic>
        <p:nvPicPr>
          <p:cNvPr id="5" name="Picture 36553"/>
          <p:cNvPicPr/>
          <p:nvPr/>
        </p:nvPicPr>
        <p:blipFill>
          <a:blip r:embed="rId4"/>
          <a:stretch>
            <a:fillRect/>
          </a:stretch>
        </p:blipFill>
        <p:spPr>
          <a:xfrm>
            <a:off x="4600291" y="5168625"/>
            <a:ext cx="2482897" cy="390491"/>
          </a:xfrm>
          <a:prstGeom prst="rect">
            <a:avLst/>
          </a:prstGeom>
        </p:spPr>
      </p:pic>
      <p:pic>
        <p:nvPicPr>
          <p:cNvPr id="6" name="Picture 36554"/>
          <p:cNvPicPr/>
          <p:nvPr/>
        </p:nvPicPr>
        <p:blipFill>
          <a:blip r:embed="rId5"/>
          <a:stretch>
            <a:fillRect/>
          </a:stretch>
        </p:blipFill>
        <p:spPr>
          <a:xfrm>
            <a:off x="3998794" y="5768738"/>
            <a:ext cx="3473545" cy="6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9182"/>
            <a:ext cx="12192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pouvons montrer que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6= 0 par une méthode similaire à celle utilisée pour montrer que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6 0. Nous allons maintenant appliquer le théorème 2 à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mettant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,b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:= (((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2α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1)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)(1−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))/2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− 1)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,b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:=	(α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(n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1))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	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,b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:= (3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,a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Manifestement,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appartiennent à K := Q(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 k. Comme calculé précédemment, nous prenons</a:t>
            </a: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log2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	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log3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	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	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devons calculer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3, les estimations (7), (13) et les propriétés (4) - (6)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donnent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)≤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2h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(2) +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+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)) + 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m)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+ 2 log 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7log2 + log(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+ 1)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+</a:t>
            </a:r>
          </a:p>
          <a:p>
            <a:pPr algn="ctr"/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3 - 10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On peut donc prendre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max{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kh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logη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 ,0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16}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3 - 10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:=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 appliquant le théorème 2 et en comparant l'inégalité résultante avec (14), nous concluons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que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où nous avons utilisé les faits 1+logk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2logk et 1+logn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,8logn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qui sont valables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3 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4.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Tout d'abord, nous utilisons le fait que l'inégalité n/log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&lt; A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implique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4Alog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chaque fois 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16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 le fait que 55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8+7logk +3loglogk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58.5logk est valable,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3. On prend alors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24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7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pour obtenir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i="1" dirty="0"/>
              <a:t>n &lt; </a:t>
            </a:r>
            <a:r>
              <a:rPr lang="fr-FR" dirty="0"/>
              <a:t>4(1</a:t>
            </a:r>
            <a:r>
              <a:rPr lang="fr-FR" i="1" dirty="0"/>
              <a:t>.</a:t>
            </a:r>
            <a:r>
              <a:rPr lang="fr-FR" dirty="0"/>
              <a:t>7 - 10</a:t>
            </a:r>
            <a:r>
              <a:rPr lang="fr-FR" baseline="30000" dirty="0"/>
              <a:t>24</a:t>
            </a:r>
            <a:r>
              <a:rPr lang="fr-FR" i="1" dirty="0"/>
              <a:t>k</a:t>
            </a:r>
            <a:r>
              <a:rPr lang="fr-FR" baseline="30000" dirty="0"/>
              <a:t>7 </a:t>
            </a:r>
            <a:r>
              <a:rPr lang="fr-FR" dirty="0"/>
              <a:t>log</a:t>
            </a:r>
            <a:r>
              <a:rPr lang="fr-FR" baseline="30000" dirty="0"/>
              <a:t>(3</a:t>
            </a:r>
            <a:r>
              <a:rPr lang="fr-FR" i="1" dirty="0"/>
              <a:t>) k</a:t>
            </a:r>
            <a:r>
              <a:rPr lang="fr-FR" dirty="0"/>
              <a:t>)(log(1</a:t>
            </a:r>
            <a:r>
              <a:rPr lang="fr-FR" i="1" dirty="0"/>
              <a:t>.</a:t>
            </a:r>
            <a:r>
              <a:rPr lang="fr-FR" dirty="0"/>
              <a:t>7 - 10</a:t>
            </a:r>
            <a:r>
              <a:rPr lang="fr-FR" baseline="30000" dirty="0"/>
              <a:t>24</a:t>
            </a:r>
            <a:r>
              <a:rPr lang="fr-FR" i="1" dirty="0"/>
              <a:t>k</a:t>
            </a:r>
            <a:r>
              <a:rPr lang="fr-FR" baseline="30000" dirty="0"/>
              <a:t>7 </a:t>
            </a:r>
            <a:r>
              <a:rPr lang="fr-FR" dirty="0"/>
              <a:t>log</a:t>
            </a:r>
            <a:r>
              <a:rPr lang="fr-FR" baseline="30000" dirty="0"/>
              <a:t>3 </a:t>
            </a:r>
            <a:r>
              <a:rPr lang="fr-FR" i="1" dirty="0"/>
              <a:t>k</a:t>
            </a:r>
            <a:r>
              <a:rPr lang="fr-FR" dirty="0"/>
              <a:t>))</a:t>
            </a:r>
            <a:r>
              <a:rPr lang="fr-FR" baseline="30000" dirty="0"/>
              <a:t>2</a:t>
            </a:r>
            <a:r>
              <a:rPr lang="fr-FR" i="1" dirty="0"/>
              <a:t>&lt;  6.</a:t>
            </a:r>
            <a:r>
              <a:rPr lang="fr-FR" dirty="0"/>
              <a:t>8 - 10</a:t>
            </a:r>
            <a:r>
              <a:rPr lang="fr-FR" baseline="30000" dirty="0"/>
              <a:t>24</a:t>
            </a:r>
            <a:r>
              <a:rPr lang="fr-FR" i="1" dirty="0"/>
              <a:t>k</a:t>
            </a:r>
            <a:r>
              <a:rPr lang="fr-FR" baseline="30000" dirty="0"/>
              <a:t>7 </a:t>
            </a:r>
            <a:r>
              <a:rPr lang="fr-FR" dirty="0" smtClean="0"/>
              <a:t>log</a:t>
            </a:r>
            <a:r>
              <a:rPr lang="fr-FR" baseline="30000" dirty="0" smtClean="0"/>
              <a:t>3</a:t>
            </a:r>
          </a:p>
          <a:p>
            <a:pPr algn="ctr"/>
            <a:r>
              <a:rPr lang="fr-FR" baseline="30000" dirty="0" smtClean="0"/>
              <a:t> </a:t>
            </a:r>
            <a:r>
              <a:rPr lang="fr-FR" i="1" dirty="0"/>
              <a:t>k </a:t>
            </a:r>
            <a:r>
              <a:rPr lang="fr-FR" dirty="0"/>
              <a:t>- (55</a:t>
            </a:r>
            <a:r>
              <a:rPr lang="fr-FR" i="1" dirty="0"/>
              <a:t>.</a:t>
            </a:r>
            <a:r>
              <a:rPr lang="fr-FR" dirty="0"/>
              <a:t>8 + 7logk + </a:t>
            </a:r>
            <a:r>
              <a:rPr lang="fr-FR" i="1" dirty="0"/>
              <a:t>3loglogk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i="1" dirty="0"/>
              <a:t>&lt;  6.</a:t>
            </a:r>
            <a:r>
              <a:rPr lang="fr-FR" dirty="0"/>
              <a:t>8 - 10</a:t>
            </a:r>
            <a:r>
              <a:rPr lang="fr-FR" baseline="30000" dirty="0"/>
              <a:t>24</a:t>
            </a:r>
            <a:r>
              <a:rPr lang="fr-FR" i="1" dirty="0"/>
              <a:t>k</a:t>
            </a:r>
            <a:r>
              <a:rPr lang="fr-FR" baseline="30000" dirty="0"/>
              <a:t>7 </a:t>
            </a:r>
            <a:r>
              <a:rPr lang="fr-FR" dirty="0"/>
              <a:t>log</a:t>
            </a:r>
            <a:r>
              <a:rPr lang="fr-FR" baseline="30000" dirty="0"/>
              <a:t>5 </a:t>
            </a:r>
            <a:r>
              <a:rPr lang="fr-FR" i="1" dirty="0"/>
              <a:t>k</a:t>
            </a:r>
            <a:r>
              <a:rPr lang="fr-FR" i="1" dirty="0" smtClean="0"/>
              <a:t>.</a:t>
            </a:r>
          </a:p>
          <a:p>
            <a:pPr algn="ctr"/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/>
              <a:t>Ceci établit (9) et termine la preuve du lemme</a:t>
            </a:r>
            <a:r>
              <a:rPr lang="fr-FR" dirty="0" smtClean="0"/>
              <a:t>. </a:t>
            </a: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7442"/>
          <p:cNvPicPr/>
          <p:nvPr/>
        </p:nvPicPr>
        <p:blipFill>
          <a:blip r:embed="rId2"/>
          <a:stretch>
            <a:fillRect/>
          </a:stretch>
        </p:blipFill>
        <p:spPr>
          <a:xfrm>
            <a:off x="4631493" y="4044959"/>
            <a:ext cx="2071118" cy="376916"/>
          </a:xfrm>
          <a:prstGeom prst="rect">
            <a:avLst/>
          </a:prstGeom>
        </p:spPr>
      </p:pic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85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" name="Group 37447"/>
          <p:cNvGrpSpPr/>
          <p:nvPr/>
        </p:nvGrpSpPr>
        <p:grpSpPr>
          <a:xfrm>
            <a:off x="4499832" y="6443552"/>
            <a:ext cx="263238" cy="257499"/>
            <a:chOff x="0" y="0"/>
            <a:chExt cx="80975" cy="85408"/>
          </a:xfrm>
        </p:grpSpPr>
        <p:sp>
          <p:nvSpPr>
            <p:cNvPr id="39" name="Shape 2342"/>
            <p:cNvSpPr/>
            <p:nvPr/>
          </p:nvSpPr>
          <p:spPr>
            <a:xfrm>
              <a:off x="0" y="0"/>
              <a:ext cx="0" cy="85408"/>
            </a:xfrm>
            <a:custGeom>
              <a:avLst/>
              <a:gdLst/>
              <a:ahLst/>
              <a:cxnLst/>
              <a:rect l="0" t="0" r="0" b="0"/>
              <a:pathLst>
                <a:path h="85408">
                  <a:moveTo>
                    <a:pt x="0" y="85408"/>
                  </a:moveTo>
                  <a:lnTo>
                    <a:pt x="0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0" name="Shape 2343"/>
            <p:cNvSpPr/>
            <p:nvPr/>
          </p:nvSpPr>
          <p:spPr>
            <a:xfrm>
              <a:off x="2540" y="2540"/>
              <a:ext cx="75921" cy="0"/>
            </a:xfrm>
            <a:custGeom>
              <a:avLst/>
              <a:gdLst/>
              <a:ahLst/>
              <a:cxnLst/>
              <a:rect l="0" t="0" r="0" b="0"/>
              <a:pathLst>
                <a:path w="75921">
                  <a:moveTo>
                    <a:pt x="0" y="0"/>
                  </a:moveTo>
                  <a:lnTo>
                    <a:pt x="75921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Shape 2344"/>
            <p:cNvSpPr/>
            <p:nvPr/>
          </p:nvSpPr>
          <p:spPr>
            <a:xfrm>
              <a:off x="2540" y="82880"/>
              <a:ext cx="75921" cy="0"/>
            </a:xfrm>
            <a:custGeom>
              <a:avLst/>
              <a:gdLst/>
              <a:ahLst/>
              <a:cxnLst/>
              <a:rect l="0" t="0" r="0" b="0"/>
              <a:pathLst>
                <a:path w="75921">
                  <a:moveTo>
                    <a:pt x="0" y="0"/>
                  </a:moveTo>
                  <a:lnTo>
                    <a:pt x="75921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Shape 2345"/>
            <p:cNvSpPr/>
            <p:nvPr/>
          </p:nvSpPr>
          <p:spPr>
            <a:xfrm>
              <a:off x="80975" y="0"/>
              <a:ext cx="0" cy="85408"/>
            </a:xfrm>
            <a:custGeom>
              <a:avLst/>
              <a:gdLst/>
              <a:ahLst/>
              <a:cxnLst/>
              <a:rect l="0" t="0" r="0" b="0"/>
              <a:pathLst>
                <a:path h="85408">
                  <a:moveTo>
                    <a:pt x="0" y="85408"/>
                  </a:moveTo>
                  <a:lnTo>
                    <a:pt x="0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072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2830" y="163773"/>
            <a:ext cx="12069170" cy="1106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fr-F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3.3 La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preuve du Théorème 1 pour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3 ≤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≤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</a:t>
            </a:r>
            <a:endParaRPr lang="fr-FR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Dans cette sous-section, nous traitons les cas où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∈  [3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730]. Réglage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Supposons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≥  10. Alors, par (10), nous avons|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 0.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5. Nous obtenons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donc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Λ(1)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2 -|Γ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11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2 -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m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ce qui donne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	(15)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Afin d'appliquer le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Lemma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1 à (15), nous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fixons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Pour chaque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∈  [3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730], nous trouvons une bonne approximation de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α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et une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 /q</a:t>
            </a:r>
            <a:r>
              <a:rPr lang="fr-FR" i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``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convergente de la fraction continue de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γ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telle que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fr-FR" i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`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&gt;  6M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, où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=  b2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4-10</a:t>
            </a:r>
            <a:r>
              <a:rPr lang="fr-FR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28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7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r>
              <a:rPr lang="fr-FR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fr-FR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kc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, qui est une borne supérieure de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−  1 d'après le lemme 3. Après cela, nous appliquons le </a:t>
            </a:r>
            <a:r>
              <a:rPr lang="fr-FR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Lemma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1 à l'inégalité (15). Une recherche sur ordinateur à l'aide de </a:t>
            </a:r>
            <a:r>
              <a:rPr lang="fr-FR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Mathematica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a révélé que le maximum de                    </a:t>
            </a:r>
            <a:r>
              <a:rPr lang="fr-FR" dirty="0"/>
              <a:t>sur l'ensemble des </a:t>
            </a:r>
            <a:r>
              <a:rPr lang="fr-FR" i="1" dirty="0"/>
              <a:t>k</a:t>
            </a:r>
            <a:r>
              <a:rPr lang="fr-FR" dirty="0"/>
              <a:t>∈  [3</a:t>
            </a:r>
            <a:r>
              <a:rPr lang="fr-FR" i="1" dirty="0"/>
              <a:t>,</a:t>
            </a:r>
            <a:r>
              <a:rPr lang="fr-FR" dirty="0"/>
              <a:t>730] est de 727, ce qui, d'après le lemme 1, est une borne supérieure pour </a:t>
            </a:r>
            <a:r>
              <a:rPr lang="fr-FR" i="1" dirty="0"/>
              <a:t>n m.</a:t>
            </a:r>
            <a:r>
              <a:rPr lang="fr-FR" dirty="0"/>
              <a:t>− </a:t>
            </a:r>
          </a:p>
          <a:p>
            <a:r>
              <a:rPr lang="fr-FR" dirty="0"/>
              <a:t>Prenons maintenant 1 n m≤ − ≤  727 et considérons</a:t>
            </a:r>
          </a:p>
          <a:p>
            <a:r>
              <a:rPr lang="fr-FR" baseline="-25000" dirty="0"/>
              <a:t>Λ(2) </a:t>
            </a:r>
            <a:r>
              <a:rPr lang="fr-FR" dirty="0"/>
              <a:t>:= log| Γ</a:t>
            </a:r>
            <a:r>
              <a:rPr lang="fr-FR" baseline="-25000" dirty="0"/>
              <a:t>(2) 1</a:t>
            </a:r>
            <a:r>
              <a:rPr lang="fr-FR" dirty="0"/>
              <a:t>− | =  alog3− </a:t>
            </a:r>
            <a:r>
              <a:rPr lang="fr-FR" i="1" dirty="0"/>
              <a:t> (n</a:t>
            </a:r>
            <a:r>
              <a:rPr lang="fr-FR" dirty="0"/>
              <a:t>−  1)</a:t>
            </a:r>
            <a:r>
              <a:rPr lang="fr-FR" i="1" dirty="0"/>
              <a:t>logα </a:t>
            </a:r>
            <a:r>
              <a:rPr lang="fr-FR" dirty="0"/>
              <a:t>+ log(</a:t>
            </a:r>
            <a:r>
              <a:rPr lang="fr-FR" i="1" dirty="0"/>
              <a:t>2/</a:t>
            </a:r>
            <a:r>
              <a:rPr lang="fr-FR" dirty="0"/>
              <a:t>((</a:t>
            </a:r>
            <a:r>
              <a:rPr lang="fr-FR" i="1" dirty="0"/>
              <a:t>2α</a:t>
            </a:r>
            <a:r>
              <a:rPr lang="fr-FR" dirty="0"/>
              <a:t>−  1)</a:t>
            </a:r>
            <a:r>
              <a:rPr lang="fr-FR" i="1" dirty="0" err="1"/>
              <a:t>f</a:t>
            </a:r>
            <a:r>
              <a:rPr lang="fr-FR" i="1" baseline="-25000" dirty="0" err="1"/>
              <a:t>k</a:t>
            </a:r>
            <a:r>
              <a:rPr lang="fr-FR" dirty="0"/>
              <a:t>(</a:t>
            </a:r>
            <a:r>
              <a:rPr lang="fr-FR" i="1" dirty="0"/>
              <a:t>α</a:t>
            </a:r>
            <a:r>
              <a:rPr lang="fr-FR" dirty="0"/>
              <a:t>)(1− </a:t>
            </a:r>
            <a:r>
              <a:rPr lang="fr-FR" i="1" dirty="0"/>
              <a:t> α</a:t>
            </a:r>
            <a:r>
              <a:rPr lang="fr-FR" dirty="0"/>
              <a:t>)</a:t>
            </a:r>
            <a:r>
              <a:rPr lang="fr-FR" i="1" baseline="30000" dirty="0"/>
              <a:t>m</a:t>
            </a:r>
            <a:r>
              <a:rPr lang="fr-FR" baseline="30000" dirty="0"/>
              <a:t>−</a:t>
            </a:r>
            <a:r>
              <a:rPr lang="fr-FR" i="1" baseline="30000" dirty="0"/>
              <a:t> n</a:t>
            </a:r>
            <a:r>
              <a:rPr lang="fr-FR" dirty="0"/>
              <a:t>))</a:t>
            </a:r>
            <a:r>
              <a:rPr lang="fr-FR" i="1" dirty="0"/>
              <a:t>.</a:t>
            </a:r>
            <a:endParaRPr lang="fr-FR" dirty="0"/>
          </a:p>
          <a:p>
            <a:r>
              <a:rPr lang="fr-FR" dirty="0"/>
              <a:t>Pour </a:t>
            </a:r>
            <a:r>
              <a:rPr lang="fr-FR" i="1" dirty="0"/>
              <a:t>n</a:t>
            </a:r>
            <a:r>
              <a:rPr lang="fr-FR" dirty="0"/>
              <a:t>≥  10, par (10), on a| Γ</a:t>
            </a:r>
            <a:r>
              <a:rPr lang="fr-FR" baseline="-25000" dirty="0"/>
              <a:t>2</a:t>
            </a:r>
            <a:r>
              <a:rPr lang="fr-FR" dirty="0"/>
              <a:t>| </a:t>
            </a:r>
            <a:r>
              <a:rPr lang="fr-FR" i="1" dirty="0"/>
              <a:t>&lt;  0.</a:t>
            </a:r>
            <a:r>
              <a:rPr lang="fr-FR" dirty="0"/>
              <a:t>5. On obtient donc</a:t>
            </a:r>
          </a:p>
          <a:p>
            <a:pPr algn="ctr"/>
            <a:r>
              <a:rPr lang="fr-FR" dirty="0"/>
              <a:t>|</a:t>
            </a:r>
            <a:r>
              <a:rPr lang="fr-FR" baseline="-25000" dirty="0"/>
              <a:t>Λ(2)</a:t>
            </a:r>
            <a:r>
              <a:rPr lang="fr-FR" dirty="0"/>
              <a:t>| </a:t>
            </a:r>
            <a:r>
              <a:rPr lang="fr-FR" i="1" dirty="0"/>
              <a:t>&lt; </a:t>
            </a:r>
            <a:r>
              <a:rPr lang="fr-FR" dirty="0"/>
              <a:t> 19</a:t>
            </a:r>
            <a:r>
              <a:rPr lang="fr-FR" i="1" dirty="0"/>
              <a:t>.</a:t>
            </a:r>
            <a:r>
              <a:rPr lang="fr-FR" dirty="0"/>
              <a:t>2 -</a:t>
            </a:r>
            <a:r>
              <a:rPr lang="fr-FR" i="1" dirty="0"/>
              <a:t> α</a:t>
            </a:r>
            <a:r>
              <a:rPr lang="fr-FR" baseline="30000" dirty="0"/>
              <a:t>−</a:t>
            </a:r>
            <a:r>
              <a:rPr lang="fr-FR" i="1" baseline="30000" dirty="0"/>
              <a:t> n</a:t>
            </a:r>
            <a:r>
              <a:rPr lang="fr-FR" i="1" dirty="0"/>
              <a:t>,</a:t>
            </a:r>
            <a:endParaRPr lang="fr-FR" dirty="0"/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fr-FR" dirty="0"/>
              <a:t>ce qui donne</a:t>
            </a:r>
          </a:p>
          <a:p>
            <a:pPr algn="ctr"/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7443"/>
          <p:cNvPicPr/>
          <p:nvPr/>
        </p:nvPicPr>
        <p:blipFill>
          <a:blip r:embed="rId2"/>
          <a:stretch>
            <a:fillRect/>
          </a:stretch>
        </p:blipFill>
        <p:spPr>
          <a:xfrm>
            <a:off x="3534771" y="954892"/>
            <a:ext cx="4312692" cy="423532"/>
          </a:xfrm>
          <a:prstGeom prst="rect">
            <a:avLst/>
          </a:prstGeom>
        </p:spPr>
      </p:pic>
      <p:pic>
        <p:nvPicPr>
          <p:cNvPr id="4" name="Picture 37444"/>
          <p:cNvPicPr/>
          <p:nvPr/>
        </p:nvPicPr>
        <p:blipFill>
          <a:blip r:embed="rId3"/>
          <a:stretch>
            <a:fillRect/>
          </a:stretch>
        </p:blipFill>
        <p:spPr>
          <a:xfrm>
            <a:off x="3643952" y="2725926"/>
            <a:ext cx="4612944" cy="426705"/>
          </a:xfrm>
          <a:prstGeom prst="rect">
            <a:avLst/>
          </a:prstGeom>
        </p:spPr>
      </p:pic>
      <p:pic>
        <p:nvPicPr>
          <p:cNvPr id="5" name="Picture 37445"/>
          <p:cNvPicPr/>
          <p:nvPr/>
        </p:nvPicPr>
        <p:blipFill>
          <a:blip r:embed="rId4"/>
          <a:stretch>
            <a:fillRect/>
          </a:stretch>
        </p:blipFill>
        <p:spPr>
          <a:xfrm>
            <a:off x="3991970" y="3692686"/>
            <a:ext cx="3916908" cy="495782"/>
          </a:xfrm>
          <a:prstGeom prst="rect">
            <a:avLst/>
          </a:prstGeom>
        </p:spPr>
      </p:pic>
      <p:pic>
        <p:nvPicPr>
          <p:cNvPr id="6" name="Picture 37446"/>
          <p:cNvPicPr/>
          <p:nvPr/>
        </p:nvPicPr>
        <p:blipFill>
          <a:blip r:embed="rId5"/>
          <a:stretch>
            <a:fillRect/>
          </a:stretch>
        </p:blipFill>
        <p:spPr>
          <a:xfrm>
            <a:off x="582210" y="5175226"/>
            <a:ext cx="782566" cy="3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-40942"/>
            <a:ext cx="12096466" cy="1214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ce qui donne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Nous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appliquons le lemme 1 à (16)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avec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De nouveau, pour chaque (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k,n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m)∈  [3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730] - [1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727], nous trouvons une bonne approximation de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 une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p /q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``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convergente de la fraction continue de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γ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telle 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`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&gt;  6M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où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 b2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4 - 10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28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7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kc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qui est une borne supérieure de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1 d'après le lemme 3. Après avoir fait cela, nous appliquons à nouveau le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Lemma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1 à l'inégalité (16). Une recherche informatique à l'aide de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Mathematica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a révélé que la valeur maximale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de                   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pour tous les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∈  [3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730] est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de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730, ce qui, d'après le lemme 1, est une borne supérieure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On en déduit donc que les solutions possibles (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a,m,n,k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de l'équation (3) pour lesquelles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∈  [3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730] ont 0≤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m &lt;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 730 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Enfin, nous avons utilisé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Mathematica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pour comparer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 2 - 3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∈  [3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730] , 0≤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m &lt;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 730 avec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 &lt;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et vérifié que les seules solutions de l'équation (3) sont (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a,m,n,k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∈{(2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5,3)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(3,5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3)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3)}.</a:t>
            </a:r>
          </a:p>
          <a:p>
            <a:pPr lvl="1" fontAlgn="base">
              <a:lnSpc>
                <a:spcPct val="150000"/>
              </a:lnSpc>
            </a:pPr>
            <a:r>
              <a:rPr lang="fr-F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3.4 La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preuve du Théorème 1 pour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k&gt;730</a:t>
            </a:r>
            <a:endParaRPr lang="fr-FR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L'objectif de cette sous-section est de prouver la proposition suivante.</a:t>
            </a:r>
          </a:p>
          <a:p>
            <a:pPr>
              <a:lnSpc>
                <a:spcPct val="150000"/>
              </a:lnSpc>
            </a:pP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Proposition 1.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L'équation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(3)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n'a pas de solution lorsque k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La preuve de la proposition ci-dessus se fera en deux étapes.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8316"/>
          <p:cNvPicPr/>
          <p:nvPr/>
        </p:nvPicPr>
        <p:blipFill>
          <a:blip r:embed="rId2"/>
          <a:stretch>
            <a:fillRect/>
          </a:stretch>
        </p:blipFill>
        <p:spPr>
          <a:xfrm>
            <a:off x="1132765" y="351216"/>
            <a:ext cx="5104262" cy="522241"/>
          </a:xfrm>
          <a:prstGeom prst="rect">
            <a:avLst/>
          </a:prstGeom>
        </p:spPr>
      </p:pic>
      <p:pic>
        <p:nvPicPr>
          <p:cNvPr id="4" name="Picture 38317"/>
          <p:cNvPicPr/>
          <p:nvPr/>
        </p:nvPicPr>
        <p:blipFill>
          <a:blip r:embed="rId3"/>
          <a:stretch>
            <a:fillRect/>
          </a:stretch>
        </p:blipFill>
        <p:spPr>
          <a:xfrm>
            <a:off x="2074460" y="1503978"/>
            <a:ext cx="4913194" cy="529538"/>
          </a:xfrm>
          <a:prstGeom prst="rect">
            <a:avLst/>
          </a:prstGeom>
        </p:spPr>
      </p:pic>
      <p:pic>
        <p:nvPicPr>
          <p:cNvPr id="5" name="Picture 38318"/>
          <p:cNvPicPr/>
          <p:nvPr/>
        </p:nvPicPr>
        <p:blipFill>
          <a:blip r:embed="rId4"/>
          <a:stretch>
            <a:fillRect/>
          </a:stretch>
        </p:blipFill>
        <p:spPr>
          <a:xfrm>
            <a:off x="7165075" y="3047762"/>
            <a:ext cx="873457" cy="391474"/>
          </a:xfrm>
          <a:prstGeom prst="rect">
            <a:avLst/>
          </a:prstGeom>
        </p:spPr>
      </p:pic>
      <p:pic>
        <p:nvPicPr>
          <p:cNvPr id="6" name="Picture 38319"/>
          <p:cNvPicPr/>
          <p:nvPr/>
        </p:nvPicPr>
        <p:blipFill>
          <a:blip r:embed="rId5"/>
          <a:stretch>
            <a:fillRect/>
          </a:stretch>
        </p:blipFill>
        <p:spPr>
          <a:xfrm>
            <a:off x="5350607" y="4357948"/>
            <a:ext cx="735615" cy="30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5534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3.4.1. Une borne supérieure absolue sur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L'objectif de cette sous-section est de trouver les limites absolues de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 prouvant le lemme suivant.</a:t>
            </a:r>
          </a:p>
          <a:p>
            <a:pPr>
              <a:lnSpc>
                <a:spcPct val="150000"/>
              </a:lnSpc>
            </a:pPr>
            <a:r>
              <a:rPr lang="fr-FR" b="1" dirty="0" err="1">
                <a:latin typeface="Cambria" panose="02040503050406030204" pitchFamily="18" charset="0"/>
                <a:ea typeface="Cambria" panose="02040503050406030204" pitchFamily="18" charset="0"/>
              </a:rPr>
              <a:t>Lemma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 4.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Si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n,m,k,a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est une solution de l'équation diophantienne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(3)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avec k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et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k + 1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 alors k et n sont bornés par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9 - 10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26	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et	n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8 - 10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221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Preuve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730, il est facile de vérifier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que</a:t>
            </a:r>
          </a:p>
          <a:p>
            <a:pPr algn="ctr">
              <a:lnSpc>
                <a:spcPct val="150000"/>
              </a:lnSpc>
            </a:pP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4 - 10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28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7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(k/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)(2)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Dans [17], il a été prouvé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que      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peut être réécrit comme suit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							   ou                            (17)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 remplaçant (17) par (3), on obtient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 conséquent, nous obtenons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	(18)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où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λ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min{n−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m,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/2}.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allons appliquer le théorème 2 pour obtenir une borne inférieure au côté gauche de l'inégalité (18). Nous prenons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,b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:= (2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(n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3))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,b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:= (3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1)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</a:t>
            </a:r>
          </a:p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1−  2-(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n-3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- 3a-1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9124"/>
          <p:cNvPicPr/>
          <p:nvPr/>
        </p:nvPicPr>
        <p:blipFill>
          <a:blip r:embed="rId2"/>
          <a:stretch>
            <a:fillRect/>
          </a:stretch>
        </p:blipFill>
        <p:spPr>
          <a:xfrm>
            <a:off x="2870037" y="2724960"/>
            <a:ext cx="283138" cy="207072"/>
          </a:xfrm>
          <a:prstGeom prst="rect">
            <a:avLst/>
          </a:prstGeom>
        </p:spPr>
      </p:pic>
      <p:pic>
        <p:nvPicPr>
          <p:cNvPr id="4" name="Picture 39126"/>
          <p:cNvPicPr/>
          <p:nvPr/>
        </p:nvPicPr>
        <p:blipFill>
          <a:blip r:embed="rId3"/>
          <a:stretch>
            <a:fillRect/>
          </a:stretch>
        </p:blipFill>
        <p:spPr>
          <a:xfrm>
            <a:off x="4719427" y="3153567"/>
            <a:ext cx="1749611" cy="285670"/>
          </a:xfrm>
          <a:prstGeom prst="rect">
            <a:avLst/>
          </a:prstGeom>
        </p:spPr>
      </p:pic>
      <p:pic>
        <p:nvPicPr>
          <p:cNvPr id="5" name="Picture 39125"/>
          <p:cNvPicPr/>
          <p:nvPr/>
        </p:nvPicPr>
        <p:blipFill>
          <a:blip r:embed="rId4"/>
          <a:stretch>
            <a:fillRect/>
          </a:stretch>
        </p:blipFill>
        <p:spPr>
          <a:xfrm>
            <a:off x="7013479" y="3153567"/>
            <a:ext cx="1147881" cy="285670"/>
          </a:xfrm>
          <a:prstGeom prst="rect">
            <a:avLst/>
          </a:prstGeom>
        </p:spPr>
      </p:pic>
      <p:pic>
        <p:nvPicPr>
          <p:cNvPr id="6" name="Picture 39127"/>
          <p:cNvPicPr/>
          <p:nvPr/>
        </p:nvPicPr>
        <p:blipFill>
          <a:blip r:embed="rId5"/>
          <a:stretch>
            <a:fillRect/>
          </a:stretch>
        </p:blipFill>
        <p:spPr>
          <a:xfrm>
            <a:off x="3977089" y="3859330"/>
            <a:ext cx="2901383" cy="453362"/>
          </a:xfrm>
          <a:prstGeom prst="rect">
            <a:avLst/>
          </a:prstGeom>
        </p:spPr>
      </p:pic>
      <p:pic>
        <p:nvPicPr>
          <p:cNvPr id="7" name="Picture 39128"/>
          <p:cNvPicPr/>
          <p:nvPr/>
        </p:nvPicPr>
        <p:blipFill>
          <a:blip r:embed="rId6"/>
          <a:stretch>
            <a:fillRect/>
          </a:stretch>
        </p:blipFill>
        <p:spPr>
          <a:xfrm>
            <a:off x="4517409" y="4594672"/>
            <a:ext cx="2606722" cy="46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5534" y="177421"/>
            <a:ext cx="1196908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Si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0, alors 3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2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-3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ce qui est faux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4. On a donc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6= 0.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Puisque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∈ K := Q, alors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1. De plus, on peut choisir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car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 n. D'autre part, comme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= log2 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= log3, on peut prendre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log2 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log3. Par conséquent, en appliquant le théorème 2, nous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obtenons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   (19)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où nous avons utilisé le fait que 1 +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,8logn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4. En combinant (18) et (19), on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obtient 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λ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6 - 10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9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(20)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distinguons maintenant deux cas par rapport à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λ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Cas 1 :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λ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 k/2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Dans ce cas, d'après (20) et le lemme 3, il s'ensuit que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La résolution de l'équation ci-dessus donne</a:t>
            </a: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8 - 10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Cas 2 :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λ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−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 m.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Dans ce cas, nous déduisons de (20) que</a:t>
            </a: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m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6 - 10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9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21)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revenons à l'équation (3) et utilisons les propriétés du type (17) pour obtenir</a:t>
            </a:r>
          </a:p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3 - 2n-2(1−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2m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n)−  2 - 3a = 3 -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2m-2ζ0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3 -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2n-2ζ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obtenons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donc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9129"/>
          <p:cNvPicPr/>
          <p:nvPr/>
        </p:nvPicPr>
        <p:blipFill>
          <a:blip r:embed="rId2"/>
          <a:stretch>
            <a:fillRect/>
          </a:stretch>
        </p:blipFill>
        <p:spPr>
          <a:xfrm>
            <a:off x="4599296" y="1246281"/>
            <a:ext cx="2019869" cy="486984"/>
          </a:xfrm>
          <a:prstGeom prst="rect">
            <a:avLst/>
          </a:prstGeom>
        </p:spPr>
      </p:pic>
      <p:pic>
        <p:nvPicPr>
          <p:cNvPr id="4" name="Picture 39130"/>
          <p:cNvPicPr/>
          <p:nvPr/>
        </p:nvPicPr>
        <p:blipFill>
          <a:blip r:embed="rId3"/>
          <a:stretch>
            <a:fillRect/>
          </a:stretch>
        </p:blipFill>
        <p:spPr>
          <a:xfrm>
            <a:off x="5067323" y="3095275"/>
            <a:ext cx="2234229" cy="365743"/>
          </a:xfrm>
          <a:prstGeom prst="rect">
            <a:avLst/>
          </a:prstGeom>
        </p:spPr>
      </p:pic>
      <p:pic>
        <p:nvPicPr>
          <p:cNvPr id="5" name="Picture 39830"/>
          <p:cNvPicPr/>
          <p:nvPr/>
        </p:nvPicPr>
        <p:blipFill>
          <a:blip r:embed="rId4"/>
          <a:stretch>
            <a:fillRect/>
          </a:stretch>
        </p:blipFill>
        <p:spPr>
          <a:xfrm>
            <a:off x="4135272" y="5797312"/>
            <a:ext cx="3343701" cy="5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9182"/>
            <a:ext cx="12192000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 conséquent, après avoir divisé les deux côtés par 3 - 2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-2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(1− 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2(m)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), nous obtenons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	(22)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appliquons le théorème 2 avec les paramètres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	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</a:t>
            </a:r>
          </a:p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Γ4 := 1−  (1−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2m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n)-1 - 2− n+3 - 3a-1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Si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0, alors 3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2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-3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2(m)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-3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D'après la discussion de la sous-section 3.1 , cette équation est impossible pour tous les entiers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n, m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4. Par conséquent,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6= 0. Comme calculé précédemment, nous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prenons</a:t>
            </a: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	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log2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	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log3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	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	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B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 outre, en utilisant (21), nous obtenons</a:t>
            </a: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)≤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(n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m)log2 + log2≤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1.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9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On prend donc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9 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Par le théorème 2 et l'inégalité (22), on obtient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On obtient donc</a:t>
            </a:r>
          </a:p>
          <a:p>
            <a:pPr algn="ctr"/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 &lt;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3 - 10</a:t>
            </a:r>
            <a:r>
              <a:rPr lang="fr-FR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logn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Il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 découle, ainsi que du lemme 3, que</a:t>
            </a: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9 - 10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26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(23)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Ainsi, dans les deux cas, l'inégalité (23) se vérifie. Nous obtenons donc</a:t>
            </a: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4 - 10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28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9 - 10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(26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(log(1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9 - 10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26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 1.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8 - 10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221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Le résultat est donc obtenu. 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9831"/>
          <p:cNvPicPr/>
          <p:nvPr/>
        </p:nvPicPr>
        <p:blipFill>
          <a:blip r:embed="rId2"/>
          <a:stretch>
            <a:fillRect/>
          </a:stretch>
        </p:blipFill>
        <p:spPr>
          <a:xfrm>
            <a:off x="4096603" y="441040"/>
            <a:ext cx="3998794" cy="527951"/>
          </a:xfrm>
          <a:prstGeom prst="rect">
            <a:avLst/>
          </a:prstGeom>
        </p:spPr>
      </p:pic>
      <p:pic>
        <p:nvPicPr>
          <p:cNvPr id="4" name="Picture 39832"/>
          <p:cNvPicPr/>
          <p:nvPr/>
        </p:nvPicPr>
        <p:blipFill>
          <a:blip r:embed="rId3"/>
          <a:stretch>
            <a:fillRect/>
          </a:stretch>
        </p:blipFill>
        <p:spPr>
          <a:xfrm>
            <a:off x="2920620" y="1300849"/>
            <a:ext cx="5527344" cy="349865"/>
          </a:xfrm>
          <a:prstGeom prst="rect">
            <a:avLst/>
          </a:prstGeom>
        </p:spPr>
      </p:pic>
      <p:pic>
        <p:nvPicPr>
          <p:cNvPr id="5" name="Picture 39833"/>
          <p:cNvPicPr/>
          <p:nvPr/>
        </p:nvPicPr>
        <p:blipFill>
          <a:blip r:embed="rId4"/>
          <a:stretch>
            <a:fillRect/>
          </a:stretch>
        </p:blipFill>
        <p:spPr>
          <a:xfrm>
            <a:off x="4995082" y="4114516"/>
            <a:ext cx="2511188" cy="334654"/>
          </a:xfrm>
          <a:prstGeom prst="rect">
            <a:avLst/>
          </a:prstGeom>
        </p:spPr>
      </p:pic>
      <p:grpSp>
        <p:nvGrpSpPr>
          <p:cNvPr id="6" name="Group 39834"/>
          <p:cNvGrpSpPr/>
          <p:nvPr/>
        </p:nvGrpSpPr>
        <p:grpSpPr>
          <a:xfrm>
            <a:off x="2845557" y="6249324"/>
            <a:ext cx="150126" cy="150126"/>
            <a:chOff x="0" y="0"/>
            <a:chExt cx="80975" cy="85407"/>
          </a:xfrm>
        </p:grpSpPr>
        <p:sp>
          <p:nvSpPr>
            <p:cNvPr id="7" name="Shape 3635"/>
            <p:cNvSpPr/>
            <p:nvPr/>
          </p:nvSpPr>
          <p:spPr>
            <a:xfrm>
              <a:off x="0" y="0"/>
              <a:ext cx="0" cy="85407"/>
            </a:xfrm>
            <a:custGeom>
              <a:avLst/>
              <a:gdLst/>
              <a:ahLst/>
              <a:cxnLst/>
              <a:rect l="0" t="0" r="0" b="0"/>
              <a:pathLst>
                <a:path h="85407">
                  <a:moveTo>
                    <a:pt x="0" y="85407"/>
                  </a:moveTo>
                  <a:lnTo>
                    <a:pt x="0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Shape 3636"/>
            <p:cNvSpPr/>
            <p:nvPr/>
          </p:nvSpPr>
          <p:spPr>
            <a:xfrm>
              <a:off x="2540" y="2540"/>
              <a:ext cx="75921" cy="0"/>
            </a:xfrm>
            <a:custGeom>
              <a:avLst/>
              <a:gdLst/>
              <a:ahLst/>
              <a:cxnLst/>
              <a:rect l="0" t="0" r="0" b="0"/>
              <a:pathLst>
                <a:path w="75921">
                  <a:moveTo>
                    <a:pt x="0" y="0"/>
                  </a:moveTo>
                  <a:lnTo>
                    <a:pt x="75921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9" name="Shape 3637"/>
            <p:cNvSpPr/>
            <p:nvPr/>
          </p:nvSpPr>
          <p:spPr>
            <a:xfrm>
              <a:off x="2540" y="82880"/>
              <a:ext cx="75921" cy="0"/>
            </a:xfrm>
            <a:custGeom>
              <a:avLst/>
              <a:gdLst/>
              <a:ahLst/>
              <a:cxnLst/>
              <a:rect l="0" t="0" r="0" b="0"/>
              <a:pathLst>
                <a:path w="75921">
                  <a:moveTo>
                    <a:pt x="0" y="0"/>
                  </a:moveTo>
                  <a:lnTo>
                    <a:pt x="75921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Shape 3638"/>
            <p:cNvSpPr/>
            <p:nvPr/>
          </p:nvSpPr>
          <p:spPr>
            <a:xfrm>
              <a:off x="80975" y="0"/>
              <a:ext cx="0" cy="85407"/>
            </a:xfrm>
            <a:custGeom>
              <a:avLst/>
              <a:gdLst/>
              <a:ahLst/>
              <a:cxnLst/>
              <a:rect l="0" t="0" r="0" b="0"/>
              <a:pathLst>
                <a:path h="85407">
                  <a:moveTo>
                    <a:pt x="0" y="85407"/>
                  </a:moveTo>
                  <a:lnTo>
                    <a:pt x="0" y="0"/>
                  </a:lnTo>
                </a:path>
              </a:pathLst>
            </a:custGeom>
            <a:ln w="505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6838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5534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3.4.2. La preuve de la Proposition 1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Pour démontrer la proposition 1, nous utiliserons les algorithmes de réduction décrits dans la sous-section 2.2. Soit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Λ(3)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1)log3−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(n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3)log2 = log(1− 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endParaRPr lang="fr-FR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Supposons 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≥  3. Ainsi, d'après (18), nous avons|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1/2. Par conséquent, nous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obtenons</a:t>
            </a:r>
          </a:p>
          <a:p>
            <a:pPr algn="ctr"/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|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Λ(3)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6 - 2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λ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 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(24)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En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divisant les deux côtés de (24) par 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3)log3, on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obtient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     (25)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Soit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,...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] le développement en fraction continue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de            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et soit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son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k-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ième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convergent. Nous pouvons voir 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425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&gt;  1.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8 - 10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221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De plus, on peut voir que</a:t>
            </a: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max{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 0 k≤ ≤  425}= 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a(331)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2436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Ainsi, d'après le lemme 2, nous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avons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(26)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 comparant (25) et (26), nous déduisons que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40506"/>
          <p:cNvPicPr/>
          <p:nvPr/>
        </p:nvPicPr>
        <p:blipFill>
          <a:blip r:embed="rId2"/>
          <a:stretch>
            <a:fillRect/>
          </a:stretch>
        </p:blipFill>
        <p:spPr>
          <a:xfrm>
            <a:off x="4189864" y="2709103"/>
            <a:ext cx="3357348" cy="443530"/>
          </a:xfrm>
          <a:prstGeom prst="rect">
            <a:avLst/>
          </a:prstGeom>
        </p:spPr>
      </p:pic>
      <p:pic>
        <p:nvPicPr>
          <p:cNvPr id="7" name="Picture 40507"/>
          <p:cNvPicPr/>
          <p:nvPr/>
        </p:nvPicPr>
        <p:blipFill>
          <a:blip r:embed="rId3"/>
          <a:stretch>
            <a:fillRect/>
          </a:stretch>
        </p:blipFill>
        <p:spPr>
          <a:xfrm>
            <a:off x="5390866" y="3392132"/>
            <a:ext cx="491319" cy="388298"/>
          </a:xfrm>
          <a:prstGeom prst="rect">
            <a:avLst/>
          </a:prstGeom>
        </p:spPr>
      </p:pic>
      <p:pic>
        <p:nvPicPr>
          <p:cNvPr id="8" name="Picture 40508"/>
          <p:cNvPicPr/>
          <p:nvPr/>
        </p:nvPicPr>
        <p:blipFill>
          <a:blip r:embed="rId4"/>
          <a:stretch>
            <a:fillRect/>
          </a:stretch>
        </p:blipFill>
        <p:spPr>
          <a:xfrm>
            <a:off x="4154038" y="4622965"/>
            <a:ext cx="2123932" cy="604128"/>
          </a:xfrm>
          <a:prstGeom prst="rect">
            <a:avLst/>
          </a:prstGeom>
        </p:spPr>
      </p:pic>
      <p:pic>
        <p:nvPicPr>
          <p:cNvPr id="9" name="Picture 40509"/>
          <p:cNvPicPr/>
          <p:nvPr/>
        </p:nvPicPr>
        <p:blipFill>
          <a:blip r:embed="rId5"/>
          <a:stretch>
            <a:fillRect/>
          </a:stretch>
        </p:blipFill>
        <p:spPr>
          <a:xfrm>
            <a:off x="4154038" y="5800984"/>
            <a:ext cx="2942797" cy="5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6478" y="163773"/>
            <a:ext cx="12055522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Cas 1 :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λ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 k/2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Dans ce cas, on obtient</a:t>
            </a: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 2968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Cas 2 :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λ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−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 m.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Considérons la forme linéaire en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logarithmes</a:t>
            </a:r>
          </a:p>
          <a:p>
            <a:pPr algn="ctr"/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Λ(4)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 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1)log3−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(n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3)log2 + log((1− 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2(m)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(-1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)) = log(Γ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4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+ 1)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Puisque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730, d'après (22), nous avons| Γ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1/2. On obtient donc</a:t>
            </a:r>
          </a:p>
          <a:p>
            <a:pPr algn="ctr"/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|Λ4|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8 - 2− k/2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On en déduit donc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que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Pour 2 n m≤ − ≤  1484, nous prenons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dans le lemme 1. En utilisant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Mathematica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nous trouvons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que q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640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satisfait les hypothèses du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Lemma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1, et nous obtenons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2974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m = 1 ou 2, 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Λ(4)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devient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  =1;2.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		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Picture 40510"/>
          <p:cNvPicPr/>
          <p:nvPr/>
        </p:nvPicPr>
        <p:blipFill>
          <a:blip r:embed="rId2"/>
          <a:stretch>
            <a:fillRect/>
          </a:stretch>
        </p:blipFill>
        <p:spPr>
          <a:xfrm>
            <a:off x="4203510" y="2778930"/>
            <a:ext cx="3713329" cy="523827"/>
          </a:xfrm>
          <a:prstGeom prst="rect">
            <a:avLst/>
          </a:prstGeom>
        </p:spPr>
      </p:pic>
      <p:pic>
        <p:nvPicPr>
          <p:cNvPr id="4" name="Picture 40511"/>
          <p:cNvPicPr/>
          <p:nvPr/>
        </p:nvPicPr>
        <p:blipFill>
          <a:blip r:embed="rId3"/>
          <a:stretch>
            <a:fillRect/>
          </a:stretch>
        </p:blipFill>
        <p:spPr>
          <a:xfrm>
            <a:off x="3874186" y="3807274"/>
            <a:ext cx="4737551" cy="628248"/>
          </a:xfrm>
          <a:prstGeom prst="rect">
            <a:avLst/>
          </a:prstGeom>
        </p:spPr>
      </p:pic>
      <p:pic>
        <p:nvPicPr>
          <p:cNvPr id="5" name="Picture 41027"/>
          <p:cNvPicPr/>
          <p:nvPr/>
        </p:nvPicPr>
        <p:blipFill>
          <a:blip r:embed="rId4"/>
          <a:stretch>
            <a:fillRect/>
          </a:stretch>
        </p:blipFill>
        <p:spPr>
          <a:xfrm>
            <a:off x="4074757" y="5156816"/>
            <a:ext cx="2626294" cy="7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7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8474" y="261034"/>
            <a:ext cx="12093526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Introduction: Soit </a:t>
            </a:r>
            <a:r>
              <a:rPr lang="fr-FR" sz="2000" i="1" dirty="0" smtClean="0"/>
              <a:t>k</a:t>
            </a:r>
            <a:r>
              <a:rPr lang="fr-FR" sz="2000" dirty="0" smtClean="0"/>
              <a:t>≥  2 un entier et  </a:t>
            </a:r>
            <a:r>
              <a:rPr lang="fr-FR" dirty="0" smtClean="0"/>
              <a:t>                                         </a:t>
            </a:r>
            <a:r>
              <a:rPr lang="fr-FR" sz="2000" dirty="0" smtClean="0"/>
              <a:t>une suite de récurrence linéaire d’ordre</a:t>
            </a:r>
            <a:r>
              <a:rPr lang="fr-FR" dirty="0" smtClean="0"/>
              <a:t>           </a:t>
            </a:r>
          </a:p>
          <a:p>
            <a:r>
              <a:rPr lang="fr-FR" b="1" dirty="0" smtClean="0"/>
              <a:t>donnée par :</a:t>
            </a:r>
          </a:p>
          <a:p>
            <a:pPr algn="ctr"/>
            <a:r>
              <a:rPr lang="fr-FR" dirty="0" smtClean="0"/>
              <a:t>    </a:t>
            </a:r>
          </a:p>
          <a:p>
            <a:r>
              <a:rPr lang="fr-FR" dirty="0" smtClean="0"/>
              <a:t> 										(1)</a:t>
            </a:r>
          </a:p>
          <a:p>
            <a:r>
              <a:rPr lang="fr-FR" dirty="0" smtClean="0"/>
              <a:t>et</a:t>
            </a:r>
          </a:p>
          <a:p>
            <a:endParaRPr lang="fr-FR" dirty="0"/>
          </a:p>
          <a:p>
            <a:endParaRPr lang="fr-FR" dirty="0" smtClean="0"/>
          </a:p>
          <a:p>
            <a:pPr algn="ctr"/>
            <a:endParaRPr lang="fr-FR" dirty="0" smtClean="0"/>
          </a:p>
          <a:p>
            <a:endParaRPr lang="fr-FR" dirty="0"/>
          </a:p>
          <a:p>
            <a:r>
              <a:rPr lang="fr-FR" sz="2000" dirty="0"/>
              <a:t>pour </a:t>
            </a:r>
            <a:r>
              <a:rPr lang="fr-FR" sz="2000" i="1" dirty="0"/>
              <a:t>n</a:t>
            </a:r>
            <a:r>
              <a:rPr lang="fr-FR" sz="2000" dirty="0"/>
              <a:t>≥  2, cette suite est appelée suite de Lucas </a:t>
            </a:r>
            <a:r>
              <a:rPr lang="fr-FR" sz="2000" i="1" dirty="0"/>
              <a:t>k-généralisée. </a:t>
            </a:r>
            <a:endParaRPr lang="fr-FR" sz="2000" dirty="0"/>
          </a:p>
          <a:p>
            <a:r>
              <a:rPr lang="fr-FR" sz="2000" b="1" dirty="0"/>
              <a:t>OBJECTIF : </a:t>
            </a:r>
            <a:r>
              <a:rPr lang="fr-FR" sz="2000" dirty="0"/>
              <a:t>L'objectif  du présent document est de prouver le théorème suivant par un théorème que</a:t>
            </a:r>
            <a:r>
              <a:rPr lang="fr-FR" sz="2000" b="1" dirty="0"/>
              <a:t> </a:t>
            </a:r>
            <a:r>
              <a:rPr lang="fr-FR" sz="2000" i="1" dirty="0"/>
              <a:t>toutes les solutions de l'équation diophantienne</a:t>
            </a:r>
            <a:r>
              <a:rPr lang="fr-FR" sz="2000" dirty="0"/>
              <a:t> </a:t>
            </a:r>
            <a:r>
              <a:rPr lang="fr-FR" sz="2000" i="1" dirty="0"/>
              <a:t>dans les entiers non négatifs </a:t>
            </a:r>
            <a:r>
              <a:rPr lang="fr-FR" sz="2000" dirty="0"/>
              <a:t>(</a:t>
            </a:r>
            <a:r>
              <a:rPr lang="fr-FR" sz="2000" i="1" dirty="0"/>
              <a:t>a, m, n, k</a:t>
            </a:r>
            <a:r>
              <a:rPr lang="fr-FR" sz="2000" dirty="0"/>
              <a:t>) </a:t>
            </a:r>
            <a:r>
              <a:rPr lang="fr-FR" sz="2000" i="1" dirty="0"/>
              <a:t>sont </a:t>
            </a:r>
            <a:r>
              <a:rPr lang="fr-FR" sz="2000" dirty="0"/>
              <a:t>(2</a:t>
            </a:r>
            <a:r>
              <a:rPr lang="fr-FR" sz="2000" i="1" dirty="0"/>
              <a:t>,</a:t>
            </a:r>
            <a:r>
              <a:rPr lang="fr-FR" sz="2000" dirty="0"/>
              <a:t>1</a:t>
            </a:r>
            <a:r>
              <a:rPr lang="fr-FR" sz="2000" i="1" dirty="0"/>
              <a:t>,</a:t>
            </a:r>
            <a:r>
              <a:rPr lang="fr-FR" sz="2000" dirty="0"/>
              <a:t>5</a:t>
            </a:r>
            <a:r>
              <a:rPr lang="fr-FR" sz="2000" i="1" dirty="0"/>
              <a:t>,</a:t>
            </a:r>
            <a:r>
              <a:rPr lang="fr-FR" sz="2000" dirty="0"/>
              <a:t>3)</a:t>
            </a:r>
            <a:r>
              <a:rPr lang="fr-FR" sz="2000" i="1" dirty="0"/>
              <a:t>,</a:t>
            </a:r>
            <a:r>
              <a:rPr lang="fr-FR" sz="2000" dirty="0"/>
              <a:t>(3</a:t>
            </a:r>
            <a:r>
              <a:rPr lang="fr-FR" sz="2000" i="1" dirty="0"/>
              <a:t>,</a:t>
            </a:r>
            <a:r>
              <a:rPr lang="fr-FR" sz="2000" dirty="0"/>
              <a:t>5</a:t>
            </a:r>
            <a:r>
              <a:rPr lang="fr-FR" sz="2000" i="1" dirty="0"/>
              <a:t>,</a:t>
            </a:r>
            <a:r>
              <a:rPr lang="fr-FR" sz="2000" dirty="0"/>
              <a:t>7,3)</a:t>
            </a:r>
            <a:r>
              <a:rPr lang="fr-FR" sz="2000" i="1" dirty="0"/>
              <a:t>,</a:t>
            </a:r>
            <a:r>
              <a:rPr lang="fr-FR" sz="2000" dirty="0"/>
              <a:t>(3</a:t>
            </a:r>
            <a:r>
              <a:rPr lang="fr-FR" sz="2000" i="1" dirty="0"/>
              <a:t>,</a:t>
            </a:r>
            <a:r>
              <a:rPr lang="fr-FR" sz="2000" dirty="0"/>
              <a:t>7</a:t>
            </a:r>
            <a:r>
              <a:rPr lang="fr-FR" sz="2000" i="1" dirty="0"/>
              <a:t>,</a:t>
            </a:r>
            <a:r>
              <a:rPr lang="fr-FR" sz="2000" dirty="0"/>
              <a:t>8</a:t>
            </a:r>
            <a:r>
              <a:rPr lang="fr-FR" sz="2000" i="1" dirty="0"/>
              <a:t>,</a:t>
            </a:r>
            <a:r>
              <a:rPr lang="fr-FR" sz="2000" dirty="0"/>
              <a:t>3</a:t>
            </a:r>
            <a:r>
              <a:rPr lang="fr-FR" sz="2000" dirty="0" smtClean="0"/>
              <a:t>)</a:t>
            </a:r>
            <a:r>
              <a:rPr lang="fr-FR" sz="2000" i="1" dirty="0" smtClean="0"/>
              <a:t>.</a:t>
            </a:r>
          </a:p>
          <a:p>
            <a:endParaRPr lang="fr-FR" sz="2000" i="1" dirty="0"/>
          </a:p>
          <a:p>
            <a:r>
              <a:rPr lang="fr-FR" sz="2000" b="1" dirty="0"/>
              <a:t>METHODE :</a:t>
            </a:r>
            <a:r>
              <a:rPr lang="fr-FR" sz="2000" dirty="0"/>
              <a:t> Notre stratégie pour prouver ce théorème  est la suivante : tout d'abord, nous réécrivons l'équation (1) de manière appropriée afin d'obtenir deux formes linéaires différentes en logarithmes de nombres algébriques qui sont à la fois non nulles et petites.            </a:t>
            </a:r>
            <a:endParaRPr lang="fr-FR" sz="2000" dirty="0" smtClean="0"/>
          </a:p>
          <a:p>
            <a:r>
              <a:rPr lang="fr-FR" sz="2000" b="1" dirty="0" smtClean="0"/>
              <a:t>RESULTAT</a:t>
            </a:r>
            <a:r>
              <a:rPr lang="fr-FR" sz="2000" b="1" dirty="0"/>
              <a:t> :</a:t>
            </a:r>
            <a:r>
              <a:rPr lang="fr-FR" sz="2000" dirty="0"/>
              <a:t> On en déduit donc que les solutions possibles </a:t>
            </a:r>
            <a:r>
              <a:rPr lang="fr-FR" sz="2000" i="1" dirty="0"/>
              <a:t>de l'équation diophantienne</a:t>
            </a:r>
            <a:r>
              <a:rPr lang="fr-FR" sz="2000" dirty="0"/>
              <a:t> </a:t>
            </a:r>
            <a:r>
              <a:rPr lang="fr-FR" sz="2000" i="1" dirty="0"/>
              <a:t>dans les entiers non négatifs</a:t>
            </a:r>
            <a:r>
              <a:rPr lang="fr-FR" sz="2000" dirty="0"/>
              <a:t> (</a:t>
            </a:r>
            <a:r>
              <a:rPr lang="fr-FR" sz="2000" i="1" dirty="0"/>
              <a:t>a, m, n, k</a:t>
            </a:r>
            <a:r>
              <a:rPr lang="fr-FR" sz="2000" dirty="0"/>
              <a:t>) de l'équation (1) pour lesquelles </a:t>
            </a:r>
            <a:r>
              <a:rPr lang="fr-FR" sz="2000" i="1" dirty="0"/>
              <a:t>k</a:t>
            </a:r>
            <a:r>
              <a:rPr lang="fr-FR" sz="2000" dirty="0"/>
              <a:t>∈  [3</a:t>
            </a:r>
            <a:r>
              <a:rPr lang="fr-FR" sz="2000" i="1" dirty="0"/>
              <a:t>,</a:t>
            </a:r>
            <a:r>
              <a:rPr lang="fr-FR" sz="2000" dirty="0"/>
              <a:t>730] ont </a:t>
            </a:r>
            <a:r>
              <a:rPr lang="fr-FR" sz="2000" dirty="0" smtClean="0"/>
              <a:t>0</a:t>
            </a:r>
            <a:r>
              <a:rPr lang="fr-FR" sz="2000" dirty="0"/>
              <a:t>≤ </a:t>
            </a:r>
            <a:r>
              <a:rPr lang="fr-FR" sz="2000" i="1" dirty="0"/>
              <a:t> m &lt; n</a:t>
            </a:r>
            <a:r>
              <a:rPr lang="fr-FR" sz="2000" dirty="0"/>
              <a:t>≤  730 et </a:t>
            </a:r>
            <a:r>
              <a:rPr lang="fr-FR" sz="2000" i="1" dirty="0"/>
              <a:t>a &lt; </a:t>
            </a:r>
            <a:r>
              <a:rPr lang="fr-FR" sz="2000" dirty="0"/>
              <a:t>730</a:t>
            </a:r>
            <a:r>
              <a:rPr lang="fr-FR" sz="2000" i="1" dirty="0"/>
              <a:t>.</a:t>
            </a:r>
            <a:r>
              <a:rPr lang="fr-FR" sz="2000" dirty="0"/>
              <a:t>                                                                                                                                 </a:t>
            </a:r>
            <a:r>
              <a:rPr lang="fr-FR" sz="2000" b="1" dirty="0"/>
              <a:t>MOTS CLES </a:t>
            </a:r>
            <a:r>
              <a:rPr lang="fr-FR" sz="2000" dirty="0"/>
              <a:t>: k-nombres de Lucas </a:t>
            </a:r>
            <a:r>
              <a:rPr lang="fr-FR" sz="2000" i="1" dirty="0"/>
              <a:t>généralisés</a:t>
            </a:r>
            <a:r>
              <a:rPr lang="fr-FR" sz="2000" dirty="0"/>
              <a:t>, formes linéaires dans les logarithmes complexes, méthode de réduction                            </a:t>
            </a:r>
            <a:endParaRPr lang="fr-FR" sz="2000" dirty="0" smtClean="0"/>
          </a:p>
          <a:p>
            <a:r>
              <a:rPr lang="fr-FR" sz="2000" dirty="0" smtClean="0"/>
              <a:t> </a:t>
            </a:r>
            <a:r>
              <a:rPr lang="fr-FR" sz="2000" b="1" dirty="0" smtClean="0"/>
              <a:t>CONCLUSION :</a:t>
            </a:r>
            <a:r>
              <a:rPr lang="fr-FR" sz="2000" dirty="0" smtClean="0"/>
              <a:t> Pour obtenir notre résultat principal, nous avons utilisé  la méthode de Baker et la méthode de réduction de Baker-Davenport</a:t>
            </a:r>
          </a:p>
          <a:p>
            <a:endParaRPr lang="fr-FR" sz="2000" dirty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</p:txBody>
      </p:sp>
      <p:pic>
        <p:nvPicPr>
          <p:cNvPr id="23" name="Picture 32132"/>
          <p:cNvPicPr/>
          <p:nvPr/>
        </p:nvPicPr>
        <p:blipFill>
          <a:blip r:embed="rId3"/>
          <a:stretch>
            <a:fillRect/>
          </a:stretch>
        </p:blipFill>
        <p:spPr>
          <a:xfrm>
            <a:off x="3892344" y="346017"/>
            <a:ext cx="2036507" cy="302418"/>
          </a:xfrm>
          <a:prstGeom prst="rect">
            <a:avLst/>
          </a:prstGeom>
        </p:spPr>
      </p:pic>
      <p:graphicFrame>
        <p:nvGraphicFramePr>
          <p:cNvPr id="17" name="Obje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65165"/>
              </p:ext>
            </p:extLst>
          </p:nvPr>
        </p:nvGraphicFramePr>
        <p:xfrm>
          <a:off x="10146890" y="380346"/>
          <a:ext cx="206529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Équation" r:id="rId4" imgW="152280" imgH="215640" progId="Equation.3">
                  <p:embed/>
                </p:oleObj>
              </mc:Choice>
              <mc:Fallback>
                <p:oleObj name="Équation" r:id="rId4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46890" y="380346"/>
                        <a:ext cx="206529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32133"/>
          <p:cNvPicPr/>
          <p:nvPr/>
        </p:nvPicPr>
        <p:blipFill>
          <a:blip r:embed="rId6"/>
          <a:stretch>
            <a:fillRect/>
          </a:stretch>
        </p:blipFill>
        <p:spPr>
          <a:xfrm>
            <a:off x="3401245" y="648436"/>
            <a:ext cx="4931594" cy="882507"/>
          </a:xfrm>
          <a:prstGeom prst="rect">
            <a:avLst/>
          </a:prstGeom>
        </p:spPr>
      </p:pic>
      <p:pic>
        <p:nvPicPr>
          <p:cNvPr id="26" name="Picture 32134"/>
          <p:cNvPicPr/>
          <p:nvPr/>
        </p:nvPicPr>
        <p:blipFill>
          <a:blip r:embed="rId7"/>
          <a:stretch>
            <a:fillRect/>
          </a:stretch>
        </p:blipFill>
        <p:spPr>
          <a:xfrm>
            <a:off x="207195" y="1918345"/>
            <a:ext cx="3194050" cy="5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9182"/>
            <a:ext cx="1219200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On peut donc constater que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où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t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−  4 si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m = 1 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t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−  5 si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−  m = 2. Dans ce cas, nous appliquons le lemme 2 avec les mêmes paramètres que ceux donnés ci-dessus pour avoir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Ainsi,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2974 est toujours valable. Avec cette nouvelle borne supérieure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nous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obtenons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 &lt;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7 - 10</a:t>
            </a:r>
            <a:r>
              <a:rPr lang="fr-FR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57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fr-FR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Maintenant, nous répétons le processus de réduction mais avec cette nouvelle borne sur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et nous obtenons 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 782. Nous obtenons donc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7 - 10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52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Dans la troisième application avec la borne ci-dessus sur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nous obtenons 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724, ce qui contredit notre hypothèse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730. Ceci complète la preuve du Théorème 1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730 et la preuve complète du théorème.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41028"/>
          <p:cNvPicPr/>
          <p:nvPr/>
        </p:nvPicPr>
        <p:blipFill>
          <a:blip r:embed="rId2"/>
          <a:stretch>
            <a:fillRect/>
          </a:stretch>
        </p:blipFill>
        <p:spPr>
          <a:xfrm>
            <a:off x="3300649" y="481344"/>
            <a:ext cx="2731661" cy="678716"/>
          </a:xfrm>
          <a:prstGeom prst="rect">
            <a:avLst/>
          </a:prstGeom>
        </p:spPr>
      </p:pic>
      <p:pic>
        <p:nvPicPr>
          <p:cNvPr id="4" name="Picture 41029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0" y="2196839"/>
            <a:ext cx="2961563" cy="5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3773" y="204716"/>
            <a:ext cx="120282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Remerciements</a:t>
            </a:r>
          </a:p>
          <a:p>
            <a:endParaRPr lang="fr-FR" sz="2800" b="1" dirty="0"/>
          </a:p>
          <a:p>
            <a:pPr>
              <a:lnSpc>
                <a:spcPct val="150000"/>
              </a:lnSpc>
            </a:pP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Les auteurs tiennent à exprimer leur gratitude à l'évaluateur pour avoir lu attentivement ce document et pour ses remarques qui ont permis d'améliorer qualitativement le travail. Ce document a été achevé lorsque le troisième auteur a visité l'Université Gamal Abdel Nasser de Conakry. Il remercie l'institution pour son environnement de travail, son hospitalité et son soutien.</a:t>
            </a:r>
          </a:p>
        </p:txBody>
      </p:sp>
    </p:spTree>
    <p:extLst>
      <p:ext uri="{BB962C8B-B14F-4D97-AF65-F5344CB8AC3E}">
        <p14:creationId xmlns:p14="http://schemas.microsoft.com/office/powerpoint/2010/main" val="33413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3773" y="136478"/>
            <a:ext cx="1202822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Références</a:t>
            </a:r>
            <a:endParaRPr lang="fr-FR" b="1" dirty="0"/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E.F.Bravo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J.J.Bravo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C.A.Gomez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 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Generalized Lucas numbers which are concatenations of two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repdigits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Results Math.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76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(2021), 139.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J.J.Bravo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C.A.Gomez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,'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F.Luca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Powers of two as sums of two k-Fibonacci numbers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Miskolc Math.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Notes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17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(2016), 85-100.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J.J.Bravo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J.L.Herrera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Fermat k-Fibonacci and k-Lucas numbers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Math.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Bohem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145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(2020), 19-32.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J.J.Bravo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F.Luca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Powers of two in generalized Fibonacci sequences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Rev.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Colombiana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Mat.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46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(2012), 67-79.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J.J.Bravo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F.Luca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Repdigits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in k-Lucas sequences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Proc. Indian Acad. Sci.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Math.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Sci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124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(2014), 141-154.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E.F.Bravo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J.J.Bravo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F.Luca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Coincidences in generalized Lucas sequences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Fibonacci Quart.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52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(2014), 296-306.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H.Cohen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 Course in Computational Algebraic Number Theory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Springer, New York, 1993.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B.Demirturk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¨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Bitim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On the Diophantine equation L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en-US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L(m)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 2 - 3</a:t>
            </a:r>
            <a:r>
              <a:rPr lang="en-US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Period.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Math.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Hungar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79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(2019), 210-217.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A.Dujella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A.Petho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˝,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 generalization of a theorem of Baker and Davenport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Quart.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J. Math. Oxford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Ser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(2)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49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(1998), 291-306.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E.M.Matveev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An explicit lower bound for a homogeneous rational linear form in the logarithms of algebraic numbers, II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Izv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Math.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64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(2000) 1217-1269.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P.Mihailescu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ˇ 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Primary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cyclotomic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units and a proof of Catalan's conjecture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J.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Reine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Angew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Math.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572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(2004), 167-195.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E.P.Jr.Miles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Generalized Fibonacci numbers and associated matrices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Amer.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Math.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Monthly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67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(1960), 745-752.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M.D.Miller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Mathematical notes : on generalized Fibonacci numbers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Amer.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Math.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Monthly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78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(1971), 1108-1109.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S.G.Rayaguru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J.J.Bravo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Repdigits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as sums of two generalized Lucas numbers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Turkish J. Math.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45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(2021), 1166-1179.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S.E.Rihane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k-Fibonacci and k-Lucas numbers as product of two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repdigits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Results Math.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76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(2021), 208.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S.E.Rihane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B.Faye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F.Luca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A.Togbe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Powers of two in generalized Lucas sequences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Fibonacci Quart.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58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(2020), 254-260.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S.E.Rihane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A.Togbe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On the intersection between k-Lucas sequences and some binary sequences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Period.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Math.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Hungar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84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(2022), 125-145.</a:t>
            </a:r>
          </a:p>
          <a:p>
            <a:pPr marL="342900" lvl="0" indent="-342900" fontAlgn="base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D.A.Wolfram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Solving generalized Fibonacci recurrences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Fibonacci Quart. 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36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(1998), 129-145.</a:t>
            </a:r>
          </a:p>
          <a:p>
            <a:pPr marL="342900" indent="-342900">
              <a:buFont typeface="+mj-lt"/>
              <a:buAutoNum type="arabicPeriod"/>
            </a:pP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2830" y="109182"/>
            <a:ext cx="12069170" cy="6697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Résume: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pour un entier                                                    être la suite de Lucas k-généralisée, qui commence par 0,…0,2,1 (k termes) et chaque terme suivant est la somme de k des termes précédents. En 2019, Bitim a trouvé toutes les solutions de l’équation diophantienne                                     . Dans cet article, nous généralisons ce résultat en considérant la suite des  entiers positifs  </a:t>
            </a:r>
            <a:endParaRPr lang="fr-FR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Avec           . Pour obtenir notre résultat principal, nous utilisons la méthode de Baker et la méthode de réduction de Baker-Davenport.</a:t>
            </a:r>
          </a:p>
          <a:p>
            <a:pPr>
              <a:lnSpc>
                <a:spcPct val="150000"/>
              </a:lnSpc>
            </a:pPr>
            <a:r>
              <a:rPr lang="fr-F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Classification par sujet AMS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: 11A25 11B39, 11J86 </a:t>
            </a:r>
          </a:p>
          <a:p>
            <a:pPr>
              <a:lnSpc>
                <a:spcPct val="150000"/>
              </a:lnSpc>
            </a:pPr>
            <a:r>
              <a:rPr lang="fr-F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Mots clés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k-nombres de Lucas généralisés, formes linaires dans les algorithmes complexes, méthode de réduction</a:t>
            </a:r>
            <a:endParaRPr lang="fr-FR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347269"/>
              </p:ext>
            </p:extLst>
          </p:nvPr>
        </p:nvGraphicFramePr>
        <p:xfrm>
          <a:off x="2623685" y="254392"/>
          <a:ext cx="249422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Équation" r:id="rId3" imgW="2222280" imgH="266400" progId="Equation.3">
                  <p:embed/>
                </p:oleObj>
              </mc:Choice>
              <mc:Fallback>
                <p:oleObj name="Équation" r:id="rId3" imgW="222228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3685" y="254392"/>
                        <a:ext cx="2494223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807930"/>
              </p:ext>
            </p:extLst>
          </p:nvPr>
        </p:nvGraphicFramePr>
        <p:xfrm>
          <a:off x="2760164" y="1055834"/>
          <a:ext cx="167535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Équation" r:id="rId5" imgW="1460160" imgH="266400" progId="Equation.3">
                  <p:embed/>
                </p:oleObj>
              </mc:Choice>
              <mc:Fallback>
                <p:oleObj name="Équation" r:id="rId5" imgW="14601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0164" y="1055834"/>
                        <a:ext cx="1675357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642009"/>
              </p:ext>
            </p:extLst>
          </p:nvPr>
        </p:nvGraphicFramePr>
        <p:xfrm>
          <a:off x="11655188" y="1132034"/>
          <a:ext cx="536812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Équation" r:id="rId7" imgW="571320" imgH="190440" progId="Equation.3">
                  <p:embed/>
                </p:oleObj>
              </mc:Choice>
              <mc:Fallback>
                <p:oleObj name="Équation" r:id="rId7" imgW="5713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55188" y="1132034"/>
                        <a:ext cx="536812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499124"/>
              </p:ext>
            </p:extLst>
          </p:nvPr>
        </p:nvGraphicFramePr>
        <p:xfrm>
          <a:off x="726744" y="1936678"/>
          <a:ext cx="444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Équation" r:id="rId9" imgW="444240" imgH="215640" progId="Equation.3">
                  <p:embed/>
                </p:oleObj>
              </mc:Choice>
              <mc:Fallback>
                <p:oleObj name="Équation" r:id="rId9" imgW="4442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6744" y="1936678"/>
                        <a:ext cx="444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46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1886"/>
            <a:ext cx="1209646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Soit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2 un entier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et  (                               une suite de récurrence linéaire d’ordre k donnée par: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Et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2. La suite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(                               est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appelée suite de Lucas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k-généralisée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ou, pour simplifier, suite de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Lucas k. Cette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suite est une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généralisation de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la suite de Lucas classique. Cette suite est une généralisation de la suite de Lucas classique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Ensuite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nous passerons en revue quelques faits et propriétés de la suite de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k-Lucas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qui seront utiles par la suite. Le polynôme caractéristique de cette suite est donné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par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20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Ψ(k)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) = 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fr-FR" sz="2000" i="1" baseline="30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fr-FR" sz="20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x(k)</a:t>
            </a:r>
            <a:r>
              <a:rPr lang="fr-FR" sz="20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-----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  <a:r>
              <a:rPr lang="fr-FR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Le polynôme 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Ψ(k)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est irréductible sur Q[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] et a exactement une racine,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), située en dehors du cercle unitaire (voir, par exemple, [12, 13], et [18]). Cette racine a une valeur réelle satisfaisant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1, alors que toutes les autres racines sont strictement à l'intérieur du cercle unitaire. Plus précisément, dans [18], Wolfram a démontré que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2(1 2− 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 2,	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2.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Par souci de simplicité, nous omettons généralement la dépendance de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Soit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:=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α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(1)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,...,α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les </a:t>
            </a: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zéros de 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Ψ(k)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et                                                         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,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x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2(1 2− 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(k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)). Dans [5]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32133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326" y="1051592"/>
            <a:ext cx="4967785" cy="507621"/>
          </a:xfrm>
          <a:prstGeom prst="rect">
            <a:avLst/>
          </a:prstGeom>
        </p:spPr>
      </p:pic>
      <p:pic>
        <p:nvPicPr>
          <p:cNvPr id="6" name="Picture 32132"/>
          <p:cNvPicPr/>
          <p:nvPr/>
        </p:nvPicPr>
        <p:blipFill>
          <a:blip r:embed="rId3"/>
          <a:stretch>
            <a:fillRect/>
          </a:stretch>
        </p:blipFill>
        <p:spPr>
          <a:xfrm>
            <a:off x="2306472" y="495112"/>
            <a:ext cx="1555844" cy="225142"/>
          </a:xfrm>
          <a:prstGeom prst="rect">
            <a:avLst/>
          </a:prstGeom>
        </p:spPr>
      </p:pic>
      <p:pic>
        <p:nvPicPr>
          <p:cNvPr id="7" name="Picture 32134"/>
          <p:cNvPicPr/>
          <p:nvPr/>
        </p:nvPicPr>
        <p:blipFill>
          <a:blip r:embed="rId4"/>
          <a:stretch>
            <a:fillRect/>
          </a:stretch>
        </p:blipFill>
        <p:spPr>
          <a:xfrm>
            <a:off x="3507476" y="1890551"/>
            <a:ext cx="3261814" cy="453977"/>
          </a:xfrm>
          <a:prstGeom prst="rect">
            <a:avLst/>
          </a:prstGeom>
        </p:spPr>
      </p:pic>
      <p:pic>
        <p:nvPicPr>
          <p:cNvPr id="8" name="Picture 32135"/>
          <p:cNvPicPr/>
          <p:nvPr/>
        </p:nvPicPr>
        <p:blipFill>
          <a:blip r:embed="rId5"/>
          <a:stretch>
            <a:fillRect/>
          </a:stretch>
        </p:blipFill>
        <p:spPr>
          <a:xfrm>
            <a:off x="1978928" y="2675866"/>
            <a:ext cx="1528548" cy="313898"/>
          </a:xfrm>
          <a:prstGeom prst="rect">
            <a:avLst/>
          </a:prstGeom>
        </p:spPr>
      </p:pic>
      <p:pic>
        <p:nvPicPr>
          <p:cNvPr id="9" name="Picture 32946"/>
          <p:cNvPicPr/>
          <p:nvPr/>
        </p:nvPicPr>
        <p:blipFill>
          <a:blip r:embed="rId6"/>
          <a:stretch>
            <a:fillRect/>
          </a:stretch>
        </p:blipFill>
        <p:spPr>
          <a:xfrm>
            <a:off x="1730989" y="6024562"/>
            <a:ext cx="2895601" cy="3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-27296"/>
            <a:ext cx="12192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Bravo et al. ont prouvé que les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inégalités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1/2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3/4	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et                                                                   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se maintiennent. Ces faits impliquent que le nombre 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n'est pas un entier algébrique. La formule de Binet a été établie par Bravo et Luca dans [5]. Plus précisément, ils ont démontré que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k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)=  X(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2α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)−  1)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-1</a:t>
            </a:r>
            <a:r>
              <a:rPr lang="fr-F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et     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fr-FR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i=1</a:t>
            </a:r>
            <a:endParaRPr lang="fr-F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sont valables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1 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2. En outre, dans le même document, ils ont prouvé que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1 et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2 ,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(2)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Récemment, de nombreuses équations diophantiennes impliquant des séquences de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k-Lucas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ont été étudiées [1, 6, 3, 14, 17, 15, 16]. Dans [8],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Bitim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a étudié l'équation diophantienne</a:t>
            </a:r>
          </a:p>
          <a:p>
            <a:pPr algn="ctr"/>
            <a:r>
              <a:rPr lang="fr-FR" sz="2400" i="1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r>
              <a:rPr lang="fr-FR" sz="24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− </a:t>
            </a:r>
            <a:r>
              <a:rPr lang="fr-FR" sz="24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L(m) </a:t>
            </a:r>
            <a:r>
              <a:rPr lang="fr-FR" sz="2400" dirty="0">
                <a:latin typeface="Cambria" panose="02040503050406030204" pitchFamily="18" charset="0"/>
                <a:ea typeface="Cambria" panose="02040503050406030204" pitchFamily="18" charset="0"/>
              </a:rPr>
              <a:t>= 2 - 3</a:t>
            </a:r>
            <a:r>
              <a:rPr lang="fr-FR" sz="24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sz="24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L'objectif du présent document est d'étendre ce résultat en prouvant le théorème suivant. </a:t>
            </a:r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Théorème 1.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Toutes les solutions de l'équation diophantienne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dans les entiers non négatifs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a,m,n,k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sont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3)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7,3)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(3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2947"/>
          <p:cNvPicPr/>
          <p:nvPr/>
        </p:nvPicPr>
        <p:blipFill>
          <a:blip r:embed="rId2"/>
          <a:stretch>
            <a:fillRect/>
          </a:stretch>
        </p:blipFill>
        <p:spPr>
          <a:xfrm>
            <a:off x="2224586" y="483261"/>
            <a:ext cx="3074679" cy="444784"/>
          </a:xfrm>
          <a:prstGeom prst="rect">
            <a:avLst/>
          </a:prstGeom>
        </p:spPr>
      </p:pic>
      <p:pic>
        <p:nvPicPr>
          <p:cNvPr id="7" name="Picture 32948"/>
          <p:cNvPicPr/>
          <p:nvPr/>
        </p:nvPicPr>
        <p:blipFill>
          <a:blip r:embed="rId3"/>
          <a:stretch>
            <a:fillRect/>
          </a:stretch>
        </p:blipFill>
        <p:spPr>
          <a:xfrm>
            <a:off x="3507475" y="2191769"/>
            <a:ext cx="2885317" cy="728853"/>
          </a:xfrm>
          <a:prstGeom prst="rect">
            <a:avLst/>
          </a:prstGeom>
        </p:spPr>
      </p:pic>
      <p:pic>
        <p:nvPicPr>
          <p:cNvPr id="8" name="Picture 32949"/>
          <p:cNvPicPr/>
          <p:nvPr/>
        </p:nvPicPr>
        <p:blipFill>
          <a:blip r:embed="rId4"/>
          <a:stretch>
            <a:fillRect/>
          </a:stretch>
        </p:blipFill>
        <p:spPr>
          <a:xfrm>
            <a:off x="2620370" y="3555609"/>
            <a:ext cx="1746913" cy="497775"/>
          </a:xfrm>
          <a:prstGeom prst="rect">
            <a:avLst/>
          </a:prstGeom>
        </p:spPr>
      </p:pic>
      <p:pic>
        <p:nvPicPr>
          <p:cNvPr id="9" name="Picture 32950"/>
          <p:cNvPicPr/>
          <p:nvPr/>
        </p:nvPicPr>
        <p:blipFill>
          <a:blip r:embed="rId5"/>
          <a:stretch>
            <a:fillRect/>
          </a:stretch>
        </p:blipFill>
        <p:spPr>
          <a:xfrm>
            <a:off x="5299265" y="6038232"/>
            <a:ext cx="1838514" cy="33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2830"/>
            <a:ext cx="12192000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Notre stratégie pour prouver le Théorème 1 est la suivante : tout d'abord, nous réécrivons l'équation (3) de manière appropriée afin d'obtenir deux formes linéaires différentes en logarithmes de nombres algébriques qui sont à la fois non nulles et petites. Ensuite, nous utilisons deux fois les bornes inférieures de ces formes linéaires non nulles en logarithmes de nombres algébriques, dues à </a:t>
            </a:r>
            <a:r>
              <a:rPr lang="fr-FR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Matveev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, pour limiter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n de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façon polynomiale en fonction de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. Lorsque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≤  730, nous utilisons l'algorithme de réduction dû à Baker-Davenport pour réduire les bornes supérieures à une taille qui peut être traitée plus facilement. Lorsque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k &gt;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730, nous utilisons certaines estimations de [4, 17] basées sur le fait que la racine dominante de la suite de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k-Lucas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est exponentiellement proche de 2. Par conséquent, on peut remplacer cette racine par 2 dans les calculs futurs avec des formes linéaires en logarithmes et obtenir des bornes supérieures absolues pour toutes les variables, que nous réduisons ensuite en utilisant à nouveau la méthode de réduction de Baker-Davenport</a:t>
            </a:r>
            <a:r>
              <a:rPr lang="fr-F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 fontAlgn="base"/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2-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Préliminaires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et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résultats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connus</a:t>
            </a:r>
            <a:endParaRPr lang="fr-FR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Cette section est consacrée à la présentation de quelques définitions, notations, propriétés et résultats qui seront utilisés dans la suite de ce </a:t>
            </a:r>
            <a:r>
              <a:rPr lang="fr-F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document.</a:t>
            </a:r>
          </a:p>
          <a:p>
            <a:r>
              <a:rPr lang="fr-FR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2.1 </a:t>
            </a:r>
            <a:r>
              <a:rPr lang="en-US" sz="20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Formes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linéaires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des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logarithmes</a:t>
            </a:r>
            <a:endParaRPr lang="fr-FR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Pour tout nombre algébrique non nul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η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de degré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d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sur Q, dont le polynôme </a:t>
            </a:r>
            <a:r>
              <a:rPr lang="fr-F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minimal sur,                                       ,</a:t>
            </a:r>
            <a:r>
              <a:rPr lang="fr-FR" sz="2000" dirty="0"/>
              <a:t> nous dénotons par</a:t>
            </a:r>
          </a:p>
          <a:p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3894"/>
          <p:cNvPicPr/>
          <p:nvPr/>
        </p:nvPicPr>
        <p:blipFill>
          <a:blip r:embed="rId2"/>
          <a:stretch>
            <a:fillRect/>
          </a:stretch>
        </p:blipFill>
        <p:spPr>
          <a:xfrm>
            <a:off x="9519788" y="4440805"/>
            <a:ext cx="2067162" cy="322264"/>
          </a:xfrm>
          <a:prstGeom prst="rect">
            <a:avLst/>
          </a:prstGeom>
        </p:spPr>
      </p:pic>
      <p:pic>
        <p:nvPicPr>
          <p:cNvPr id="4" name="Picture 33895"/>
          <p:cNvPicPr/>
          <p:nvPr/>
        </p:nvPicPr>
        <p:blipFill>
          <a:blip r:embed="rId3"/>
          <a:stretch>
            <a:fillRect/>
          </a:stretch>
        </p:blipFill>
        <p:spPr>
          <a:xfrm>
            <a:off x="3299701" y="5191386"/>
            <a:ext cx="4779773" cy="7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1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2830"/>
            <a:ext cx="12192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la hauteur logarithmique absolue habituelle de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η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. En particulier, si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η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=  p/q est un nombre rationnel avec </a:t>
            </a:r>
            <a:r>
              <a:rPr lang="fr-F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pgcd(</a:t>
            </a:r>
            <a:r>
              <a:rPr lang="fr-FR" sz="2000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p,q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) = 1 et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q &gt;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0, alors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) = 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logmax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{|p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,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q}. Les propriétés suivantes de la fonction logarithme de hauteur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, qui sera utilisée dans les sections suivantes sans référence particulière, sont également </a:t>
            </a:r>
            <a:r>
              <a:rPr lang="fr-F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connues :</a:t>
            </a:r>
          </a:p>
          <a:p>
            <a:endParaRPr lang="fr-FR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Dans [2] (voir aussi p. 73 de [4]), Bravo et al. ont prouvé que la hauteur logarithmique de 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sz="20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) est égale à</a:t>
            </a:r>
          </a:p>
          <a:p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fr-FR" sz="20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 log(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+ 1) + </a:t>
            </a:r>
            <a:r>
              <a:rPr lang="fr-F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log4</a:t>
            </a:r>
            <a:r>
              <a:rPr lang="fr-FR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,    k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≥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(7</a:t>
            </a:r>
            <a:r>
              <a:rPr lang="fr-F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Avec cette notation, </a:t>
            </a:r>
            <a:r>
              <a:rPr lang="fr-FR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Matveev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 a prouvé le théorème suivant (voir [10]).</a:t>
            </a:r>
          </a:p>
          <a:p>
            <a:r>
              <a:rPr lang="fr-FR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Théorème 2.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Soit η</a:t>
            </a:r>
            <a:r>
              <a:rPr lang="fr-FR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,...,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20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fr-FR" sz="20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des nombres algébriques réels et soit b</a:t>
            </a:r>
            <a:r>
              <a:rPr lang="fr-FR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,...,b</a:t>
            </a:r>
            <a:r>
              <a:rPr lang="fr-FR" sz="20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s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des entiers rationnels non nuls. Soit d</a:t>
            </a:r>
            <a:r>
              <a:rPr lang="fr-FR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le degré du corps de nombres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Q(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,...,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20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sur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Q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et soit 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sz="20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fr-FR" sz="20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un nombre réel positif satisfaisant aux conditions </a:t>
            </a:r>
            <a:r>
              <a:rPr lang="fr-FR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suivantes</a:t>
            </a:r>
          </a:p>
          <a:p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sz="20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fr-FR" sz="20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max{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fr-FR" sz="2000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fr-FR" sz="20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logη</a:t>
            </a:r>
            <a:r>
              <a:rPr lang="fr-FR" sz="2000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| ,0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16}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,	pour	j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= 1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,...,s.</a:t>
            </a: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Supposons que</a:t>
            </a: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≥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max{|b</a:t>
            </a:r>
            <a:r>
              <a:rPr lang="fr-FR" sz="20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,...,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fr-FR" sz="2000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b(s</a:t>
            </a:r>
            <a:r>
              <a:rPr lang="fr-FR" sz="2000" i="1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fr-F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|}</a:t>
            </a:r>
            <a:r>
              <a:rPr lang="fr-FR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fr-FR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Si                         alors </a:t>
            </a:r>
          </a:p>
          <a:p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48202"/>
              </p:ext>
            </p:extLst>
          </p:nvPr>
        </p:nvGraphicFramePr>
        <p:xfrm>
          <a:off x="2579427" y="1214651"/>
          <a:ext cx="5336274" cy="183222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064341"/>
                <a:gridCol w="271933"/>
              </a:tblGrid>
              <a:tr h="498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800" dirty="0">
                          <a:effectLst/>
                        </a:rPr>
                        <a:t>h(</a:t>
                      </a:r>
                      <a:r>
                        <a:rPr lang="en-US" sz="1800" dirty="0">
                          <a:effectLst/>
                        </a:rPr>
                        <a:t>η</a:t>
                      </a:r>
                      <a:r>
                        <a:rPr lang="fr-FR" sz="1800" dirty="0">
                          <a:effectLst/>
                        </a:rPr>
                        <a:t>±  </a:t>
                      </a:r>
                      <a:r>
                        <a:rPr lang="en-US" sz="1800" dirty="0">
                          <a:effectLst/>
                        </a:rPr>
                        <a:t>γ</a:t>
                      </a:r>
                      <a:r>
                        <a:rPr lang="fr-FR" sz="1800" dirty="0">
                          <a:effectLst/>
                        </a:rPr>
                        <a:t>)≤  h(</a:t>
                      </a:r>
                      <a:r>
                        <a:rPr lang="en-US" sz="1800" dirty="0">
                          <a:effectLst/>
                        </a:rPr>
                        <a:t>η</a:t>
                      </a:r>
                      <a:r>
                        <a:rPr lang="fr-FR" sz="1800" dirty="0">
                          <a:effectLst/>
                        </a:rPr>
                        <a:t>) + h(</a:t>
                      </a:r>
                      <a:r>
                        <a:rPr lang="en-US" sz="1800" dirty="0">
                          <a:effectLst/>
                        </a:rPr>
                        <a:t>γ</a:t>
                      </a:r>
                      <a:r>
                        <a:rPr lang="fr-FR" sz="1800" dirty="0">
                          <a:effectLst/>
                        </a:rPr>
                        <a:t>) + log2,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(4)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25129">
                <a:tc>
                  <a:txBody>
                    <a:bodyPr/>
                    <a:lstStyle/>
                    <a:p>
                      <a:pPr marL="1905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h(ηγ</a:t>
                      </a:r>
                      <a:r>
                        <a:rPr lang="en-US" sz="1800" baseline="30000" dirty="0">
                          <a:effectLst/>
                        </a:rPr>
                        <a:t>±1</a:t>
                      </a:r>
                      <a:r>
                        <a:rPr lang="en-US" sz="1800" dirty="0">
                          <a:effectLst/>
                        </a:rPr>
                        <a:t>)≤  h(η) + h(γ),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(5)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532106">
                <a:tc>
                  <a:txBody>
                    <a:bodyPr/>
                    <a:lstStyle/>
                    <a:p>
                      <a:pPr marL="1733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h(η</a:t>
                      </a:r>
                      <a:r>
                        <a:rPr lang="en-US" sz="1800" baseline="30000">
                          <a:effectLst/>
                        </a:rPr>
                        <a:t>s</a:t>
                      </a:r>
                      <a:r>
                        <a:rPr lang="en-US" sz="1800">
                          <a:effectLst/>
                        </a:rPr>
                        <a:t>) = s|| h(η)	(s∈ Z).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(6)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10" name="Picture 33896"/>
          <p:cNvPicPr/>
          <p:nvPr/>
        </p:nvPicPr>
        <p:blipFill>
          <a:blip r:embed="rId2"/>
          <a:stretch>
            <a:fillRect/>
          </a:stretch>
        </p:blipFill>
        <p:spPr>
          <a:xfrm>
            <a:off x="342188" y="5642448"/>
            <a:ext cx="1268247" cy="294327"/>
          </a:xfrm>
          <a:prstGeom prst="rect">
            <a:avLst/>
          </a:prstGeom>
        </p:spPr>
      </p:pic>
      <p:pic>
        <p:nvPicPr>
          <p:cNvPr id="11" name="Picture 33897"/>
          <p:cNvPicPr/>
          <p:nvPr/>
        </p:nvPicPr>
        <p:blipFill>
          <a:blip r:embed="rId3"/>
          <a:stretch>
            <a:fillRect/>
          </a:stretch>
        </p:blipFill>
        <p:spPr>
          <a:xfrm>
            <a:off x="3534770" y="5936775"/>
            <a:ext cx="5800299" cy="72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/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2.2 Algorithmes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reduction</a:t>
            </a:r>
            <a:endParaRPr lang="fr-FR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présentons ici une variante de la méthode de réduction de Baker et Davenport due à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Dujella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et </a:t>
            </a:r>
            <a:r>
              <a:rPr lang="fr-FR" dirty="0" err="1">
                <a:latin typeface="Cambria" panose="02040503050406030204" pitchFamily="18" charset="0"/>
                <a:ea typeface="Cambria" panose="02040503050406030204" pitchFamily="18" charset="0"/>
              </a:rPr>
              <a:t>Peth˝o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 [9].</a:t>
            </a:r>
          </a:p>
          <a:p>
            <a:r>
              <a:rPr lang="fr-FR" sz="2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Lemma</a:t>
            </a:r>
            <a:r>
              <a:rPr lang="fr-FR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sz="2400" b="1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Soit M un entier positif, p/q un convergent de la fraction continue de l'irrationnel γ tel que q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6M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 et que A, B, µ soient des nombres réels avec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0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et B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 Soit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20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ε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= ||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µq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||−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M -||</a:t>
            </a:r>
            <a:r>
              <a:rPr lang="fr-FR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γq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,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||</a:t>
            </a:r>
          </a:p>
          <a:p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où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||-||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représente la distance par rapport à l'entier le plus proche. Si ε &gt;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 il n'y a pas de solution à l'inégalité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0 </a:t>
            </a:r>
            <a:r>
              <a:rPr lang="fr-FR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uγ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 v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|− +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µ</a:t>
            </a:r>
            <a:r>
              <a:rPr lang="fr-FR" sz="2000" dirty="0">
                <a:latin typeface="Cambria" panose="02040503050406030204" pitchFamily="18" charset="0"/>
                <a:ea typeface="Cambria" panose="02040503050406030204" pitchFamily="18" charset="0"/>
              </a:rPr>
              <a:t>| </a:t>
            </a:r>
            <a:r>
              <a:rPr lang="fr-FR" sz="2000" i="1" dirty="0">
                <a:latin typeface="Cambria" panose="02040503050406030204" pitchFamily="18" charset="0"/>
                <a:ea typeface="Cambria" panose="02040503050406030204" pitchFamily="18" charset="0"/>
              </a:rPr>
              <a:t> &lt; AB</a:t>
            </a:r>
            <a:r>
              <a:rPr lang="fr-FR" sz="20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−</a:t>
            </a:r>
            <a:r>
              <a:rPr lang="fr-FR" sz="2000" i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 w</a:t>
            </a:r>
            <a:endParaRPr lang="fr-FR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en nombres entiers positifs u, v et w avec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u 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et. </a:t>
            </a:r>
            <a:endParaRPr lang="fr-FR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Notez que le lemme 1 ne peut pas être appliqué lorsque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µ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0 (car alors ε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0) ou lorsque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µ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est un multiple de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γ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. Pour ce cas, nous utilisons le résultat technique suivant, bien connu dans le domaine des approximations diophantiennes, connu sous le nom de critère de Legendre.</a:t>
            </a:r>
          </a:p>
          <a:p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Lemme 2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(voir [7])</a:t>
            </a:r>
            <a:r>
              <a:rPr lang="fr-FR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Soit η un nombre irrationnel.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Si 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n,m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sont des entiers tels que 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et</a:t>
            </a:r>
          </a:p>
          <a:p>
            <a:endParaRPr lang="fr-FR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alors n/m est un convergent de η.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ii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Soit M un nombre réel positif et p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/q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,p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/q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,... tous les convergents de la fraction continue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,a</a:t>
            </a:r>
            <a:r>
              <a:rPr lang="fr-FR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,...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de η. Soit N le plus petit entier positif tel que 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&gt; M. Mettez a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:=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max{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i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i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k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0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,...,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N}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. Alors, le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inégalité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fr-FR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est valable pour toutes les paires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n,m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d'entiers avec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0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&lt; m &lt; M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34670"/>
          <p:cNvPicPr/>
          <p:nvPr/>
        </p:nvPicPr>
        <p:blipFill>
          <a:blip r:embed="rId2"/>
          <a:stretch>
            <a:fillRect/>
          </a:stretch>
        </p:blipFill>
        <p:spPr>
          <a:xfrm>
            <a:off x="6559881" y="2883990"/>
            <a:ext cx="1478650" cy="596189"/>
          </a:xfrm>
          <a:prstGeom prst="rect">
            <a:avLst/>
          </a:prstGeom>
        </p:spPr>
      </p:pic>
      <p:pic>
        <p:nvPicPr>
          <p:cNvPr id="4" name="Picture 34671"/>
          <p:cNvPicPr/>
          <p:nvPr/>
        </p:nvPicPr>
        <p:blipFill>
          <a:blip r:embed="rId3"/>
          <a:stretch>
            <a:fillRect/>
          </a:stretch>
        </p:blipFill>
        <p:spPr>
          <a:xfrm>
            <a:off x="5832143" y="4407744"/>
            <a:ext cx="1587690" cy="443618"/>
          </a:xfrm>
          <a:prstGeom prst="rect">
            <a:avLst/>
          </a:prstGeom>
        </p:spPr>
      </p:pic>
      <p:pic>
        <p:nvPicPr>
          <p:cNvPr id="5" name="Picture 34672"/>
          <p:cNvPicPr/>
          <p:nvPr/>
        </p:nvPicPr>
        <p:blipFill>
          <a:blip r:embed="rId4"/>
          <a:stretch>
            <a:fillRect/>
          </a:stretch>
        </p:blipFill>
        <p:spPr>
          <a:xfrm>
            <a:off x="4772167" y="5778927"/>
            <a:ext cx="2647666" cy="4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22830" y="107723"/>
            <a:ext cx="1206917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3.  La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preuve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du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théorème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1</a:t>
            </a:r>
            <a:endParaRPr lang="fr-FR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Cette section est consacrée à la démonstration du Théorème 1. Cela se fera en quatre étapes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principales.</a:t>
            </a:r>
          </a:p>
          <a:p>
            <a:r>
              <a:rPr lang="fr-FR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3.1  </a:t>
            </a:r>
            <a:r>
              <a:rPr lang="en-US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Considérations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préliminaires</a:t>
            </a:r>
            <a:endParaRPr lang="fr-FR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Nous commençons notre étude de (3) pour 2≤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m &lt;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 k. Dans ce cas, nous </a:t>
            </a:r>
            <a:r>
              <a:rPr lang="fr-FR" dirty="0" smtClean="0">
                <a:latin typeface="Cambria" panose="02040503050406030204" pitchFamily="18" charset="0"/>
                <a:ea typeface="Cambria" panose="02040503050406030204" pitchFamily="18" charset="0"/>
              </a:rPr>
              <a:t>avons                                et </a:t>
            </a:r>
          </a:p>
          <a:p>
            <a:r>
              <a:rPr lang="fr-FR" dirty="0"/>
              <a:t>de sorte que l'équation (3) </a:t>
            </a:r>
            <a:r>
              <a:rPr lang="fr-FR" dirty="0" smtClean="0"/>
              <a:t>devient</a:t>
            </a:r>
          </a:p>
          <a:p>
            <a:pPr algn="ctr"/>
            <a:r>
              <a:rPr lang="fr-FR" dirty="0"/>
              <a:t>2m-2(</a:t>
            </a:r>
            <a:r>
              <a:rPr lang="fr-FR" i="1" dirty="0"/>
              <a:t>2n m</a:t>
            </a:r>
            <a:r>
              <a:rPr lang="fr-FR" dirty="0"/>
              <a:t>−−  1) = 2 - 3a-1</a:t>
            </a:r>
            <a:r>
              <a:rPr lang="fr-FR" i="1" dirty="0"/>
              <a:t>.	</a:t>
            </a:r>
            <a:r>
              <a:rPr lang="fr-FR" dirty="0"/>
              <a:t>(8)</a:t>
            </a: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Si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4, le côté gauche de l'équation (8) est divisible par 4, alors que le côté droit ne l'est pas. Par conséquent, l'équation (3) n'a pas de solution pour 4≤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m &lt;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 k. Lorsque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2, le côté gauche de l'équation (8) est impair, mais le côté droit est pair ; par conséquent, l'équation n'a pas de solution pour 2 =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 &lt;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 k. Pour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= 3, le résultat de Catalan (voir [11]) montre que l'équation (8) n'a pas de solutions, et donc il n'y a pas de solutions de (8) pour 3 =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m &lt; 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≤  k. Par conséquent, nous pouvons supposer 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k +1, ce qui implique que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≥  4. De plus, on a </a:t>
            </a:r>
            <a:r>
              <a:rPr lang="fr-FR" i="1" dirty="0" err="1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 &lt; n. </a:t>
            </a:r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En effet, en utilisant l'inégalité (2), on a</a:t>
            </a:r>
          </a:p>
          <a:p>
            <a:endParaRPr lang="fr-FR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ce qui donne 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a &lt; </a:t>
            </a:r>
            <a:r>
              <a:rPr lang="fr-FR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n.</a:t>
            </a:r>
          </a:p>
          <a:p>
            <a:r>
              <a:rPr lang="fr-FR" sz="16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3.2  </a:t>
            </a:r>
            <a:r>
              <a:rPr lang="fr-FR" sz="16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Une 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inégalité pour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par rapport à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endParaRPr lang="fr-FR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Nous montrons maintenant le lemme suivant.</a:t>
            </a:r>
          </a:p>
          <a:p>
            <a:r>
              <a:rPr lang="fr-FR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Lemma</a:t>
            </a:r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 3.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Si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n,m,k,a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est une solution en nombres entiers de l'équation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(3)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avec k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≥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 3 et n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≥  k + 1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, alors l'inégalité</a:t>
            </a: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fr-FR" sz="16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 &lt; </a:t>
            </a:r>
            <a:r>
              <a:rPr lang="fr-FR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sz="16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fr-FR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4 - 10</a:t>
            </a:r>
            <a:r>
              <a:rPr lang="fr-FR" sz="160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28</a:t>
            </a:r>
            <a:r>
              <a:rPr lang="fr-FR" sz="16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fr-FR" sz="160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7 </a:t>
            </a:r>
            <a:r>
              <a:rPr lang="fr-FR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log</a:t>
            </a:r>
            <a:r>
              <a:rPr lang="fr-FR" sz="1600" baseline="30000" dirty="0" smtClean="0">
                <a:latin typeface="Cambria" panose="02040503050406030204" pitchFamily="18" charset="0"/>
                <a:ea typeface="Cambria" panose="02040503050406030204" pitchFamily="18" charset="0"/>
              </a:rPr>
              <a:t>5 </a:t>
            </a:r>
            <a:r>
              <a:rPr lang="fr-FR" sz="16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k	</a:t>
            </a:r>
            <a:r>
              <a:rPr lang="fr-FR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(9)</a:t>
            </a:r>
          </a:p>
          <a:p>
            <a:r>
              <a:rPr lang="fr-FR" sz="16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c'est 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le cas pour les cales.</a:t>
            </a: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Preuve</a:t>
            </a:r>
            <a:r>
              <a:rPr lang="fr-FR" sz="1600" i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fr-FR" sz="1600" dirty="0">
                <a:latin typeface="Cambria" panose="02040503050406030204" pitchFamily="18" charset="0"/>
                <a:ea typeface="Cambria" panose="02040503050406030204" pitchFamily="18" charset="0"/>
              </a:rPr>
              <a:t>L'équation (3) peut être réorganisée comme </a:t>
            </a:r>
            <a:r>
              <a:rPr lang="fr-FR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suit</a:t>
            </a:r>
          </a:p>
          <a:p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où</a:t>
            </a:r>
            <a:endParaRPr lang="fr-FR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r>
              <a:rPr lang="en-US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endParaRPr lang="fr-FR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r>
              <a:rPr lang="en-US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ek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= X(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)−  1)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fk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r>
              <a:rPr lang="fr-FR" i="1" dirty="0"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)n-1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fr-F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fr-FR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			</a:t>
            </a:r>
            <a:r>
              <a:rPr lang="fr-FR" sz="1100" dirty="0" smtClean="0">
                <a:latin typeface="Cambria" panose="02040503050406030204" pitchFamily="18" charset="0"/>
                <a:ea typeface="Cambria" panose="02040503050406030204" pitchFamily="18" charset="0"/>
              </a:rPr>
              <a:t>i=2</a:t>
            </a:r>
            <a:endParaRPr lang="fr-FR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34673"/>
          <p:cNvPicPr/>
          <p:nvPr/>
        </p:nvPicPr>
        <p:blipFill>
          <a:blip r:embed="rId2"/>
          <a:stretch>
            <a:fillRect/>
          </a:stretch>
        </p:blipFill>
        <p:spPr>
          <a:xfrm>
            <a:off x="8175082" y="976501"/>
            <a:ext cx="1337410" cy="292067"/>
          </a:xfrm>
          <a:prstGeom prst="rect">
            <a:avLst/>
          </a:prstGeom>
        </p:spPr>
      </p:pic>
      <p:pic>
        <p:nvPicPr>
          <p:cNvPr id="9" name="Picture 34674"/>
          <p:cNvPicPr/>
          <p:nvPr/>
        </p:nvPicPr>
        <p:blipFill>
          <a:blip r:embed="rId3"/>
          <a:stretch>
            <a:fillRect/>
          </a:stretch>
        </p:blipFill>
        <p:spPr>
          <a:xfrm>
            <a:off x="10003807" y="936014"/>
            <a:ext cx="1160061" cy="373497"/>
          </a:xfrm>
          <a:prstGeom prst="rect">
            <a:avLst/>
          </a:prstGeom>
        </p:spPr>
      </p:pic>
      <p:pic>
        <p:nvPicPr>
          <p:cNvPr id="10" name="Picture 34675"/>
          <p:cNvPicPr/>
          <p:nvPr/>
        </p:nvPicPr>
        <p:blipFill>
          <a:blip r:embed="rId4"/>
          <a:stretch>
            <a:fillRect/>
          </a:stretch>
        </p:blipFill>
        <p:spPr>
          <a:xfrm>
            <a:off x="5183187" y="3351212"/>
            <a:ext cx="2091070" cy="388275"/>
          </a:xfrm>
          <a:prstGeom prst="rect">
            <a:avLst/>
          </a:prstGeom>
        </p:spPr>
      </p:pic>
      <p:pic>
        <p:nvPicPr>
          <p:cNvPr id="11" name="Picture 35606"/>
          <p:cNvPicPr/>
          <p:nvPr/>
        </p:nvPicPr>
        <p:blipFill>
          <a:blip r:embed="rId5"/>
          <a:stretch>
            <a:fillRect/>
          </a:stretch>
        </p:blipFill>
        <p:spPr>
          <a:xfrm>
            <a:off x="4793350" y="5562150"/>
            <a:ext cx="2480907" cy="4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2555</Words>
  <Application>Microsoft Office PowerPoint</Application>
  <PresentationFormat>Grand écran</PresentationFormat>
  <Paragraphs>508</Paragraphs>
  <Slides>22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</vt:lpstr>
      <vt:lpstr>Cambria Math</vt:lpstr>
      <vt:lpstr>Times New Roman</vt:lpstr>
      <vt:lpstr>Trebuchet MS</vt:lpstr>
      <vt:lpstr>Wingdings 3</vt:lpstr>
      <vt:lpstr>Facette</vt:lpstr>
      <vt:lpstr>Équation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bems3974@gmail.com</dc:creator>
  <cp:lastModifiedBy>bems3974@gmail.com</cp:lastModifiedBy>
  <cp:revision>43</cp:revision>
  <dcterms:created xsi:type="dcterms:W3CDTF">2025-04-30T19:37:51Z</dcterms:created>
  <dcterms:modified xsi:type="dcterms:W3CDTF">2025-05-01T20:35:25Z</dcterms:modified>
</cp:coreProperties>
</file>