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 id="2147483759" r:id="rId2"/>
    <p:sldMasterId id="2147484012" r:id="rId3"/>
    <p:sldMasterId id="2147484017" r:id="rId4"/>
  </p:sldMasterIdLst>
  <p:notesMasterIdLst>
    <p:notesMasterId r:id="rId20"/>
  </p:notesMasterIdLst>
  <p:handoutMasterIdLst>
    <p:handoutMasterId r:id="rId21"/>
  </p:handoutMasterIdLst>
  <p:sldIdLst>
    <p:sldId id="274" r:id="rId5"/>
    <p:sldId id="296" r:id="rId6"/>
    <p:sldId id="300" r:id="rId7"/>
    <p:sldId id="298" r:id="rId8"/>
    <p:sldId id="317" r:id="rId9"/>
    <p:sldId id="312" r:id="rId10"/>
    <p:sldId id="302" r:id="rId11"/>
    <p:sldId id="313" r:id="rId12"/>
    <p:sldId id="304" r:id="rId13"/>
    <p:sldId id="314" r:id="rId14"/>
    <p:sldId id="306" r:id="rId15"/>
    <p:sldId id="315" r:id="rId16"/>
    <p:sldId id="308" r:id="rId17"/>
    <p:sldId id="277" r:id="rId18"/>
    <p:sldId id="316" r:id="rId19"/>
  </p:sldIdLst>
  <p:sldSz cx="9144000" cy="5143500" type="screen16x9"/>
  <p:notesSz cx="6858000" cy="9144000"/>
  <p:defaultTextStyle>
    <a:defPPr>
      <a:defRPr lang="fr-FR"/>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sz="2400" kern="1200">
        <a:solidFill>
          <a:schemeClr val="tx1"/>
        </a:solidFill>
        <a:latin typeface="Calibri" panose="020F050202020403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Calibri" panose="020F050202020403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Calibri" panose="020F050202020403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2B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Style moyen 1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63"/>
    <p:restoredTop sz="83972"/>
  </p:normalViewPr>
  <p:slideViewPr>
    <p:cSldViewPr snapToGrid="0" snapToObjects="1">
      <p:cViewPr varScale="1">
        <p:scale>
          <a:sx n="168" d="100"/>
          <a:sy n="168" d="100"/>
        </p:scale>
        <p:origin x="1568" y="19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99" d="100"/>
          <a:sy n="99" d="100"/>
        </p:scale>
        <p:origin x="4272"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14D91D44-1277-0148-AB5D-3FD73E416E4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Calibri" charset="0"/>
                <a:ea typeface="ＭＳ Ｐゴシック" charset="0"/>
                <a:cs typeface="ＭＳ Ｐゴシック" charset="0"/>
              </a:defRPr>
            </a:lvl1pPr>
          </a:lstStyle>
          <a:p>
            <a:pPr>
              <a:defRPr/>
            </a:pPr>
            <a:endParaRPr lang="fr-FR"/>
          </a:p>
        </p:txBody>
      </p:sp>
      <p:sp>
        <p:nvSpPr>
          <p:cNvPr id="3" name="Espace réservé de la date 2">
            <a:extLst>
              <a:ext uri="{FF2B5EF4-FFF2-40B4-BE49-F238E27FC236}">
                <a16:creationId xmlns:a16="http://schemas.microsoft.com/office/drawing/2014/main" id="{D69D17BC-D3E0-2D4A-B1EA-61B606EF3F08}"/>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87E11066-574E-B741-B028-26B3272ED6FD}" type="datetimeFigureOut">
              <a:rPr lang="fr-FR" altLang="fr-FR"/>
              <a:pPr>
                <a:defRPr/>
              </a:pPr>
              <a:t>13/06/2023</a:t>
            </a:fld>
            <a:endParaRPr lang="fr-FR" altLang="fr-FR"/>
          </a:p>
        </p:txBody>
      </p:sp>
      <p:sp>
        <p:nvSpPr>
          <p:cNvPr id="4" name="Espace réservé du pied de page 3">
            <a:extLst>
              <a:ext uri="{FF2B5EF4-FFF2-40B4-BE49-F238E27FC236}">
                <a16:creationId xmlns:a16="http://schemas.microsoft.com/office/drawing/2014/main" id="{7A98CB2F-1977-9640-A606-0D3A4595C063}"/>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Calibri" charset="0"/>
                <a:ea typeface="ＭＳ Ｐゴシック" charset="0"/>
                <a:cs typeface="ＭＳ Ｐゴシック" charset="0"/>
              </a:defRPr>
            </a:lvl1pPr>
          </a:lstStyle>
          <a:p>
            <a:pPr>
              <a:defRPr/>
            </a:pPr>
            <a:endParaRPr lang="fr-FR"/>
          </a:p>
        </p:txBody>
      </p:sp>
      <p:sp>
        <p:nvSpPr>
          <p:cNvPr id="5" name="Espace réservé du numéro de diapositive 4">
            <a:extLst>
              <a:ext uri="{FF2B5EF4-FFF2-40B4-BE49-F238E27FC236}">
                <a16:creationId xmlns:a16="http://schemas.microsoft.com/office/drawing/2014/main" id="{EDFC7868-781C-E04A-A99F-0A0EAE7C6EF9}"/>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11EB872B-2555-7743-931B-756F86C4B91B}" type="slidenum">
              <a:rPr lang="fr-FR" altLang="fr-FR"/>
              <a:pPr/>
              <a:t>‹#›</a:t>
            </a:fld>
            <a:endParaRPr lang="fr-FR" altLang="fr-F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1CEE30A6-39BE-D847-AB2E-8D3DC52C5CD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fr-FR"/>
          </a:p>
        </p:txBody>
      </p:sp>
      <p:sp>
        <p:nvSpPr>
          <p:cNvPr id="3" name="Espace réservé de la date 2">
            <a:extLst>
              <a:ext uri="{FF2B5EF4-FFF2-40B4-BE49-F238E27FC236}">
                <a16:creationId xmlns:a16="http://schemas.microsoft.com/office/drawing/2014/main" id="{312C97B0-2341-BF4A-97CC-31F45AF330FC}"/>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90D8F54-A221-1E42-B038-49E33CBBC7F9}" type="datetimeFigureOut">
              <a:rPr lang="fr-FR" altLang="fr-FR"/>
              <a:pPr>
                <a:defRPr/>
              </a:pPr>
              <a:t>13/06/2023</a:t>
            </a:fld>
            <a:endParaRPr lang="fr-FR" altLang="fr-FR"/>
          </a:p>
        </p:txBody>
      </p:sp>
      <p:sp>
        <p:nvSpPr>
          <p:cNvPr id="4" name="Espace réservé de l'image des diapositives 3">
            <a:extLst>
              <a:ext uri="{FF2B5EF4-FFF2-40B4-BE49-F238E27FC236}">
                <a16:creationId xmlns:a16="http://schemas.microsoft.com/office/drawing/2014/main" id="{353FFF12-F39B-DD4C-9CB7-C4550325822D}"/>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a:extLst>
              <a:ext uri="{FF2B5EF4-FFF2-40B4-BE49-F238E27FC236}">
                <a16:creationId xmlns:a16="http://schemas.microsoft.com/office/drawing/2014/main" id="{96F32CF5-0041-014F-BDA8-9A365E2FF48A}"/>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fr-FR" altLang="fr-FR" noProof="0"/>
              <a:t>Cliquez pour modifier les styles du texte du masque</a:t>
            </a:r>
          </a:p>
          <a:p>
            <a:pPr lvl="1"/>
            <a:r>
              <a:rPr lang="fr-FR" altLang="fr-FR" noProof="0"/>
              <a:t>Deuxième niveau</a:t>
            </a:r>
          </a:p>
          <a:p>
            <a:pPr lvl="2"/>
            <a:r>
              <a:rPr lang="fr-FR" altLang="fr-FR" noProof="0"/>
              <a:t>Troisième niveau</a:t>
            </a:r>
          </a:p>
          <a:p>
            <a:pPr lvl="3"/>
            <a:r>
              <a:rPr lang="fr-FR" altLang="fr-FR" noProof="0"/>
              <a:t>Quatrième niveau</a:t>
            </a:r>
          </a:p>
          <a:p>
            <a:pPr lvl="4"/>
            <a:r>
              <a:rPr lang="fr-FR" altLang="fr-FR" noProof="0"/>
              <a:t>Cinquième niveau</a:t>
            </a:r>
          </a:p>
        </p:txBody>
      </p:sp>
      <p:sp>
        <p:nvSpPr>
          <p:cNvPr id="6" name="Espace réservé du pied de page 5">
            <a:extLst>
              <a:ext uri="{FF2B5EF4-FFF2-40B4-BE49-F238E27FC236}">
                <a16:creationId xmlns:a16="http://schemas.microsoft.com/office/drawing/2014/main" id="{C3473F92-2BB4-F944-8F45-10EF38ED5C2D}"/>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fr-FR"/>
          </a:p>
        </p:txBody>
      </p:sp>
      <p:sp>
        <p:nvSpPr>
          <p:cNvPr id="7" name="Espace réservé du numéro de diapositive 6">
            <a:extLst>
              <a:ext uri="{FF2B5EF4-FFF2-40B4-BE49-F238E27FC236}">
                <a16:creationId xmlns:a16="http://schemas.microsoft.com/office/drawing/2014/main" id="{D6A12C26-6559-3747-A90E-791FA510FE8E}"/>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A93BC9C-E516-3B43-9548-86534EAED3A3}" type="slidenum">
              <a:rPr lang="fr-FR" altLang="fr-FR"/>
              <a:pPr/>
              <a:t>‹#›</a:t>
            </a:fld>
            <a:endParaRPr lang="fr-FR" altLang="fr-FR"/>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Espace réservé de l’image des diapositives 1">
            <a:extLst>
              <a:ext uri="{FF2B5EF4-FFF2-40B4-BE49-F238E27FC236}">
                <a16:creationId xmlns:a16="http://schemas.microsoft.com/office/drawing/2014/main" id="{4B330DFE-F76F-7E2E-2441-5ACA420411C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8" name="Espace réservé des commentaires 2">
            <a:extLst>
              <a:ext uri="{FF2B5EF4-FFF2-40B4-BE49-F238E27FC236}">
                <a16:creationId xmlns:a16="http://schemas.microsoft.com/office/drawing/2014/main" id="{31F1947D-6B1A-332F-EE8C-9102423E7DD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ea typeface="ＭＳ Ｐゴシック" panose="020B0600070205080204" pitchFamily="34" charset="-128"/>
            </a:endParaRPr>
          </a:p>
        </p:txBody>
      </p:sp>
      <p:sp>
        <p:nvSpPr>
          <p:cNvPr id="14339" name="Espace réservé du numéro de diapositive 3">
            <a:extLst>
              <a:ext uri="{FF2B5EF4-FFF2-40B4-BE49-F238E27FC236}">
                <a16:creationId xmlns:a16="http://schemas.microsoft.com/office/drawing/2014/main" id="{E304667C-56BB-4D60-A2D2-1913E7EBE69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libri" panose="020F0502020204030204" pitchFamily="34" charset="0"/>
                <a:ea typeface="ＭＳ Ｐゴシック" panose="020B0600070205080204" pitchFamily="34" charset="-128"/>
              </a:defRPr>
            </a:lvl1pPr>
            <a:lvl2pPr marL="742950" indent="-285750">
              <a:defRPr sz="2400">
                <a:solidFill>
                  <a:schemeClr val="tx1"/>
                </a:solidFill>
                <a:latin typeface="Calibri" panose="020F0502020204030204" pitchFamily="34" charset="0"/>
                <a:ea typeface="ＭＳ Ｐゴシック" panose="020B0600070205080204" pitchFamily="34" charset="-128"/>
              </a:defRPr>
            </a:lvl2pPr>
            <a:lvl3pPr marL="1143000" indent="-228600">
              <a:defRPr sz="2400">
                <a:solidFill>
                  <a:schemeClr val="tx1"/>
                </a:solidFill>
                <a:latin typeface="Calibri" panose="020F0502020204030204" pitchFamily="34" charset="0"/>
                <a:ea typeface="ＭＳ Ｐゴシック" panose="020B0600070205080204" pitchFamily="34" charset="-128"/>
              </a:defRPr>
            </a:lvl3pPr>
            <a:lvl4pPr marL="1600200" indent="-228600">
              <a:defRPr sz="2400">
                <a:solidFill>
                  <a:schemeClr val="tx1"/>
                </a:solidFill>
                <a:latin typeface="Calibri" panose="020F0502020204030204" pitchFamily="34" charset="0"/>
                <a:ea typeface="ＭＳ Ｐゴシック" panose="020B0600070205080204" pitchFamily="34" charset="-128"/>
              </a:defRPr>
            </a:lvl4pPr>
            <a:lvl5pPr marL="2057400" indent="-228600">
              <a:defRPr sz="24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fld id="{FCEC812C-062F-7148-B4C7-674316B28B6B}" type="slidenum">
              <a:rPr lang="fr-FR" altLang="fr-FR" sz="1200"/>
              <a:pPr/>
              <a:t>0</a:t>
            </a:fld>
            <a:endParaRPr lang="fr-FR" altLang="fr-F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R" dirty="0"/>
              <a:t>In the case of semi-supervision, we use a heuristic that highlight noun, verb, adj and we rescore the words, based on their likelihood to be chosen by annotator.</a:t>
            </a:r>
          </a:p>
          <a:p>
            <a:endParaRPr lang="en-FR" dirty="0"/>
          </a:p>
          <a:p>
            <a:r>
              <a:rPr lang="en-FR" dirty="0"/>
              <a:t>The model can actually converge to this heuristic map instead of the ground truth.</a:t>
            </a:r>
          </a:p>
          <a:p>
            <a:endParaRPr lang="en-FR" dirty="0"/>
          </a:p>
          <a:p>
            <a:endParaRPr lang="en-FR" dirty="0"/>
          </a:p>
          <a:p>
            <a:r>
              <a:rPr lang="en-FR" dirty="0"/>
              <a:t>Title</a:t>
            </a:r>
          </a:p>
          <a:p>
            <a:r>
              <a:rPr lang="en-FR" dirty="0"/>
              <a:t>Regularization --&gt; Semi-supervision</a:t>
            </a:r>
          </a:p>
          <a:p>
            <a:endParaRPr lang="en-FR" dirty="0"/>
          </a:p>
        </p:txBody>
      </p:sp>
      <p:sp>
        <p:nvSpPr>
          <p:cNvPr id="4" name="Slide Number Placeholder 3"/>
          <p:cNvSpPr>
            <a:spLocks noGrp="1"/>
          </p:cNvSpPr>
          <p:nvPr>
            <p:ph type="sldNum" sz="quarter" idx="5"/>
          </p:nvPr>
        </p:nvSpPr>
        <p:spPr/>
        <p:txBody>
          <a:bodyPr/>
          <a:lstStyle/>
          <a:p>
            <a:fld id="{9A93BC9C-E516-3B43-9548-86534EAED3A3}" type="slidenum">
              <a:rPr lang="fr-FR" altLang="fr-FR" smtClean="0"/>
              <a:pPr/>
              <a:t>9</a:t>
            </a:fld>
            <a:endParaRPr lang="fr-FR" altLang="fr-FR"/>
          </a:p>
        </p:txBody>
      </p:sp>
    </p:spTree>
    <p:extLst>
      <p:ext uri="{BB962C8B-B14F-4D97-AF65-F5344CB8AC3E}">
        <p14:creationId xmlns:p14="http://schemas.microsoft.com/office/powerpoint/2010/main" val="3175146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R" dirty="0"/>
              <a:t>+ métrique ???</a:t>
            </a:r>
          </a:p>
          <a:p>
            <a:endParaRPr lang="en-FR" dirty="0"/>
          </a:p>
          <a:p>
            <a:endParaRPr lang="en-FR" dirty="0"/>
          </a:p>
          <a:p>
            <a:r>
              <a:rPr lang="en-FR" dirty="0"/>
              <a:t>TYPO: presentation --&gt; represetation</a:t>
            </a:r>
          </a:p>
          <a:p>
            <a:r>
              <a:rPr lang="en-FR" dirty="0"/>
              <a:t>l'orale : à marquer la transition</a:t>
            </a:r>
          </a:p>
          <a:p>
            <a:endParaRPr lang="en-FR" dirty="0"/>
          </a:p>
        </p:txBody>
      </p:sp>
      <p:sp>
        <p:nvSpPr>
          <p:cNvPr id="4" name="Slide Number Placeholder 3"/>
          <p:cNvSpPr>
            <a:spLocks noGrp="1"/>
          </p:cNvSpPr>
          <p:nvPr>
            <p:ph type="sldNum" sz="quarter" idx="5"/>
          </p:nvPr>
        </p:nvSpPr>
        <p:spPr/>
        <p:txBody>
          <a:bodyPr/>
          <a:lstStyle/>
          <a:p>
            <a:fld id="{9A93BC9C-E516-3B43-9548-86534EAED3A3}" type="slidenum">
              <a:rPr lang="fr-FR" altLang="fr-FR" smtClean="0"/>
              <a:pPr/>
              <a:t>10</a:t>
            </a:fld>
            <a:endParaRPr lang="fr-FR" altLang="fr-FR"/>
          </a:p>
        </p:txBody>
      </p:sp>
    </p:spTree>
    <p:extLst>
      <p:ext uri="{BB962C8B-B14F-4D97-AF65-F5344CB8AC3E}">
        <p14:creationId xmlns:p14="http://schemas.microsoft.com/office/powerpoint/2010/main" val="1603176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9A93BC9C-E516-3B43-9548-86534EAED3A3}" type="slidenum">
              <a:rPr lang="fr-FR" altLang="fr-FR" smtClean="0"/>
              <a:pPr/>
              <a:t>11</a:t>
            </a:fld>
            <a:endParaRPr lang="fr-FR" altLang="fr-FR"/>
          </a:p>
        </p:txBody>
      </p:sp>
    </p:spTree>
    <p:extLst>
      <p:ext uri="{BB962C8B-B14F-4D97-AF65-F5344CB8AC3E}">
        <p14:creationId xmlns:p14="http://schemas.microsoft.com/office/powerpoint/2010/main" val="24939005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9A93BC9C-E516-3B43-9548-86534EAED3A3}" type="slidenum">
              <a:rPr lang="fr-FR" altLang="fr-FR" smtClean="0"/>
              <a:pPr/>
              <a:t>12</a:t>
            </a:fld>
            <a:endParaRPr lang="fr-FR" altLang="fr-FR"/>
          </a:p>
        </p:txBody>
      </p:sp>
    </p:spTree>
    <p:extLst>
      <p:ext uri="{BB962C8B-B14F-4D97-AF65-F5344CB8AC3E}">
        <p14:creationId xmlns:p14="http://schemas.microsoft.com/office/powerpoint/2010/main" val="4237541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9A93BC9C-E516-3B43-9548-86534EAED3A3}" type="slidenum">
              <a:rPr lang="fr-FR" altLang="fr-FR" smtClean="0"/>
              <a:pPr/>
              <a:t>13</a:t>
            </a:fld>
            <a:endParaRPr lang="fr-FR" altLang="fr-FR"/>
          </a:p>
        </p:txBody>
      </p:sp>
    </p:spTree>
    <p:extLst>
      <p:ext uri="{BB962C8B-B14F-4D97-AF65-F5344CB8AC3E}">
        <p14:creationId xmlns:p14="http://schemas.microsoft.com/office/powerpoint/2010/main" val="42859300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R" dirty="0"/>
              <a:t>roburst -&gt; robust</a:t>
            </a:r>
          </a:p>
          <a:p>
            <a:r>
              <a:rPr lang="en-FR" dirty="0"/>
              <a:t>pose -&gt; poses</a:t>
            </a:r>
          </a:p>
          <a:p>
            <a:endParaRPr lang="en-FR" dirty="0"/>
          </a:p>
          <a:p>
            <a:r>
              <a:rPr lang="en-FR" dirty="0"/>
              <a:t>Semi-supervision based on morpho-syntax is a more robust technique (on the tested tasks).</a:t>
            </a:r>
          </a:p>
          <a:p>
            <a:endParaRPr lang="en-FR" dirty="0"/>
          </a:p>
          <a:p>
            <a:r>
              <a:rPr lang="en-FR" dirty="0"/>
              <a:t>pas de point quand on a les items.</a:t>
            </a:r>
          </a:p>
        </p:txBody>
      </p:sp>
      <p:sp>
        <p:nvSpPr>
          <p:cNvPr id="4" name="Slide Number Placeholder 3"/>
          <p:cNvSpPr>
            <a:spLocks noGrp="1"/>
          </p:cNvSpPr>
          <p:nvPr>
            <p:ph type="sldNum" sz="quarter" idx="5"/>
          </p:nvPr>
        </p:nvSpPr>
        <p:spPr/>
        <p:txBody>
          <a:bodyPr/>
          <a:lstStyle/>
          <a:p>
            <a:fld id="{9A93BC9C-E516-3B43-9548-86534EAED3A3}" type="slidenum">
              <a:rPr lang="fr-FR" altLang="fr-FR" smtClean="0"/>
              <a:pPr/>
              <a:t>14</a:t>
            </a:fld>
            <a:endParaRPr lang="fr-FR" altLang="fr-FR"/>
          </a:p>
        </p:txBody>
      </p:sp>
    </p:spTree>
    <p:extLst>
      <p:ext uri="{BB962C8B-B14F-4D97-AF65-F5344CB8AC3E}">
        <p14:creationId xmlns:p14="http://schemas.microsoft.com/office/powerpoint/2010/main" val="2064101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R" dirty="0"/>
              <a:t>Hello everyone, </a:t>
            </a:r>
          </a:p>
          <a:p>
            <a:endParaRPr lang="en-FR" dirty="0"/>
          </a:p>
          <a:p>
            <a:r>
              <a:rPr lang="en-GB" dirty="0"/>
              <a:t>In deep learning, having a good predictive model is an achievement. However, I believe that it is more crucial to explain someone that is not in our domain how did a decision make.</a:t>
            </a:r>
          </a:p>
          <a:p>
            <a:endParaRPr lang="en-FR" dirty="0"/>
          </a:p>
          <a:p>
            <a:r>
              <a:rPr lang="en-FR" dirty="0"/>
              <a:t>In XAI, there exists the post-hoc explainers, which consists of having an outside explainers to explain to us how the model works. It is interesting to model developpers and scientists. However, these methods are often computationally expensive, and it is not necessary to explain a non-expert users. </a:t>
            </a:r>
          </a:p>
          <a:p>
            <a:endParaRPr lang="en-FR" dirty="0"/>
          </a:p>
          <a:p>
            <a:r>
              <a:rPr lang="en-FR" dirty="0"/>
              <a:t>Among intrinsic methods, which means the models are explanable by design. Among different design, we present in this study the use of attention mechanism in order to extract rationale.</a:t>
            </a:r>
          </a:p>
          <a:p>
            <a:endParaRPr lang="en-FR" dirty="0"/>
          </a:p>
          <a:p>
            <a:r>
              <a:rPr lang="en-FR" dirty="0"/>
              <a:t>Typo: enlève les espaces avant les ':' </a:t>
            </a:r>
          </a:p>
          <a:p>
            <a:r>
              <a:rPr lang="en-FR" dirty="0"/>
              <a:t>Mieux séparer le faithfulness et plausibilité &lt;- </a:t>
            </a:r>
          </a:p>
          <a:p>
            <a:endParaRPr lang="en-FR" dirty="0"/>
          </a:p>
        </p:txBody>
      </p:sp>
      <p:sp>
        <p:nvSpPr>
          <p:cNvPr id="4" name="Slide Number Placeholder 3"/>
          <p:cNvSpPr>
            <a:spLocks noGrp="1"/>
          </p:cNvSpPr>
          <p:nvPr>
            <p:ph type="sldNum" sz="quarter" idx="5"/>
          </p:nvPr>
        </p:nvSpPr>
        <p:spPr/>
        <p:txBody>
          <a:bodyPr/>
          <a:lstStyle/>
          <a:p>
            <a:fld id="{9A93BC9C-E516-3B43-9548-86534EAED3A3}" type="slidenum">
              <a:rPr lang="fr-FR" altLang="fr-FR" smtClean="0"/>
              <a:pPr/>
              <a:t>1</a:t>
            </a:fld>
            <a:endParaRPr lang="fr-FR" altLang="fr-FR"/>
          </a:p>
        </p:txBody>
      </p:sp>
    </p:spTree>
    <p:extLst>
      <p:ext uri="{BB962C8B-B14F-4D97-AF65-F5344CB8AC3E}">
        <p14:creationId xmlns:p14="http://schemas.microsoft.com/office/powerpoint/2010/main" val="1196988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R" sz="1600" dirty="0"/>
              <a:t>We use 3 different classification datasets  in 3 different tasks in to assess this property of attention explanation. In YelpHat, we classify the polarity of sentiment in restaurant reviews. In HateXplain we detect whether the text is hateful,offensive or not. And finally the last dataset, we try to detect whether the premise sentence is entailed, contradict with the hypothesis sentence, or they are completely neutral.</a:t>
            </a:r>
          </a:p>
          <a:p>
            <a:endParaRPr lang="en-FR" sz="1600" dirty="0"/>
          </a:p>
          <a:p>
            <a:r>
              <a:rPr lang="en-FR" sz="1600" dirty="0"/>
              <a:t>We choose these 3 dataset with human annotations, that help us to qualify the plausibility of the attention map. The idea here is that if the attention map is closed to human rationale to explain the label, then that explanation could help user to understand why there are labels. </a:t>
            </a:r>
          </a:p>
          <a:p>
            <a:endParaRPr lang="en-FR" sz="1600" dirty="0"/>
          </a:p>
          <a:p>
            <a:endParaRPr lang="en-FR" sz="1600" dirty="0"/>
          </a:p>
          <a:p>
            <a:pPr marL="0" marR="0" lvl="0" indent="0" algn="l" defTabSz="457200" rtl="0" eaLnBrk="0" fontAlgn="base" latinLnBrk="0" hangingPunct="0">
              <a:lnSpc>
                <a:spcPct val="100000"/>
              </a:lnSpc>
              <a:spcBef>
                <a:spcPct val="30000"/>
              </a:spcBef>
              <a:spcAft>
                <a:spcPct val="0"/>
              </a:spcAft>
              <a:buClrTx/>
              <a:buSzTx/>
              <a:buFontTx/>
              <a:buNone/>
              <a:tabLst/>
              <a:defRPr/>
            </a:pPr>
            <a:r>
              <a:rPr lang="en-FR" sz="1600" dirty="0"/>
              <a:t>Si on a l'annotation , on peut très bien superviser, mais dans plus part on n'en a pas. So we have to think other strategies.</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FR" sz="1600" dirty="0"/>
          </a:p>
          <a:p>
            <a:pPr marL="0" marR="0" lvl="0" indent="0" algn="l" defTabSz="457200" rtl="0" eaLnBrk="0" fontAlgn="base" latinLnBrk="0" hangingPunct="0">
              <a:lnSpc>
                <a:spcPct val="100000"/>
              </a:lnSpc>
              <a:spcBef>
                <a:spcPct val="30000"/>
              </a:spcBef>
              <a:spcAft>
                <a:spcPct val="0"/>
              </a:spcAft>
              <a:buClrTx/>
              <a:buSzTx/>
              <a:buFontTx/>
              <a:buNone/>
              <a:tabLst/>
              <a:defRPr/>
            </a:pPr>
            <a:r>
              <a:rPr lang="en-FR" sz="1600" dirty="0"/>
              <a:t>Les mots surlignés explique le label &lt;- à dire dans l'oral</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FR" sz="1600" dirty="0"/>
          </a:p>
        </p:txBody>
      </p:sp>
      <p:sp>
        <p:nvSpPr>
          <p:cNvPr id="4" name="Slide Number Placeholder 3"/>
          <p:cNvSpPr>
            <a:spLocks noGrp="1"/>
          </p:cNvSpPr>
          <p:nvPr>
            <p:ph type="sldNum" sz="quarter" idx="5"/>
          </p:nvPr>
        </p:nvSpPr>
        <p:spPr/>
        <p:txBody>
          <a:bodyPr/>
          <a:lstStyle/>
          <a:p>
            <a:fld id="{9A93BC9C-E516-3B43-9548-86534EAED3A3}" type="slidenum">
              <a:rPr lang="fr-FR" altLang="fr-FR" smtClean="0"/>
              <a:pPr/>
              <a:t>2</a:t>
            </a:fld>
            <a:endParaRPr lang="fr-FR" altLang="fr-FR"/>
          </a:p>
        </p:txBody>
      </p:sp>
    </p:spTree>
    <p:extLst>
      <p:ext uri="{BB962C8B-B14F-4D97-AF65-F5344CB8AC3E}">
        <p14:creationId xmlns:p14="http://schemas.microsoft.com/office/powerpoint/2010/main" val="447520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R" dirty="0"/>
              <a:t>Speaking of attention rationale, in our study, we employ an Encoder attention, in order to transform the contextualized token vectors output from Bi-LSTM into a single context vector c here. The context vector c is then used to make decition though a multilayer perceptron classifier.</a:t>
            </a:r>
          </a:p>
          <a:p>
            <a:endParaRPr lang="en-FR" dirty="0"/>
          </a:p>
          <a:p>
            <a:r>
              <a:rPr lang="en-FR" dirty="0"/>
              <a:t>When we extract the explanation from attention mechanim, the rationale is hardly plausible. The problem is that it highlights all words in input text. Therefore, the objective in my study is to improve its plausibility, which means to make it converge close to human annotation.</a:t>
            </a:r>
          </a:p>
          <a:p>
            <a:endParaRPr lang="en-FR" dirty="0"/>
          </a:p>
          <a:p>
            <a:r>
              <a:rPr lang="en-FR" dirty="0"/>
              <a:t>However, using human annotation to teach attention layer to explain in real world is a challenge : In many NLP dataset, we don’t always have human annotations. In fact, having human explanation is expensive. So we want to find another way to constraint the attention map to come closed to human annotation, without the direct use of the human annotation.</a:t>
            </a:r>
          </a:p>
          <a:p>
            <a:endParaRPr lang="en-FR" dirty="0"/>
          </a:p>
          <a:p>
            <a:endParaRPr lang="en-FR" dirty="0"/>
          </a:p>
          <a:p>
            <a:r>
              <a:rPr lang="en-FR" dirty="0"/>
              <a:t>-- </a:t>
            </a:r>
          </a:p>
          <a:p>
            <a:r>
              <a:rPr lang="en-FR" dirty="0"/>
              <a:t>Schéma à refaire pour mieux expliquer l'architecture</a:t>
            </a:r>
          </a:p>
          <a:p>
            <a:r>
              <a:rPr lang="en-FR" dirty="0"/>
              <a:t>Un slide pour expliquer le détail du modèle sur les différentes tâches .</a:t>
            </a:r>
          </a:p>
          <a:p>
            <a:endParaRPr lang="en-FR" dirty="0"/>
          </a:p>
        </p:txBody>
      </p:sp>
      <p:sp>
        <p:nvSpPr>
          <p:cNvPr id="4" name="Slide Number Placeholder 3"/>
          <p:cNvSpPr>
            <a:spLocks noGrp="1"/>
          </p:cNvSpPr>
          <p:nvPr>
            <p:ph type="sldNum" sz="quarter" idx="5"/>
          </p:nvPr>
        </p:nvSpPr>
        <p:spPr/>
        <p:txBody>
          <a:bodyPr/>
          <a:lstStyle/>
          <a:p>
            <a:fld id="{9A93BC9C-E516-3B43-9548-86534EAED3A3}" type="slidenum">
              <a:rPr lang="fr-FR" altLang="fr-FR" smtClean="0"/>
              <a:pPr/>
              <a:t>3</a:t>
            </a:fld>
            <a:endParaRPr lang="fr-FR" altLang="fr-FR"/>
          </a:p>
        </p:txBody>
      </p:sp>
    </p:spTree>
    <p:extLst>
      <p:ext uri="{BB962C8B-B14F-4D97-AF65-F5344CB8AC3E}">
        <p14:creationId xmlns:p14="http://schemas.microsoft.com/office/powerpoint/2010/main" val="1850054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R" dirty="0"/>
              <a:t>Speaking of attention rationale, in our study, we employ an Encoder attention, in order to transform the contextualized token vectors output from Bi-LSTM into a single context vector c here. The context vector c is then used to make decition though a multilayer perceptron classifier.</a:t>
            </a:r>
          </a:p>
          <a:p>
            <a:endParaRPr lang="en-FR" dirty="0"/>
          </a:p>
          <a:p>
            <a:r>
              <a:rPr lang="en-FR" dirty="0"/>
              <a:t>When we extract the explanation from attention mechanim, the rationale is hardly plausible. The problem is that it highlights all words in input text. Therefore, the objective in my study is to improve its plausibility, which means to make it converge close to human annotation.</a:t>
            </a:r>
          </a:p>
          <a:p>
            <a:endParaRPr lang="en-FR" dirty="0"/>
          </a:p>
          <a:p>
            <a:r>
              <a:rPr lang="en-FR" dirty="0"/>
              <a:t>However, using human annotation to teach attention layer to explain in real world is a challenge : In many NLP dataset, we don’t always have human annotations. In fact, having human explanation is expensive. So we want to find another way to constraint the attention map to come closed to human annotation, without the direct use of the human annotation.</a:t>
            </a:r>
          </a:p>
          <a:p>
            <a:endParaRPr lang="en-FR" dirty="0"/>
          </a:p>
          <a:p>
            <a:endParaRPr lang="en-FR" dirty="0"/>
          </a:p>
          <a:p>
            <a:r>
              <a:rPr lang="en-FR" dirty="0"/>
              <a:t>-- </a:t>
            </a:r>
          </a:p>
          <a:p>
            <a:r>
              <a:rPr lang="en-FR" dirty="0"/>
              <a:t>Schéma à refaire pour mieux expliquer l'architecture</a:t>
            </a:r>
          </a:p>
          <a:p>
            <a:r>
              <a:rPr lang="en-FR" dirty="0"/>
              <a:t>Un slide pour expliquer le détail du modèle sur les différentes tâches .</a:t>
            </a:r>
          </a:p>
          <a:p>
            <a:endParaRPr lang="en-FR" dirty="0"/>
          </a:p>
        </p:txBody>
      </p:sp>
      <p:sp>
        <p:nvSpPr>
          <p:cNvPr id="4" name="Slide Number Placeholder 3"/>
          <p:cNvSpPr>
            <a:spLocks noGrp="1"/>
          </p:cNvSpPr>
          <p:nvPr>
            <p:ph type="sldNum" sz="quarter" idx="5"/>
          </p:nvPr>
        </p:nvSpPr>
        <p:spPr/>
        <p:txBody>
          <a:bodyPr/>
          <a:lstStyle/>
          <a:p>
            <a:fld id="{9A93BC9C-E516-3B43-9548-86534EAED3A3}" type="slidenum">
              <a:rPr lang="fr-FR" altLang="fr-FR" smtClean="0"/>
              <a:pPr/>
              <a:t>4</a:t>
            </a:fld>
            <a:endParaRPr lang="fr-FR" altLang="fr-FR"/>
          </a:p>
        </p:txBody>
      </p:sp>
    </p:spTree>
    <p:extLst>
      <p:ext uri="{BB962C8B-B14F-4D97-AF65-F5344CB8AC3E}">
        <p14:creationId xmlns:p14="http://schemas.microsoft.com/office/powerpoint/2010/main" val="3880294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74151"/>
                </a:solidFill>
                <a:effectLst/>
                <a:latin typeface="Söhne"/>
              </a:rPr>
              <a:t>In our pursuit to better align the attention map with the task at hand, we've reimagined its formulation and integrated it directly into the loss function.</a:t>
            </a:r>
          </a:p>
          <a:p>
            <a:pPr algn="l"/>
            <a:endParaRPr lang="en-GB" b="0" i="0" dirty="0">
              <a:solidFill>
                <a:srgbClr val="374151"/>
              </a:solidFill>
              <a:effectLst/>
              <a:latin typeface="Söhne"/>
            </a:endParaRPr>
          </a:p>
          <a:p>
            <a:pPr algn="l"/>
            <a:r>
              <a:rPr lang="en-GB" b="0" i="0" dirty="0">
                <a:solidFill>
                  <a:srgbClr val="374151"/>
                </a:solidFill>
                <a:effectLst/>
                <a:latin typeface="Söhne"/>
              </a:rPr>
              <a:t>Of course, it's crucial for us to maintain the loss term on the predicted label. This way, we ensure the model is still performing its intended task. Simultaneously, we introduce a second term focused on the attention map, alpha hat, controlled and regularized by the lambda parameter. In this study, we propose and </a:t>
            </a:r>
            <a:r>
              <a:rPr lang="en-GB" b="0" i="0" dirty="0" err="1">
                <a:solidFill>
                  <a:srgbClr val="374151"/>
                </a:solidFill>
                <a:effectLst/>
                <a:latin typeface="Söhne"/>
              </a:rPr>
              <a:t>analyze</a:t>
            </a:r>
            <a:r>
              <a:rPr lang="en-GB" b="0" i="0" dirty="0">
                <a:solidFill>
                  <a:srgbClr val="374151"/>
                </a:solidFill>
                <a:effectLst/>
                <a:latin typeface="Söhne"/>
              </a:rPr>
              <a:t> three distinct strategies for placing constraints on the attention map.</a:t>
            </a:r>
          </a:p>
          <a:p>
            <a:pPr algn="l"/>
            <a:endParaRPr lang="en-GB" b="0" i="0" dirty="0">
              <a:solidFill>
                <a:srgbClr val="374151"/>
              </a:solidFill>
              <a:effectLst/>
              <a:latin typeface="Söhne"/>
            </a:endParaRPr>
          </a:p>
          <a:p>
            <a:pPr algn="l"/>
            <a:r>
              <a:rPr lang="en-GB" b="0" i="0" dirty="0">
                <a:solidFill>
                  <a:srgbClr val="374151"/>
                </a:solidFill>
                <a:effectLst/>
                <a:latin typeface="Söhne"/>
              </a:rPr>
              <a:t>The first approach leverages real-world human annotations that can guide the model's attention, making it more plausible and relevant.</a:t>
            </a:r>
          </a:p>
          <a:p>
            <a:pPr algn="l"/>
            <a:endParaRPr lang="en-GB" b="0" i="0" dirty="0">
              <a:solidFill>
                <a:srgbClr val="374151"/>
              </a:solidFill>
              <a:effectLst/>
              <a:latin typeface="Söhne"/>
            </a:endParaRPr>
          </a:p>
          <a:p>
            <a:pPr algn="l"/>
            <a:r>
              <a:rPr lang="en-GB" b="0" i="0" dirty="0">
                <a:solidFill>
                  <a:srgbClr val="374151"/>
                </a:solidFill>
                <a:effectLst/>
                <a:latin typeface="Söhne"/>
              </a:rPr>
              <a:t>Our second solution involves regularization by entropy. The objective of this strategy is to make the attention mechanism to concentrate on fewer words and we will see whether the mechanism can converge to the words that have been hand-picked by humans. We employ entropy to quantify the degree to which the attention map is dispersed, or, put differently, how closely it approximates a uniform distribution.</a:t>
            </a:r>
          </a:p>
          <a:p>
            <a:pPr algn="l"/>
            <a:endParaRPr lang="en-GB" b="0" i="0" dirty="0">
              <a:solidFill>
                <a:srgbClr val="374151"/>
              </a:solidFill>
              <a:effectLst/>
              <a:latin typeface="Söhne"/>
            </a:endParaRPr>
          </a:p>
          <a:p>
            <a:pPr algn="l"/>
            <a:r>
              <a:rPr lang="en-GB" b="0" i="0" dirty="0">
                <a:solidFill>
                  <a:srgbClr val="374151"/>
                </a:solidFill>
                <a:effectLst/>
                <a:latin typeface="Söhne"/>
              </a:rPr>
              <a:t>In the third and final approach, we bypass human annotation and simply instruct the model to pay attention to the critical parts of the text - nouns, verbs, and adjectives, which are part of (morphosyntactic). </a:t>
            </a:r>
          </a:p>
          <a:p>
            <a:pPr algn="l"/>
            <a:r>
              <a:rPr lang="en-GB" b="0" i="0" dirty="0">
                <a:solidFill>
                  <a:srgbClr val="374151"/>
                </a:solidFill>
                <a:effectLst/>
                <a:latin typeface="Söhne"/>
              </a:rPr>
              <a:t>So we create a heuristic map which we zero those that are not in this category, then rescores those left based on their likelihood of being chosen by a human for the task. This generated map acts as a distribution function, so we modify the loss function to encourage the attention maps to converge toward this heuristic map.</a:t>
            </a:r>
          </a:p>
          <a:p>
            <a:pPr algn="l"/>
            <a:endParaRPr lang="en-GB" b="0" i="0" dirty="0">
              <a:solidFill>
                <a:srgbClr val="374151"/>
              </a:solidFill>
              <a:effectLst/>
              <a:latin typeface="Söhne"/>
            </a:endParaRPr>
          </a:p>
          <a:p>
            <a:pPr algn="l"/>
            <a:endParaRPr lang="en-GB" b="0" i="0" dirty="0">
              <a:solidFill>
                <a:srgbClr val="374151"/>
              </a:solidFill>
              <a:effectLst/>
              <a:latin typeface="Söhne"/>
            </a:endParaRPr>
          </a:p>
          <a:p>
            <a:pPr algn="l"/>
            <a:endParaRPr lang="en-GB" b="0" i="0" dirty="0">
              <a:solidFill>
                <a:srgbClr val="374151"/>
              </a:solidFill>
              <a:effectLst/>
              <a:latin typeface="Söhne"/>
            </a:endParaRPr>
          </a:p>
          <a:p>
            <a:pPr algn="l"/>
            <a:r>
              <a:rPr lang="en-GB" b="0" i="0" dirty="0">
                <a:solidFill>
                  <a:srgbClr val="374151"/>
                </a:solidFill>
                <a:effectLst/>
                <a:latin typeface="Söhne"/>
              </a:rPr>
              <a:t>Regularization : </a:t>
            </a:r>
            <a:r>
              <a:rPr lang="en-GB" b="0" i="0" dirty="0" err="1">
                <a:solidFill>
                  <a:srgbClr val="374151"/>
                </a:solidFill>
                <a:effectLst/>
                <a:latin typeface="Söhne"/>
              </a:rPr>
              <a:t>C'est</a:t>
            </a:r>
            <a:r>
              <a:rPr lang="en-GB" b="0" i="0" dirty="0">
                <a:solidFill>
                  <a:srgbClr val="374151"/>
                </a:solidFill>
                <a:effectLst/>
                <a:latin typeface="Söhne"/>
              </a:rPr>
              <a:t> </a:t>
            </a:r>
            <a:r>
              <a:rPr lang="en-GB" b="0" i="0" dirty="0" err="1">
                <a:solidFill>
                  <a:srgbClr val="374151"/>
                </a:solidFill>
                <a:effectLst/>
                <a:latin typeface="Söhne"/>
              </a:rPr>
              <a:t>parce</a:t>
            </a:r>
            <a:r>
              <a:rPr lang="en-GB" b="0" i="0" dirty="0">
                <a:solidFill>
                  <a:srgbClr val="374151"/>
                </a:solidFill>
                <a:effectLst/>
                <a:latin typeface="Söhne"/>
              </a:rPr>
              <a:t> que </a:t>
            </a:r>
            <a:r>
              <a:rPr lang="en-GB" b="0" i="0" dirty="0" err="1">
                <a:solidFill>
                  <a:srgbClr val="374151"/>
                </a:solidFill>
                <a:effectLst/>
                <a:latin typeface="Söhne"/>
              </a:rPr>
              <a:t>l'humain</a:t>
            </a:r>
            <a:r>
              <a:rPr lang="en-GB" b="0" i="0" dirty="0">
                <a:solidFill>
                  <a:srgbClr val="374151"/>
                </a:solidFill>
                <a:effectLst/>
                <a:latin typeface="Söhne"/>
              </a:rPr>
              <a:t> </a:t>
            </a:r>
            <a:r>
              <a:rPr lang="en-GB" b="0" i="0" dirty="0" err="1">
                <a:solidFill>
                  <a:srgbClr val="374151"/>
                </a:solidFill>
                <a:effectLst/>
                <a:latin typeface="Söhne"/>
              </a:rPr>
              <a:t>surligne</a:t>
            </a:r>
            <a:r>
              <a:rPr lang="en-GB" b="0" i="0" dirty="0">
                <a:solidFill>
                  <a:srgbClr val="374151"/>
                </a:solidFill>
                <a:effectLst/>
                <a:latin typeface="Söhne"/>
              </a:rPr>
              <a:t> </a:t>
            </a:r>
            <a:r>
              <a:rPr lang="en-GB" b="0" i="0" dirty="0" err="1">
                <a:solidFill>
                  <a:srgbClr val="374151"/>
                </a:solidFill>
                <a:effectLst/>
                <a:latin typeface="Söhne"/>
              </a:rPr>
              <a:t>moins</a:t>
            </a:r>
            <a:endParaRPr lang="en-GB" b="0" i="0" dirty="0">
              <a:solidFill>
                <a:srgbClr val="374151"/>
              </a:solidFill>
              <a:effectLst/>
              <a:latin typeface="Söhne"/>
            </a:endParaRPr>
          </a:p>
          <a:p>
            <a:pPr algn="l"/>
            <a:r>
              <a:rPr lang="en-GB" b="0" i="0" dirty="0">
                <a:solidFill>
                  <a:srgbClr val="374151"/>
                </a:solidFill>
                <a:effectLst/>
                <a:latin typeface="Söhne"/>
              </a:rPr>
              <a:t>Typo : morpho-</a:t>
            </a:r>
            <a:r>
              <a:rPr lang="en-GB" b="0" i="0" dirty="0" err="1">
                <a:solidFill>
                  <a:srgbClr val="374151"/>
                </a:solidFill>
                <a:effectLst/>
                <a:latin typeface="Söhne"/>
              </a:rPr>
              <a:t>syntaxic</a:t>
            </a:r>
            <a:endParaRPr lang="en-GB" b="0" i="0" dirty="0">
              <a:solidFill>
                <a:srgbClr val="374151"/>
              </a:solidFill>
              <a:effectLst/>
              <a:latin typeface="Söhne"/>
            </a:endParaRPr>
          </a:p>
          <a:p>
            <a:pPr algn="l"/>
            <a:endParaRPr lang="en-GB" b="0" i="0" dirty="0">
              <a:solidFill>
                <a:srgbClr val="374151"/>
              </a:solidFill>
              <a:effectLst/>
              <a:latin typeface="Söhne"/>
            </a:endParaRPr>
          </a:p>
          <a:p>
            <a:pPr algn="l"/>
            <a:endParaRPr lang="en-GB"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9A93BC9C-E516-3B43-9548-86534EAED3A3}" type="slidenum">
              <a:rPr lang="fr-FR" altLang="fr-FR" smtClean="0"/>
              <a:pPr/>
              <a:t>5</a:t>
            </a:fld>
            <a:endParaRPr lang="fr-FR" altLang="fr-FR"/>
          </a:p>
        </p:txBody>
      </p:sp>
    </p:spTree>
    <p:extLst>
      <p:ext uri="{BB962C8B-B14F-4D97-AF65-F5344CB8AC3E}">
        <p14:creationId xmlns:p14="http://schemas.microsoft.com/office/powerpoint/2010/main" val="2752558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R" dirty="0"/>
              <a:t>So what is the effect of the regularization : It is actually deleteing the tokens in the baseline and keeping the the words that are supposed to be plausible.</a:t>
            </a:r>
          </a:p>
        </p:txBody>
      </p:sp>
      <p:sp>
        <p:nvSpPr>
          <p:cNvPr id="4" name="Slide Number Placeholder 3"/>
          <p:cNvSpPr>
            <a:spLocks noGrp="1"/>
          </p:cNvSpPr>
          <p:nvPr>
            <p:ph type="sldNum" sz="quarter" idx="5"/>
          </p:nvPr>
        </p:nvSpPr>
        <p:spPr/>
        <p:txBody>
          <a:bodyPr/>
          <a:lstStyle/>
          <a:p>
            <a:fld id="{9A93BC9C-E516-3B43-9548-86534EAED3A3}" type="slidenum">
              <a:rPr lang="fr-FR" altLang="fr-FR" smtClean="0"/>
              <a:pPr/>
              <a:t>6</a:t>
            </a:fld>
            <a:endParaRPr lang="fr-FR" altLang="fr-FR"/>
          </a:p>
        </p:txBody>
      </p:sp>
    </p:spTree>
    <p:extLst>
      <p:ext uri="{BB962C8B-B14F-4D97-AF65-F5344CB8AC3E}">
        <p14:creationId xmlns:p14="http://schemas.microsoft.com/office/powerpoint/2010/main" val="1840815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R" dirty="0"/>
              <a:t>In the case of semi-supervision, we use a heuristic that highlight noun, verb, adj and we rescore the words, based on their likelihood to be chosen by annotator.</a:t>
            </a:r>
          </a:p>
          <a:p>
            <a:endParaRPr lang="en-FR" dirty="0"/>
          </a:p>
          <a:p>
            <a:r>
              <a:rPr lang="en-FR" dirty="0"/>
              <a:t>The model can actually converge to this heuristic map instead of the ground truth.</a:t>
            </a:r>
          </a:p>
          <a:p>
            <a:endParaRPr lang="en-FR" dirty="0"/>
          </a:p>
          <a:p>
            <a:endParaRPr lang="en-FR" dirty="0"/>
          </a:p>
          <a:p>
            <a:r>
              <a:rPr lang="en-FR" dirty="0"/>
              <a:t>sensible -&gt; sensitive</a:t>
            </a:r>
          </a:p>
          <a:p>
            <a:endParaRPr lang="en-FR" dirty="0"/>
          </a:p>
          <a:p>
            <a:r>
              <a:rPr lang="en-FR" dirty="0"/>
              <a:t>focus -&gt; focuses</a:t>
            </a:r>
          </a:p>
          <a:p>
            <a:r>
              <a:rPr lang="en-FR" dirty="0"/>
              <a:t>AUPRC entre l'attention et l'annotation humaine.</a:t>
            </a:r>
          </a:p>
          <a:p>
            <a:endParaRPr lang="en-FR" dirty="0"/>
          </a:p>
        </p:txBody>
      </p:sp>
      <p:sp>
        <p:nvSpPr>
          <p:cNvPr id="4" name="Slide Number Placeholder 3"/>
          <p:cNvSpPr>
            <a:spLocks noGrp="1"/>
          </p:cNvSpPr>
          <p:nvPr>
            <p:ph type="sldNum" sz="quarter" idx="5"/>
          </p:nvPr>
        </p:nvSpPr>
        <p:spPr/>
        <p:txBody>
          <a:bodyPr/>
          <a:lstStyle/>
          <a:p>
            <a:fld id="{9A93BC9C-E516-3B43-9548-86534EAED3A3}" type="slidenum">
              <a:rPr lang="fr-FR" altLang="fr-FR" smtClean="0"/>
              <a:pPr/>
              <a:t>7</a:t>
            </a:fld>
            <a:endParaRPr lang="fr-FR" altLang="fr-FR"/>
          </a:p>
        </p:txBody>
      </p:sp>
    </p:spTree>
    <p:extLst>
      <p:ext uri="{BB962C8B-B14F-4D97-AF65-F5344CB8AC3E}">
        <p14:creationId xmlns:p14="http://schemas.microsoft.com/office/powerpoint/2010/main" val="674526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R" dirty="0"/>
              <a:t>In the case of semi-supervision, we use a heuristic that highlight noun, verb, adj and we rescore the words, based on their likelihood to be chosen by annotator.</a:t>
            </a:r>
          </a:p>
          <a:p>
            <a:endParaRPr lang="en-FR" dirty="0"/>
          </a:p>
          <a:p>
            <a:r>
              <a:rPr lang="en-FR" dirty="0"/>
              <a:t>The model can actually converge to this heuristic map instead of the ground truth.</a:t>
            </a:r>
          </a:p>
          <a:p>
            <a:endParaRPr lang="en-FR" dirty="0"/>
          </a:p>
          <a:p>
            <a:endParaRPr lang="en-FR" dirty="0"/>
          </a:p>
          <a:p>
            <a:r>
              <a:rPr lang="en-FR" dirty="0"/>
              <a:t>Rappeller c'est quoi l'heuristique : on se focaliser sur certain noms, verbes et adjectifs.</a:t>
            </a:r>
          </a:p>
          <a:p>
            <a:endParaRPr lang="en-FR" dirty="0"/>
          </a:p>
        </p:txBody>
      </p:sp>
      <p:sp>
        <p:nvSpPr>
          <p:cNvPr id="4" name="Slide Number Placeholder 3"/>
          <p:cNvSpPr>
            <a:spLocks noGrp="1"/>
          </p:cNvSpPr>
          <p:nvPr>
            <p:ph type="sldNum" sz="quarter" idx="5"/>
          </p:nvPr>
        </p:nvSpPr>
        <p:spPr/>
        <p:txBody>
          <a:bodyPr/>
          <a:lstStyle/>
          <a:p>
            <a:fld id="{9A93BC9C-E516-3B43-9548-86534EAED3A3}" type="slidenum">
              <a:rPr lang="fr-FR" altLang="fr-FR" smtClean="0"/>
              <a:pPr/>
              <a:t>8</a:t>
            </a:fld>
            <a:endParaRPr lang="fr-FR" altLang="fr-FR"/>
          </a:p>
        </p:txBody>
      </p:sp>
    </p:spTree>
    <p:extLst>
      <p:ext uri="{BB962C8B-B14F-4D97-AF65-F5344CB8AC3E}">
        <p14:creationId xmlns:p14="http://schemas.microsoft.com/office/powerpoint/2010/main" val="1960689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ome page">
    <p:spTree>
      <p:nvGrpSpPr>
        <p:cNvPr id="1" name=""/>
        <p:cNvGrpSpPr/>
        <p:nvPr/>
      </p:nvGrpSpPr>
      <p:grpSpPr>
        <a:xfrm>
          <a:off x="0" y="0"/>
          <a:ext cx="0" cy="0"/>
          <a:chOff x="0" y="0"/>
          <a:chExt cx="0" cy="0"/>
        </a:xfrm>
      </p:grpSpPr>
      <p:sp>
        <p:nvSpPr>
          <p:cNvPr id="7" name="Titre 6"/>
          <p:cNvSpPr>
            <a:spLocks noGrp="1"/>
          </p:cNvSpPr>
          <p:nvPr>
            <p:ph type="title"/>
          </p:nvPr>
        </p:nvSpPr>
        <p:spPr>
          <a:xfrm>
            <a:off x="901700" y="2439506"/>
            <a:ext cx="7340600" cy="691663"/>
          </a:xfrm>
          <a:prstGeom prst="rect">
            <a:avLst/>
          </a:prstGeom>
        </p:spPr>
        <p:txBody>
          <a:bodyPr vert="horz"/>
          <a:lstStyle>
            <a:lvl1pPr algn="ctr">
              <a:defRPr sz="2400" b="0" i="0">
                <a:solidFill>
                  <a:srgbClr val="002060"/>
                </a:solidFill>
                <a:effectLst/>
                <a:latin typeface="Saira" charset="0"/>
                <a:ea typeface="Saira" charset="0"/>
                <a:cs typeface="Saira" charset="0"/>
              </a:defRPr>
            </a:lvl1pPr>
          </a:lstStyle>
          <a:p>
            <a:r>
              <a:rPr lang="fr-FR"/>
              <a:t>Modifiez le style du titre</a:t>
            </a:r>
            <a:endParaRPr lang="fr-FR" dirty="0"/>
          </a:p>
        </p:txBody>
      </p:sp>
      <p:sp>
        <p:nvSpPr>
          <p:cNvPr id="14" name="Espace réservé du texte 13"/>
          <p:cNvSpPr>
            <a:spLocks noGrp="1"/>
          </p:cNvSpPr>
          <p:nvPr>
            <p:ph type="body" sz="quarter" idx="10"/>
          </p:nvPr>
        </p:nvSpPr>
        <p:spPr>
          <a:xfrm>
            <a:off x="1680633" y="3181971"/>
            <a:ext cx="5782733" cy="586654"/>
          </a:xfrm>
          <a:prstGeom prst="rect">
            <a:avLst/>
          </a:prstGeom>
        </p:spPr>
        <p:txBody>
          <a:bodyPr vert="horz"/>
          <a:lstStyle>
            <a:lvl1pPr marL="0" indent="0" algn="ctr">
              <a:buNone/>
              <a:defRPr sz="2000" b="0" i="0">
                <a:solidFill>
                  <a:srgbClr val="336699"/>
                </a:solidFill>
                <a:latin typeface="Saira" charset="0"/>
                <a:ea typeface="Saira" charset="0"/>
                <a:cs typeface="Saira" charset="0"/>
              </a:defRPr>
            </a:lvl1pPr>
            <a:lvl2pPr>
              <a:defRPr b="0" i="0">
                <a:latin typeface="Myriad Pro Light"/>
                <a:cs typeface="Myriad Pro Light"/>
              </a:defRPr>
            </a:lvl2pPr>
            <a:lvl3pPr>
              <a:defRPr b="0" i="0">
                <a:latin typeface="Myriad Pro Light"/>
                <a:cs typeface="Myriad Pro Light"/>
              </a:defRPr>
            </a:lvl3pPr>
            <a:lvl4pPr>
              <a:defRPr b="0" i="0">
                <a:latin typeface="Myriad Pro Light"/>
                <a:cs typeface="Myriad Pro Light"/>
              </a:defRPr>
            </a:lvl4pPr>
            <a:lvl5pPr marL="1371600" indent="0">
              <a:buNone/>
              <a:defRPr b="0" i="0">
                <a:latin typeface="Myriad Pro Light"/>
                <a:cs typeface="Myriad Pro Light"/>
              </a:defRPr>
            </a:lvl5pPr>
          </a:lstStyle>
          <a:p>
            <a:pPr lvl="0"/>
            <a:r>
              <a:rPr lang="fr-FR"/>
              <a:t>Modifier les styles du texte du masque
Deuxième niveau
Troisième niveau
Quatrième niveau
Cinquième niveau</a:t>
            </a:r>
            <a:endParaRPr lang="fr-FR" dirty="0"/>
          </a:p>
        </p:txBody>
      </p:sp>
      <p:sp>
        <p:nvSpPr>
          <p:cNvPr id="2" name="Espace réservé de la date 3">
            <a:extLst>
              <a:ext uri="{FF2B5EF4-FFF2-40B4-BE49-F238E27FC236}">
                <a16:creationId xmlns:a16="http://schemas.microsoft.com/office/drawing/2014/main" id="{6AD9EE8B-6FE6-6718-071D-0F49004559CA}"/>
              </a:ext>
            </a:extLst>
          </p:cNvPr>
          <p:cNvSpPr>
            <a:spLocks noGrp="1"/>
          </p:cNvSpPr>
          <p:nvPr>
            <p:ph type="dt" sz="half" idx="11"/>
          </p:nvPr>
        </p:nvSpPr>
        <p:spPr>
          <a:xfrm>
            <a:off x="111125" y="4805363"/>
            <a:ext cx="862013" cy="274637"/>
          </a:xfrm>
          <a:prstGeom prst="rect">
            <a:avLst/>
          </a:prstGeom>
        </p:spPr>
        <p:txBody>
          <a:bodyPr vert="horz" wrap="square" lIns="91440" tIns="45720" rIns="91440" bIns="45720" numCol="1" anchor="t" anchorCtr="0" compatLnSpc="1">
            <a:prstTxWarp prst="textNoShape">
              <a:avLst/>
            </a:prstTxWarp>
          </a:bodyPr>
          <a:lstStyle>
            <a:lvl1pPr eaLnBrk="1" hangingPunct="1">
              <a:defRPr sz="750">
                <a:solidFill>
                  <a:srgbClr val="A6A6A6"/>
                </a:solidFill>
                <a:latin typeface="Arial" charset="0"/>
                <a:ea typeface="ＭＳ Ｐゴシック" charset="-128"/>
              </a:defRPr>
            </a:lvl1pPr>
          </a:lstStyle>
          <a:p>
            <a:pPr>
              <a:defRPr/>
            </a:pPr>
            <a:endParaRPr lang="fr-FR" altLang="fr-FR"/>
          </a:p>
        </p:txBody>
      </p:sp>
      <p:sp>
        <p:nvSpPr>
          <p:cNvPr id="3" name="Espace réservé du numéro de diapositive 5">
            <a:extLst>
              <a:ext uri="{FF2B5EF4-FFF2-40B4-BE49-F238E27FC236}">
                <a16:creationId xmlns:a16="http://schemas.microsoft.com/office/drawing/2014/main" id="{65F32BC6-55E3-BA89-FB1E-17DCB284558F}"/>
              </a:ext>
            </a:extLst>
          </p:cNvPr>
          <p:cNvSpPr>
            <a:spLocks noGrp="1"/>
          </p:cNvSpPr>
          <p:nvPr>
            <p:ph type="sldNum" sz="quarter" idx="12"/>
          </p:nvPr>
        </p:nvSpPr>
        <p:spPr>
          <a:xfrm>
            <a:off x="8145463" y="4805363"/>
            <a:ext cx="803275" cy="274637"/>
          </a:xfrm>
          <a:prstGeom prst="rect">
            <a:avLst/>
          </a:prstGeom>
        </p:spPr>
        <p:txBody>
          <a:bodyPr vert="horz" wrap="square" lIns="91440" tIns="45720" rIns="91440" bIns="45720" numCol="1" anchor="t" anchorCtr="0" compatLnSpc="1">
            <a:prstTxWarp prst="textNoShape">
              <a:avLst/>
            </a:prstTxWarp>
          </a:bodyPr>
          <a:lstStyle>
            <a:lvl1pPr algn="ctr" eaLnBrk="1" hangingPunct="1">
              <a:defRPr sz="1200">
                <a:solidFill>
                  <a:schemeClr val="tx1"/>
                </a:solidFill>
                <a:latin typeface="Arial" panose="020B0604020202020204" pitchFamily="34" charset="0"/>
              </a:defRPr>
            </a:lvl1pPr>
          </a:lstStyle>
          <a:p>
            <a:fld id="{C34C58B1-AD08-7D4A-BB59-2FFD5BE7741B}" type="slidenum">
              <a:rPr lang="fr-FR" altLang="fr-FR" smtClean="0"/>
              <a:pPr/>
              <a:t>‹#›</a:t>
            </a:fld>
            <a:endParaRPr lang="fr-FR" altLang="fr-FR" dirty="0"/>
          </a:p>
        </p:txBody>
      </p:sp>
    </p:spTree>
    <p:extLst>
      <p:ext uri="{BB962C8B-B14F-4D97-AF65-F5344CB8AC3E}">
        <p14:creationId xmlns:p14="http://schemas.microsoft.com/office/powerpoint/2010/main" val="858575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1 one col">
    <p:spTree>
      <p:nvGrpSpPr>
        <p:cNvPr id="1" name=""/>
        <p:cNvGrpSpPr/>
        <p:nvPr/>
      </p:nvGrpSpPr>
      <p:grpSpPr>
        <a:xfrm>
          <a:off x="0" y="0"/>
          <a:ext cx="0" cy="0"/>
          <a:chOff x="0" y="0"/>
          <a:chExt cx="0" cy="0"/>
        </a:xfrm>
      </p:grpSpPr>
      <p:sp>
        <p:nvSpPr>
          <p:cNvPr id="15" name="Titre 1"/>
          <p:cNvSpPr>
            <a:spLocks noGrp="1"/>
          </p:cNvSpPr>
          <p:nvPr>
            <p:ph type="title"/>
          </p:nvPr>
        </p:nvSpPr>
        <p:spPr>
          <a:xfrm>
            <a:off x="413243" y="220381"/>
            <a:ext cx="8273557" cy="435849"/>
          </a:xfrm>
          <a:prstGeom prst="rect">
            <a:avLst/>
          </a:prstGeom>
        </p:spPr>
        <p:txBody>
          <a:bodyPr anchor="t">
            <a:normAutofit/>
          </a:bodyPr>
          <a:lstStyle>
            <a:lvl1pPr algn="l">
              <a:defRPr sz="2000" b="0" i="0" cap="all">
                <a:solidFill>
                  <a:srgbClr val="002060"/>
                </a:solidFill>
                <a:effectLst/>
                <a:latin typeface="Saira" pitchFamily="2" charset="77"/>
                <a:ea typeface="Saira" pitchFamily="2" charset="77"/>
                <a:cs typeface="Saira" pitchFamily="2" charset="77"/>
              </a:defRPr>
            </a:lvl1pPr>
          </a:lstStyle>
          <a:p>
            <a:r>
              <a:rPr lang="fr-FR" dirty="0"/>
              <a:t>Cliquez et modifiez le titre</a:t>
            </a:r>
          </a:p>
        </p:txBody>
      </p:sp>
      <p:sp>
        <p:nvSpPr>
          <p:cNvPr id="16" name="Espace réservé du texte 2"/>
          <p:cNvSpPr>
            <a:spLocks noGrp="1"/>
          </p:cNvSpPr>
          <p:nvPr>
            <p:ph type="body" idx="1"/>
          </p:nvPr>
        </p:nvSpPr>
        <p:spPr>
          <a:xfrm>
            <a:off x="413243" y="656230"/>
            <a:ext cx="8273557" cy="389669"/>
          </a:xfrm>
          <a:prstGeom prst="rect">
            <a:avLst/>
          </a:prstGeom>
        </p:spPr>
        <p:txBody>
          <a:bodyPr anchor="t" anchorCtr="0"/>
          <a:lstStyle>
            <a:lvl1pPr marL="0" indent="0">
              <a:buNone/>
              <a:defRPr sz="1800" b="0" i="0" baseline="0">
                <a:solidFill>
                  <a:srgbClr val="336699"/>
                </a:solidFill>
                <a:effectLst/>
                <a:latin typeface="Saira Medium" charset="0"/>
                <a:ea typeface="Saira Medium" charset="0"/>
                <a:cs typeface="Saira Medium" charset="0"/>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dirty="0"/>
              <a:t>Cliquez pour modifier les styles du texte du masque</a:t>
            </a:r>
          </a:p>
        </p:txBody>
      </p:sp>
      <p:sp>
        <p:nvSpPr>
          <p:cNvPr id="17" name="Espace réservé du texte 2"/>
          <p:cNvSpPr>
            <a:spLocks noGrp="1"/>
          </p:cNvSpPr>
          <p:nvPr>
            <p:ph idx="14"/>
          </p:nvPr>
        </p:nvSpPr>
        <p:spPr bwMode="auto">
          <a:xfrm>
            <a:off x="413243" y="1100664"/>
            <a:ext cx="8273557" cy="3488267"/>
          </a:xfrm>
          <a:prstGeom prst="rect">
            <a:avLst/>
          </a:prstGeom>
          <a:noFill/>
          <a:ln>
            <a:noFill/>
          </a:ln>
          <a:extLst>
            <a:ext uri="{FAA26D3D-D897-4be2-8F04-BA451C77F1D7}"/>
            <a:ext uri="{909E8E84-426E-40dd-AFC4-6F175D3DCCD1}"/>
            <a:ext uri="{91240B29-F687-4f45-9708-019B960494DF}"/>
          </a:extLst>
        </p:spPr>
        <p:txBody>
          <a:bodyPr vert="horz" wrap="square" lIns="91440" tIns="45720" rIns="91440" bIns="45720" numCol="1" anchor="t" anchorCtr="0" compatLnSpc="1">
            <a:prstTxWarp prst="textNoShape">
              <a:avLst/>
            </a:prstTxWarp>
          </a:bodyPr>
          <a:lstStyle>
            <a:lvl1pPr marL="0" indent="0">
              <a:buNone/>
              <a:defRPr sz="1800" b="0">
                <a:solidFill>
                  <a:schemeClr val="tx1"/>
                </a:solidFill>
                <a:latin typeface="Saira" charset="0"/>
                <a:ea typeface="Saira" charset="0"/>
                <a:cs typeface="Saira" charset="0"/>
              </a:defRPr>
            </a:lvl1pPr>
            <a:lvl2pPr marL="628650" indent="-285750">
              <a:buClr>
                <a:srgbClr val="4EB799"/>
              </a:buClr>
              <a:buSzPct val="100000"/>
              <a:buFont typeface="Arial" charset="0"/>
              <a:buChar char="•"/>
              <a:defRPr sz="1650">
                <a:latin typeface="Saira" charset="0"/>
                <a:ea typeface="Saira" charset="0"/>
                <a:cs typeface="Saira" charset="0"/>
              </a:defRPr>
            </a:lvl2pPr>
            <a:lvl3pPr>
              <a:defRPr sz="1500">
                <a:latin typeface="Saira" charset="0"/>
                <a:ea typeface="Saira" charset="0"/>
                <a:cs typeface="Saira" charset="0"/>
              </a:defRPr>
            </a:lvl3pPr>
            <a:lvl4pPr>
              <a:defRPr sz="1350">
                <a:latin typeface="Saira" charset="0"/>
                <a:ea typeface="Saira" charset="0"/>
                <a:cs typeface="Saira" charset="0"/>
              </a:defRPr>
            </a:lvl4pPr>
            <a:lvl5pPr>
              <a:defRPr sz="1350" i="1">
                <a:latin typeface="Saira" charset="0"/>
                <a:ea typeface="Saira" charset="0"/>
                <a:cs typeface="Saira"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3" name="Espace réservé du texte 2">
            <a:extLst>
              <a:ext uri="{FF2B5EF4-FFF2-40B4-BE49-F238E27FC236}">
                <a16:creationId xmlns:a16="http://schemas.microsoft.com/office/drawing/2014/main" id="{44D9499A-B22C-054C-A30E-C6997D61BC2F}"/>
              </a:ext>
            </a:extLst>
          </p:cNvPr>
          <p:cNvSpPr>
            <a:spLocks noGrp="1"/>
          </p:cNvSpPr>
          <p:nvPr>
            <p:ph type="body" sz="quarter" idx="17"/>
          </p:nvPr>
        </p:nvSpPr>
        <p:spPr>
          <a:xfrm>
            <a:off x="413243" y="4699238"/>
            <a:ext cx="3945240" cy="363537"/>
          </a:xfrm>
          <a:prstGeom prst="rect">
            <a:avLst/>
          </a:prstGeom>
        </p:spPr>
        <p:txBody>
          <a:bodyPr/>
          <a:lstStyle>
            <a:lvl1pPr marL="0" indent="0">
              <a:buNone/>
              <a:defRPr sz="1000" b="0" i="0">
                <a:latin typeface="Saira Medium" pitchFamily="2" charset="77"/>
              </a:defRPr>
            </a:lvl1pPr>
          </a:lstStyle>
          <a:p>
            <a:r>
              <a:rPr lang="fr-FR" dirty="0"/>
              <a:t>Modifier les styles du texte du masque</a:t>
            </a:r>
          </a:p>
        </p:txBody>
      </p:sp>
      <p:sp>
        <p:nvSpPr>
          <p:cNvPr id="2" name="Espace réservé du numéro de diapositive 5">
            <a:extLst>
              <a:ext uri="{FF2B5EF4-FFF2-40B4-BE49-F238E27FC236}">
                <a16:creationId xmlns:a16="http://schemas.microsoft.com/office/drawing/2014/main" id="{92073B69-19F5-3675-F0C8-F31C28004DB0}"/>
              </a:ext>
            </a:extLst>
          </p:cNvPr>
          <p:cNvSpPr>
            <a:spLocks noGrp="1"/>
          </p:cNvSpPr>
          <p:nvPr>
            <p:ph type="sldNum" sz="quarter" idx="18"/>
          </p:nvPr>
        </p:nvSpPr>
        <p:spPr>
          <a:xfrm>
            <a:off x="6611938" y="4678363"/>
            <a:ext cx="803275" cy="274637"/>
          </a:xfrm>
          <a:prstGeom prst="rect">
            <a:avLst/>
          </a:prstGeom>
        </p:spPr>
        <p:txBody>
          <a:bodyPr vert="horz" wrap="square" lIns="91440" tIns="45720" rIns="91440" bIns="45720" numCol="1" anchor="t" anchorCtr="0" compatLnSpc="1">
            <a:prstTxWarp prst="textNoShape">
              <a:avLst/>
            </a:prstTxWarp>
          </a:bodyPr>
          <a:lstStyle>
            <a:lvl1pPr algn="ctr" eaLnBrk="1" hangingPunct="1">
              <a:defRPr sz="700">
                <a:solidFill>
                  <a:srgbClr val="A6A6A6"/>
                </a:solidFill>
                <a:latin typeface="Arial" panose="020B0604020202020204" pitchFamily="34" charset="0"/>
              </a:defRPr>
            </a:lvl1pPr>
          </a:lstStyle>
          <a:p>
            <a:fld id="{52C8D551-F547-D24B-96D0-9FD2AFD9C706}" type="slidenum">
              <a:rPr lang="fr-FR" altLang="fr-FR"/>
              <a:pPr/>
              <a:t>‹#›</a:t>
            </a:fld>
            <a:endParaRPr lang="fr-FR" altLang="fr-FR"/>
          </a:p>
        </p:txBody>
      </p:sp>
    </p:spTree>
    <p:extLst>
      <p:ext uri="{BB962C8B-B14F-4D97-AF65-F5344CB8AC3E}">
        <p14:creationId xmlns:p14="http://schemas.microsoft.com/office/powerpoint/2010/main" val="3154432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2 Two col">
    <p:spTree>
      <p:nvGrpSpPr>
        <p:cNvPr id="1" name=""/>
        <p:cNvGrpSpPr/>
        <p:nvPr/>
      </p:nvGrpSpPr>
      <p:grpSpPr>
        <a:xfrm>
          <a:off x="0" y="0"/>
          <a:ext cx="0" cy="0"/>
          <a:chOff x="0" y="0"/>
          <a:chExt cx="0" cy="0"/>
        </a:xfrm>
      </p:grpSpPr>
      <p:sp>
        <p:nvSpPr>
          <p:cNvPr id="10" name="Espace réservé du texte 2"/>
          <p:cNvSpPr>
            <a:spLocks noGrp="1"/>
          </p:cNvSpPr>
          <p:nvPr>
            <p:ph type="body" idx="1"/>
          </p:nvPr>
        </p:nvSpPr>
        <p:spPr>
          <a:xfrm>
            <a:off x="413243" y="656230"/>
            <a:ext cx="8273557" cy="389669"/>
          </a:xfrm>
          <a:prstGeom prst="rect">
            <a:avLst/>
          </a:prstGeom>
        </p:spPr>
        <p:txBody>
          <a:bodyPr anchor="t" anchorCtr="0"/>
          <a:lstStyle>
            <a:lvl1pPr marL="0" indent="0">
              <a:buNone/>
              <a:defRPr sz="1800" b="0" i="0" baseline="0">
                <a:solidFill>
                  <a:srgbClr val="336699"/>
                </a:solidFill>
                <a:effectLst/>
                <a:latin typeface="Saira Medium" charset="0"/>
                <a:ea typeface="Saira Medium" charset="0"/>
                <a:cs typeface="Saira Medium" charset="0"/>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dirty="0"/>
              <a:t>Cliquez pour modifier les styles du texte du masque</a:t>
            </a:r>
          </a:p>
        </p:txBody>
      </p:sp>
      <p:sp>
        <p:nvSpPr>
          <p:cNvPr id="11" name="Espace réservé du texte 2"/>
          <p:cNvSpPr>
            <a:spLocks noGrp="1"/>
          </p:cNvSpPr>
          <p:nvPr>
            <p:ph idx="17"/>
          </p:nvPr>
        </p:nvSpPr>
        <p:spPr bwMode="auto">
          <a:xfrm>
            <a:off x="457200" y="1159934"/>
            <a:ext cx="4030133" cy="3317176"/>
          </a:xfrm>
          <a:prstGeom prst="rect">
            <a:avLst/>
          </a:prstGeom>
          <a:noFill/>
          <a:ln>
            <a:noFill/>
          </a:ln>
          <a:extLst>
            <a:ext uri="{FAA26D3D-D897-4be2-8F04-BA451C77F1D7}"/>
            <a:ext uri="{909E8E84-426E-40dd-AFC4-6F175D3DCCD1}"/>
            <a:ext uri="{91240B29-F687-4f45-9708-019B960494DF}"/>
          </a:extLst>
        </p:spPr>
        <p:txBody>
          <a:bodyPr vert="horz" wrap="square" lIns="91440" tIns="45720" rIns="91440" bIns="45720" numCol="1" anchor="t" anchorCtr="0" compatLnSpc="1">
            <a:prstTxWarp prst="textNoShape">
              <a:avLst/>
            </a:prstTxWarp>
          </a:bodyPr>
          <a:lstStyle>
            <a:lvl1pPr marL="0" indent="0">
              <a:buNone/>
              <a:defRPr sz="1800" b="0">
                <a:solidFill>
                  <a:schemeClr val="tx1"/>
                </a:solidFill>
                <a:latin typeface="Saira" charset="0"/>
                <a:ea typeface="Saira" charset="0"/>
                <a:cs typeface="Saira" charset="0"/>
              </a:defRPr>
            </a:lvl1pPr>
            <a:lvl2pPr marL="628650" indent="-285750">
              <a:buClr>
                <a:srgbClr val="4EB799"/>
              </a:buClr>
              <a:buSzPct val="100000"/>
              <a:buFont typeface="Arial" charset="0"/>
              <a:buChar char="•"/>
              <a:defRPr sz="1650">
                <a:latin typeface="Saira" charset="0"/>
                <a:ea typeface="Saira" charset="0"/>
                <a:cs typeface="Saira" charset="0"/>
              </a:defRPr>
            </a:lvl2pPr>
            <a:lvl3pPr>
              <a:defRPr sz="1500">
                <a:latin typeface="Saira" charset="0"/>
                <a:ea typeface="Saira" charset="0"/>
                <a:cs typeface="Saira" charset="0"/>
              </a:defRPr>
            </a:lvl3pPr>
            <a:lvl4pPr>
              <a:defRPr sz="1350">
                <a:latin typeface="Saira" charset="0"/>
                <a:ea typeface="Saira" charset="0"/>
                <a:cs typeface="Saira" charset="0"/>
              </a:defRPr>
            </a:lvl4pPr>
            <a:lvl5pPr>
              <a:defRPr sz="1350" i="1">
                <a:latin typeface="Saira" charset="0"/>
                <a:ea typeface="Saira" charset="0"/>
                <a:cs typeface="Saira"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2" name="Espace réservé du texte 2"/>
          <p:cNvSpPr>
            <a:spLocks noGrp="1"/>
          </p:cNvSpPr>
          <p:nvPr>
            <p:ph idx="18"/>
          </p:nvPr>
        </p:nvSpPr>
        <p:spPr bwMode="auto">
          <a:xfrm>
            <a:off x="4656667" y="1168401"/>
            <a:ext cx="4030133" cy="3219714"/>
          </a:xfrm>
          <a:prstGeom prst="rect">
            <a:avLst/>
          </a:prstGeom>
          <a:noFill/>
          <a:ln>
            <a:noFill/>
          </a:ln>
          <a:extLst>
            <a:ext uri="{FAA26D3D-D897-4be2-8F04-BA451C77F1D7}"/>
            <a:ext uri="{909E8E84-426E-40dd-AFC4-6F175D3DCCD1}"/>
            <a:ext uri="{91240B29-F687-4f45-9708-019B960494DF}"/>
          </a:extLst>
        </p:spPr>
        <p:txBody>
          <a:bodyPr vert="horz" wrap="square" lIns="91440" tIns="45720" rIns="91440" bIns="45720" numCol="1" anchor="t" anchorCtr="0" compatLnSpc="1">
            <a:prstTxWarp prst="textNoShape">
              <a:avLst/>
            </a:prstTxWarp>
          </a:bodyPr>
          <a:lstStyle>
            <a:lvl1pPr marL="0" indent="0">
              <a:buNone/>
              <a:defRPr sz="1800" b="0">
                <a:solidFill>
                  <a:schemeClr val="tx1"/>
                </a:solidFill>
                <a:latin typeface="Saira" charset="0"/>
                <a:ea typeface="Saira" charset="0"/>
                <a:cs typeface="Saira" charset="0"/>
              </a:defRPr>
            </a:lvl1pPr>
            <a:lvl2pPr marL="628650" indent="-285750">
              <a:buClr>
                <a:srgbClr val="4EB799"/>
              </a:buClr>
              <a:buSzPct val="100000"/>
              <a:buFont typeface="Arial" charset="0"/>
              <a:buChar char="•"/>
              <a:defRPr sz="1650">
                <a:latin typeface="Saira" charset="0"/>
                <a:ea typeface="Saira" charset="0"/>
                <a:cs typeface="Saira" charset="0"/>
              </a:defRPr>
            </a:lvl2pPr>
            <a:lvl3pPr>
              <a:defRPr sz="1500">
                <a:latin typeface="Saira" charset="0"/>
                <a:ea typeface="Saira" charset="0"/>
                <a:cs typeface="Saira" charset="0"/>
              </a:defRPr>
            </a:lvl3pPr>
            <a:lvl4pPr>
              <a:defRPr sz="1350">
                <a:latin typeface="Saira" charset="0"/>
                <a:ea typeface="Saira" charset="0"/>
                <a:cs typeface="Saira" charset="0"/>
              </a:defRPr>
            </a:lvl4pPr>
            <a:lvl5pPr>
              <a:defRPr sz="1350" i="1">
                <a:latin typeface="Saira" charset="0"/>
                <a:ea typeface="Saira" charset="0"/>
                <a:cs typeface="Saira"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8" name="Titre 1">
            <a:extLst>
              <a:ext uri="{FF2B5EF4-FFF2-40B4-BE49-F238E27FC236}">
                <a16:creationId xmlns:a16="http://schemas.microsoft.com/office/drawing/2014/main" id="{7F826B57-B07D-5240-95F1-A1A7A7F1B30A}"/>
              </a:ext>
            </a:extLst>
          </p:cNvPr>
          <p:cNvSpPr>
            <a:spLocks noGrp="1"/>
          </p:cNvSpPr>
          <p:nvPr>
            <p:ph type="title"/>
          </p:nvPr>
        </p:nvSpPr>
        <p:spPr>
          <a:xfrm>
            <a:off x="413243" y="220381"/>
            <a:ext cx="8273557" cy="435849"/>
          </a:xfrm>
          <a:prstGeom prst="rect">
            <a:avLst/>
          </a:prstGeom>
        </p:spPr>
        <p:txBody>
          <a:bodyPr anchor="t">
            <a:normAutofit/>
          </a:bodyPr>
          <a:lstStyle>
            <a:lvl1pPr algn="l">
              <a:defRPr sz="2000" b="0" i="0" cap="all">
                <a:solidFill>
                  <a:srgbClr val="002060"/>
                </a:solidFill>
                <a:effectLst/>
                <a:latin typeface="Saira" pitchFamily="2" charset="77"/>
                <a:ea typeface="Saira" pitchFamily="2" charset="77"/>
                <a:cs typeface="Saira" pitchFamily="2" charset="77"/>
              </a:defRPr>
            </a:lvl1pPr>
          </a:lstStyle>
          <a:p>
            <a:r>
              <a:rPr lang="fr-FR" dirty="0"/>
              <a:t>Cliquez et modifiez le titre</a:t>
            </a:r>
          </a:p>
        </p:txBody>
      </p:sp>
      <p:sp>
        <p:nvSpPr>
          <p:cNvPr id="13" name="Espace réservé du texte 2">
            <a:extLst>
              <a:ext uri="{FF2B5EF4-FFF2-40B4-BE49-F238E27FC236}">
                <a16:creationId xmlns:a16="http://schemas.microsoft.com/office/drawing/2014/main" id="{3825B55F-EC3A-8142-831F-F0EE2B5736CC}"/>
              </a:ext>
            </a:extLst>
          </p:cNvPr>
          <p:cNvSpPr>
            <a:spLocks noGrp="1"/>
          </p:cNvSpPr>
          <p:nvPr>
            <p:ph type="body" sz="quarter" idx="19"/>
          </p:nvPr>
        </p:nvSpPr>
        <p:spPr>
          <a:xfrm>
            <a:off x="413243" y="4699238"/>
            <a:ext cx="3945240" cy="363537"/>
          </a:xfrm>
          <a:prstGeom prst="rect">
            <a:avLst/>
          </a:prstGeom>
        </p:spPr>
        <p:txBody>
          <a:bodyPr/>
          <a:lstStyle>
            <a:lvl1pPr marL="0" indent="0">
              <a:buNone/>
              <a:defRPr sz="1000" b="0" i="0">
                <a:latin typeface="Saira Medium" pitchFamily="2" charset="77"/>
              </a:defRPr>
            </a:lvl1pPr>
          </a:lstStyle>
          <a:p>
            <a:r>
              <a:rPr lang="fr-FR" dirty="0"/>
              <a:t>Modifier les styles du texte du masque</a:t>
            </a:r>
          </a:p>
        </p:txBody>
      </p:sp>
      <p:sp>
        <p:nvSpPr>
          <p:cNvPr id="2" name="Espace réservé du numéro de diapositive 5">
            <a:extLst>
              <a:ext uri="{FF2B5EF4-FFF2-40B4-BE49-F238E27FC236}">
                <a16:creationId xmlns:a16="http://schemas.microsoft.com/office/drawing/2014/main" id="{A16AF05C-3709-FE75-202E-1A57DD2B21B1}"/>
              </a:ext>
            </a:extLst>
          </p:cNvPr>
          <p:cNvSpPr>
            <a:spLocks noGrp="1"/>
          </p:cNvSpPr>
          <p:nvPr>
            <p:ph type="sldNum" sz="quarter" idx="20"/>
          </p:nvPr>
        </p:nvSpPr>
        <p:spPr>
          <a:xfrm>
            <a:off x="6611938" y="4678363"/>
            <a:ext cx="803275" cy="274637"/>
          </a:xfrm>
          <a:prstGeom prst="rect">
            <a:avLst/>
          </a:prstGeom>
        </p:spPr>
        <p:txBody>
          <a:bodyPr vert="horz" wrap="square" lIns="91440" tIns="45720" rIns="91440" bIns="45720" numCol="1" anchor="t" anchorCtr="0" compatLnSpc="1">
            <a:prstTxWarp prst="textNoShape">
              <a:avLst/>
            </a:prstTxWarp>
          </a:bodyPr>
          <a:lstStyle>
            <a:lvl1pPr algn="ctr" eaLnBrk="1" hangingPunct="1">
              <a:defRPr sz="700">
                <a:solidFill>
                  <a:srgbClr val="A6A6A6"/>
                </a:solidFill>
                <a:latin typeface="Arial" panose="020B0604020202020204" pitchFamily="34" charset="0"/>
              </a:defRPr>
            </a:lvl1pPr>
          </a:lstStyle>
          <a:p>
            <a:fld id="{3A466637-48EC-684D-9066-531D7763AF7E}" type="slidenum">
              <a:rPr lang="fr-FR" altLang="fr-FR"/>
              <a:pPr/>
              <a:t>‹#›</a:t>
            </a:fld>
            <a:endParaRPr lang="fr-FR" altLang="fr-FR"/>
          </a:p>
        </p:txBody>
      </p:sp>
    </p:spTree>
    <p:extLst>
      <p:ext uri="{BB962C8B-B14F-4D97-AF65-F5344CB8AC3E}">
        <p14:creationId xmlns:p14="http://schemas.microsoft.com/office/powerpoint/2010/main" val="3914170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3 Two col - compare ">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97E296-122A-A684-C72D-B8E64AF055F5}"/>
              </a:ext>
            </a:extLst>
          </p:cNvPr>
          <p:cNvSpPr txBox="1">
            <a:spLocks/>
          </p:cNvSpPr>
          <p:nvPr userDrawn="1"/>
        </p:nvSpPr>
        <p:spPr>
          <a:xfrm>
            <a:off x="412750" y="220663"/>
            <a:ext cx="8274050" cy="434975"/>
          </a:xfrm>
          <a:prstGeom prst="rect">
            <a:avLst/>
          </a:prstGeom>
        </p:spPr>
        <p:txBody>
          <a:bodyPr>
            <a:normAutofit/>
          </a:bodyPr>
          <a:lstStyle>
            <a:lvl1pPr algn="l" defTabSz="342900" rtl="0" eaLnBrk="0" fontAlgn="base" hangingPunct="0">
              <a:spcBef>
                <a:spcPct val="0"/>
              </a:spcBef>
              <a:spcAft>
                <a:spcPct val="0"/>
              </a:spcAft>
              <a:buClr>
                <a:srgbClr val="17375E"/>
              </a:buClr>
              <a:buFont typeface="Wingdings" charset="2"/>
              <a:defRPr sz="2000" b="0" i="0" kern="1200" cap="all">
                <a:solidFill>
                  <a:srgbClr val="336699"/>
                </a:solidFill>
                <a:effectLst/>
                <a:latin typeface="Saira Medium" charset="0"/>
                <a:ea typeface="Saira Medium" charset="0"/>
                <a:cs typeface="Saira Medium" charset="0"/>
              </a:defRPr>
            </a:lvl1pPr>
            <a:lvl2pPr algn="l" defTabSz="342900" rtl="0" eaLnBrk="0" fontAlgn="base" hangingPunct="0">
              <a:spcBef>
                <a:spcPct val="0"/>
              </a:spcBef>
              <a:spcAft>
                <a:spcPct val="0"/>
              </a:spcAft>
              <a:buClr>
                <a:srgbClr val="17375E"/>
              </a:buClr>
              <a:buFont typeface="Wingdings" charset="2"/>
              <a:defRPr sz="2100">
                <a:solidFill>
                  <a:schemeClr val="tx1"/>
                </a:solidFill>
                <a:latin typeface="Arial" charset="0"/>
                <a:ea typeface="ＭＳ Ｐゴシック" charset="0"/>
                <a:cs typeface="Arial" charset="0"/>
              </a:defRPr>
            </a:lvl2pPr>
            <a:lvl3pPr algn="l" defTabSz="342900" rtl="0" eaLnBrk="0" fontAlgn="base" hangingPunct="0">
              <a:spcBef>
                <a:spcPct val="0"/>
              </a:spcBef>
              <a:spcAft>
                <a:spcPct val="0"/>
              </a:spcAft>
              <a:buClr>
                <a:srgbClr val="17375E"/>
              </a:buClr>
              <a:buFont typeface="Wingdings" charset="2"/>
              <a:defRPr sz="2100">
                <a:solidFill>
                  <a:schemeClr val="tx1"/>
                </a:solidFill>
                <a:latin typeface="Arial" charset="0"/>
                <a:ea typeface="ＭＳ Ｐゴシック" charset="0"/>
                <a:cs typeface="Arial" charset="0"/>
              </a:defRPr>
            </a:lvl3pPr>
            <a:lvl4pPr algn="l" defTabSz="342900" rtl="0" eaLnBrk="0" fontAlgn="base" hangingPunct="0">
              <a:spcBef>
                <a:spcPct val="0"/>
              </a:spcBef>
              <a:spcAft>
                <a:spcPct val="0"/>
              </a:spcAft>
              <a:buClr>
                <a:srgbClr val="17375E"/>
              </a:buClr>
              <a:buFont typeface="Wingdings" charset="2"/>
              <a:defRPr sz="2100">
                <a:solidFill>
                  <a:schemeClr val="tx1"/>
                </a:solidFill>
                <a:latin typeface="Arial" charset="0"/>
                <a:ea typeface="ＭＳ Ｐゴシック" charset="0"/>
                <a:cs typeface="Arial" charset="0"/>
              </a:defRPr>
            </a:lvl4pPr>
            <a:lvl5pPr algn="l" defTabSz="342900" rtl="0" eaLnBrk="0" fontAlgn="base" hangingPunct="0">
              <a:spcBef>
                <a:spcPct val="0"/>
              </a:spcBef>
              <a:spcAft>
                <a:spcPct val="0"/>
              </a:spcAft>
              <a:buClr>
                <a:srgbClr val="17375E"/>
              </a:buClr>
              <a:buFont typeface="Wingdings" charset="2"/>
              <a:defRPr sz="2100">
                <a:solidFill>
                  <a:schemeClr val="tx1"/>
                </a:solidFill>
                <a:latin typeface="Arial" charset="0"/>
                <a:ea typeface="ＭＳ Ｐゴシック" charset="0"/>
                <a:cs typeface="Arial" charset="0"/>
              </a:defRPr>
            </a:lvl5pPr>
            <a:lvl6pPr marL="771525" indent="-428625" algn="l" defTabSz="342900" rtl="0" fontAlgn="base">
              <a:spcBef>
                <a:spcPct val="0"/>
              </a:spcBef>
              <a:spcAft>
                <a:spcPct val="0"/>
              </a:spcAft>
              <a:buClr>
                <a:srgbClr val="17375E"/>
              </a:buClr>
              <a:buFont typeface="Wingdings" charset="0"/>
              <a:buChar char=""/>
              <a:defRPr sz="2700">
                <a:solidFill>
                  <a:schemeClr val="tx1"/>
                </a:solidFill>
                <a:latin typeface="Arial" charset="0"/>
                <a:ea typeface="ＭＳ Ｐゴシック" charset="0"/>
              </a:defRPr>
            </a:lvl6pPr>
            <a:lvl7pPr marL="1114425" indent="-428625" algn="l" defTabSz="342900" rtl="0" fontAlgn="base">
              <a:spcBef>
                <a:spcPct val="0"/>
              </a:spcBef>
              <a:spcAft>
                <a:spcPct val="0"/>
              </a:spcAft>
              <a:buClr>
                <a:srgbClr val="17375E"/>
              </a:buClr>
              <a:buFont typeface="Wingdings" charset="0"/>
              <a:buChar char=""/>
              <a:defRPr sz="2700">
                <a:solidFill>
                  <a:schemeClr val="tx1"/>
                </a:solidFill>
                <a:latin typeface="Arial" charset="0"/>
                <a:ea typeface="ＭＳ Ｐゴシック" charset="0"/>
              </a:defRPr>
            </a:lvl7pPr>
            <a:lvl8pPr marL="1457325" indent="-428625" algn="l" defTabSz="342900" rtl="0" fontAlgn="base">
              <a:spcBef>
                <a:spcPct val="0"/>
              </a:spcBef>
              <a:spcAft>
                <a:spcPct val="0"/>
              </a:spcAft>
              <a:buClr>
                <a:srgbClr val="17375E"/>
              </a:buClr>
              <a:buFont typeface="Wingdings" charset="0"/>
              <a:buChar char=""/>
              <a:defRPr sz="2700">
                <a:solidFill>
                  <a:schemeClr val="tx1"/>
                </a:solidFill>
                <a:latin typeface="Arial" charset="0"/>
                <a:ea typeface="ＭＳ Ｐゴシック" charset="0"/>
              </a:defRPr>
            </a:lvl8pPr>
            <a:lvl9pPr marL="1800225" indent="-428625" algn="l" defTabSz="342900" rtl="0" fontAlgn="base">
              <a:spcBef>
                <a:spcPct val="0"/>
              </a:spcBef>
              <a:spcAft>
                <a:spcPct val="0"/>
              </a:spcAft>
              <a:buClr>
                <a:srgbClr val="17375E"/>
              </a:buClr>
              <a:buFont typeface="Wingdings" charset="0"/>
              <a:buChar char=""/>
              <a:defRPr sz="2700">
                <a:solidFill>
                  <a:schemeClr val="tx1"/>
                </a:solidFill>
                <a:latin typeface="Arial" charset="0"/>
                <a:ea typeface="ＭＳ Ｐゴシック" charset="0"/>
              </a:defRPr>
            </a:lvl9pPr>
          </a:lstStyle>
          <a:p>
            <a:pPr>
              <a:defRPr/>
            </a:pPr>
            <a:r>
              <a:rPr lang="fr-FR" sz="2200" dirty="0">
                <a:solidFill>
                  <a:srgbClr val="002060"/>
                </a:solidFill>
                <a:latin typeface="Saira" charset="0"/>
                <a:ea typeface="Saira" charset="0"/>
                <a:cs typeface="Saira" charset="0"/>
              </a:rPr>
              <a:t>Cliquez et modifiez le titre</a:t>
            </a:r>
          </a:p>
        </p:txBody>
      </p:sp>
      <p:sp>
        <p:nvSpPr>
          <p:cNvPr id="13" name="Espace réservé du texte 2"/>
          <p:cNvSpPr>
            <a:spLocks noGrp="1"/>
          </p:cNvSpPr>
          <p:nvPr>
            <p:ph type="body" idx="1"/>
          </p:nvPr>
        </p:nvSpPr>
        <p:spPr>
          <a:xfrm>
            <a:off x="421709" y="828871"/>
            <a:ext cx="4065623" cy="715964"/>
          </a:xfrm>
          <a:prstGeom prst="rect">
            <a:avLst/>
          </a:prstGeom>
          <a:noFill/>
        </p:spPr>
        <p:txBody>
          <a:bodyPr anchor="t" anchorCtr="0"/>
          <a:lstStyle>
            <a:lvl1pPr marL="0" indent="0">
              <a:buNone/>
              <a:defRPr sz="1800" b="0" i="0" baseline="0">
                <a:solidFill>
                  <a:srgbClr val="336699"/>
                </a:solidFill>
                <a:effectLst/>
                <a:latin typeface="Saira Medium" charset="0"/>
                <a:ea typeface="Saira Medium" charset="0"/>
                <a:cs typeface="Saira Medium" charset="0"/>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dirty="0"/>
              <a:t>Cliquez pour modifier les styles du texte du masque</a:t>
            </a:r>
          </a:p>
        </p:txBody>
      </p:sp>
      <p:sp>
        <p:nvSpPr>
          <p:cNvPr id="14" name="Espace réservé du texte 2"/>
          <p:cNvSpPr>
            <a:spLocks noGrp="1"/>
          </p:cNvSpPr>
          <p:nvPr>
            <p:ph idx="17"/>
          </p:nvPr>
        </p:nvSpPr>
        <p:spPr bwMode="auto">
          <a:xfrm>
            <a:off x="431799" y="1544835"/>
            <a:ext cx="4055533" cy="3103365"/>
          </a:xfrm>
          <a:prstGeom prst="rect">
            <a:avLst/>
          </a:prstGeom>
          <a:noFill/>
          <a:ln>
            <a:noFill/>
          </a:ln>
          <a:extLst>
            <a:ext uri="{FAA26D3D-D897-4be2-8F04-BA451C77F1D7}"/>
            <a:ext uri="{909E8E84-426E-40dd-AFC4-6F175D3DCCD1}"/>
            <a:ext uri="{91240B29-F687-4f45-9708-019B960494DF}"/>
          </a:extLst>
        </p:spPr>
        <p:txBody>
          <a:bodyPr vert="horz" wrap="square" lIns="91440" tIns="45720" rIns="91440" bIns="45720" numCol="1" anchor="t" anchorCtr="0" compatLnSpc="1">
            <a:prstTxWarp prst="textNoShape">
              <a:avLst/>
            </a:prstTxWarp>
          </a:bodyPr>
          <a:lstStyle>
            <a:lvl1pPr marL="0" indent="0">
              <a:buNone/>
              <a:defRPr sz="1800" b="0">
                <a:solidFill>
                  <a:schemeClr val="tx1"/>
                </a:solidFill>
                <a:latin typeface="Saira" charset="0"/>
                <a:ea typeface="Saira" charset="0"/>
                <a:cs typeface="Saira" charset="0"/>
              </a:defRPr>
            </a:lvl1pPr>
            <a:lvl2pPr marL="628650" indent="-285750">
              <a:buClr>
                <a:srgbClr val="4EB799"/>
              </a:buClr>
              <a:buSzPct val="100000"/>
              <a:buFont typeface="Arial" charset="0"/>
              <a:buChar char="•"/>
              <a:defRPr sz="1650">
                <a:latin typeface="Saira" charset="0"/>
                <a:ea typeface="Saira" charset="0"/>
                <a:cs typeface="Saira" charset="0"/>
              </a:defRPr>
            </a:lvl2pPr>
            <a:lvl3pPr>
              <a:defRPr sz="1500">
                <a:latin typeface="Saira" charset="0"/>
                <a:ea typeface="Saira" charset="0"/>
                <a:cs typeface="Saira" charset="0"/>
              </a:defRPr>
            </a:lvl3pPr>
            <a:lvl4pPr>
              <a:defRPr sz="1350">
                <a:latin typeface="Saira" charset="0"/>
                <a:ea typeface="Saira" charset="0"/>
                <a:cs typeface="Saira" charset="0"/>
              </a:defRPr>
            </a:lvl4pPr>
            <a:lvl5pPr>
              <a:defRPr sz="1350" i="1">
                <a:latin typeface="Saira" charset="0"/>
                <a:ea typeface="Saira" charset="0"/>
                <a:cs typeface="Saira"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5" name="Espace réservé du texte 2"/>
          <p:cNvSpPr>
            <a:spLocks noGrp="1"/>
          </p:cNvSpPr>
          <p:nvPr>
            <p:ph type="body" idx="18"/>
          </p:nvPr>
        </p:nvSpPr>
        <p:spPr>
          <a:xfrm>
            <a:off x="4622813" y="837332"/>
            <a:ext cx="4055533" cy="715964"/>
          </a:xfrm>
          <a:prstGeom prst="rect">
            <a:avLst/>
          </a:prstGeom>
        </p:spPr>
        <p:txBody>
          <a:bodyPr anchor="t" anchorCtr="0"/>
          <a:lstStyle>
            <a:lvl1pPr marL="0" indent="0">
              <a:buNone/>
              <a:defRPr sz="1800" b="0" i="0" baseline="0">
                <a:solidFill>
                  <a:srgbClr val="336699"/>
                </a:solidFill>
                <a:effectLst/>
                <a:latin typeface="Saira Medium" charset="0"/>
                <a:ea typeface="Saira Medium" charset="0"/>
                <a:cs typeface="Saira Medium" charset="0"/>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dirty="0"/>
              <a:t>Cliquez pour modifier les styles du texte du masque</a:t>
            </a:r>
          </a:p>
        </p:txBody>
      </p:sp>
      <p:sp>
        <p:nvSpPr>
          <p:cNvPr id="16" name="Espace réservé du texte 2"/>
          <p:cNvSpPr>
            <a:spLocks noGrp="1"/>
          </p:cNvSpPr>
          <p:nvPr>
            <p:ph idx="19"/>
          </p:nvPr>
        </p:nvSpPr>
        <p:spPr bwMode="auto">
          <a:xfrm>
            <a:off x="4622813" y="1553296"/>
            <a:ext cx="4055533" cy="3103365"/>
          </a:xfrm>
          <a:prstGeom prst="rect">
            <a:avLst/>
          </a:prstGeom>
          <a:noFill/>
          <a:ln>
            <a:noFill/>
          </a:ln>
          <a:extLst>
            <a:ext uri="{FAA26D3D-D897-4be2-8F04-BA451C77F1D7}"/>
            <a:ext uri="{909E8E84-426E-40dd-AFC4-6F175D3DCCD1}"/>
            <a:ext uri="{91240B29-F687-4f45-9708-019B960494DF}"/>
          </a:extLst>
        </p:spPr>
        <p:txBody>
          <a:bodyPr vert="horz" wrap="square" lIns="91440" tIns="45720" rIns="91440" bIns="45720" numCol="1" anchor="t" anchorCtr="0" compatLnSpc="1">
            <a:prstTxWarp prst="textNoShape">
              <a:avLst/>
            </a:prstTxWarp>
          </a:bodyPr>
          <a:lstStyle>
            <a:lvl1pPr marL="0" indent="0">
              <a:buNone/>
              <a:defRPr sz="1800" b="0">
                <a:solidFill>
                  <a:schemeClr val="tx1"/>
                </a:solidFill>
                <a:latin typeface="Saira" charset="0"/>
                <a:ea typeface="Saira" charset="0"/>
                <a:cs typeface="Saira" charset="0"/>
              </a:defRPr>
            </a:lvl1pPr>
            <a:lvl2pPr marL="628650" indent="-285750">
              <a:buClr>
                <a:srgbClr val="4EB799"/>
              </a:buClr>
              <a:buSzPct val="100000"/>
              <a:buFont typeface="Arial" charset="0"/>
              <a:buChar char="•"/>
              <a:defRPr sz="1650">
                <a:latin typeface="Saira" charset="0"/>
                <a:ea typeface="Saira" charset="0"/>
                <a:cs typeface="Saira" charset="0"/>
              </a:defRPr>
            </a:lvl2pPr>
            <a:lvl3pPr>
              <a:defRPr sz="1500">
                <a:latin typeface="Saira" charset="0"/>
                <a:ea typeface="Saira" charset="0"/>
                <a:cs typeface="Saira" charset="0"/>
              </a:defRPr>
            </a:lvl3pPr>
            <a:lvl4pPr>
              <a:defRPr sz="1350">
                <a:latin typeface="Saira" charset="0"/>
                <a:ea typeface="Saira" charset="0"/>
                <a:cs typeface="Saira" charset="0"/>
              </a:defRPr>
            </a:lvl4pPr>
            <a:lvl5pPr>
              <a:defRPr sz="1350" i="1">
                <a:latin typeface="Saira" charset="0"/>
                <a:ea typeface="Saira" charset="0"/>
                <a:cs typeface="Saira"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1" name="Espace réservé du texte 2">
            <a:extLst>
              <a:ext uri="{FF2B5EF4-FFF2-40B4-BE49-F238E27FC236}">
                <a16:creationId xmlns:a16="http://schemas.microsoft.com/office/drawing/2014/main" id="{035F12B1-0CFA-A64A-A720-847D5B1DA958}"/>
              </a:ext>
            </a:extLst>
          </p:cNvPr>
          <p:cNvSpPr>
            <a:spLocks noGrp="1"/>
          </p:cNvSpPr>
          <p:nvPr>
            <p:ph type="body" sz="quarter" idx="23"/>
          </p:nvPr>
        </p:nvSpPr>
        <p:spPr>
          <a:xfrm>
            <a:off x="413243" y="4699238"/>
            <a:ext cx="3945240" cy="363537"/>
          </a:xfrm>
          <a:prstGeom prst="rect">
            <a:avLst/>
          </a:prstGeom>
        </p:spPr>
        <p:txBody>
          <a:bodyPr/>
          <a:lstStyle>
            <a:lvl1pPr marL="0" indent="0">
              <a:buNone/>
              <a:defRPr sz="1000" b="0" i="0">
                <a:latin typeface="Saira Medium" pitchFamily="2" charset="77"/>
              </a:defRPr>
            </a:lvl1pPr>
          </a:lstStyle>
          <a:p>
            <a:r>
              <a:rPr lang="fr-FR" dirty="0"/>
              <a:t>Modifier les styles du texte du masque</a:t>
            </a:r>
          </a:p>
        </p:txBody>
      </p:sp>
      <p:sp>
        <p:nvSpPr>
          <p:cNvPr id="3" name="Espace réservé du numéro de diapositive 5">
            <a:extLst>
              <a:ext uri="{FF2B5EF4-FFF2-40B4-BE49-F238E27FC236}">
                <a16:creationId xmlns:a16="http://schemas.microsoft.com/office/drawing/2014/main" id="{51F3B992-AC27-E074-9E3A-0366884D658D}"/>
              </a:ext>
            </a:extLst>
          </p:cNvPr>
          <p:cNvSpPr>
            <a:spLocks noGrp="1"/>
          </p:cNvSpPr>
          <p:nvPr>
            <p:ph type="sldNum" sz="quarter" idx="24"/>
          </p:nvPr>
        </p:nvSpPr>
        <p:spPr>
          <a:xfrm>
            <a:off x="6361113" y="4743450"/>
            <a:ext cx="1077912" cy="274638"/>
          </a:xfrm>
          <a:prstGeom prst="rect">
            <a:avLst/>
          </a:prstGeom>
        </p:spPr>
        <p:txBody>
          <a:bodyPr vert="horz" wrap="square" lIns="91440" tIns="45720" rIns="91440" bIns="45720" numCol="1" anchor="t" anchorCtr="0" compatLnSpc="1">
            <a:prstTxWarp prst="textNoShape">
              <a:avLst/>
            </a:prstTxWarp>
          </a:bodyPr>
          <a:lstStyle>
            <a:lvl1pPr eaLnBrk="1" hangingPunct="1">
              <a:defRPr sz="700">
                <a:solidFill>
                  <a:srgbClr val="A6A6A6"/>
                </a:solidFill>
                <a:latin typeface="Arial" panose="020B0604020202020204" pitchFamily="34" charset="0"/>
              </a:defRPr>
            </a:lvl1pPr>
          </a:lstStyle>
          <a:p>
            <a:fld id="{99E382CA-8850-6F41-AC9B-052E1EF3D72A}" type="slidenum">
              <a:rPr lang="fr-FR" altLang="fr-FR"/>
              <a:pPr/>
              <a:t>‹#›</a:t>
            </a:fld>
            <a:endParaRPr lang="fr-FR" altLang="fr-FR"/>
          </a:p>
        </p:txBody>
      </p:sp>
    </p:spTree>
    <p:extLst>
      <p:ext uri="{BB962C8B-B14F-4D97-AF65-F5344CB8AC3E}">
        <p14:creationId xmlns:p14="http://schemas.microsoft.com/office/powerpoint/2010/main" val="505508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4 Image &amp; Legend">
    <p:spTree>
      <p:nvGrpSpPr>
        <p:cNvPr id="1" name=""/>
        <p:cNvGrpSpPr/>
        <p:nvPr/>
      </p:nvGrpSpPr>
      <p:grpSpPr>
        <a:xfrm>
          <a:off x="0" y="0"/>
          <a:ext cx="0" cy="0"/>
          <a:chOff x="0" y="0"/>
          <a:chExt cx="0" cy="0"/>
        </a:xfrm>
      </p:grpSpPr>
      <p:sp>
        <p:nvSpPr>
          <p:cNvPr id="2" name="Titre 1"/>
          <p:cNvSpPr>
            <a:spLocks noGrp="1"/>
          </p:cNvSpPr>
          <p:nvPr>
            <p:ph type="title"/>
          </p:nvPr>
        </p:nvSpPr>
        <p:spPr>
          <a:xfrm>
            <a:off x="457200" y="3600451"/>
            <a:ext cx="8229600" cy="425054"/>
          </a:xfrm>
          <a:prstGeom prst="rect">
            <a:avLst/>
          </a:prstGeom>
        </p:spPr>
        <p:txBody>
          <a:bodyPr anchor="b"/>
          <a:lstStyle>
            <a:lvl1pPr algn="ctr">
              <a:defRPr sz="1700" b="0" i="0">
                <a:latin typeface="Saira Medium" charset="0"/>
                <a:ea typeface="Saira Medium" charset="0"/>
                <a:cs typeface="Saira Medium" charset="0"/>
              </a:defRPr>
            </a:lvl1pPr>
          </a:lstStyle>
          <a:p>
            <a:r>
              <a:rPr lang="fr-FR" dirty="0"/>
              <a:t>Cliquez et modifiez le titre</a:t>
            </a:r>
          </a:p>
        </p:txBody>
      </p:sp>
      <p:sp>
        <p:nvSpPr>
          <p:cNvPr id="3" name="Espace réservé pour une image  2"/>
          <p:cNvSpPr>
            <a:spLocks noGrp="1"/>
          </p:cNvSpPr>
          <p:nvPr>
            <p:ph type="pic" idx="1"/>
          </p:nvPr>
        </p:nvSpPr>
        <p:spPr>
          <a:xfrm>
            <a:off x="457200" y="459581"/>
            <a:ext cx="8229600" cy="3086100"/>
          </a:xfrm>
          <a:prstGeom prst="rect">
            <a:avLst/>
          </a:prstGeom>
        </p:spPr>
        <p:txBody>
          <a:bodyPr rtlCol="0">
            <a:normAutofit/>
          </a:bodyPr>
          <a:lstStyle>
            <a:lvl1pPr marL="0" indent="0">
              <a:buNone/>
              <a:defRPr sz="1800" b="0" i="0">
                <a:latin typeface="Saira" charset="0"/>
                <a:ea typeface="Saira" charset="0"/>
                <a:cs typeface="Saira"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fr-FR" noProof="0" dirty="0"/>
          </a:p>
        </p:txBody>
      </p:sp>
      <p:sp>
        <p:nvSpPr>
          <p:cNvPr id="4" name="Espace réservé du texte 3"/>
          <p:cNvSpPr>
            <a:spLocks noGrp="1"/>
          </p:cNvSpPr>
          <p:nvPr>
            <p:ph type="body" sz="half" idx="2"/>
          </p:nvPr>
        </p:nvSpPr>
        <p:spPr>
          <a:xfrm>
            <a:off x="457200" y="4164485"/>
            <a:ext cx="8229600" cy="404284"/>
          </a:xfrm>
          <a:prstGeom prst="rect">
            <a:avLst/>
          </a:prstGeom>
        </p:spPr>
        <p:txBody>
          <a:bodyPr/>
          <a:lstStyle>
            <a:lvl1pPr marL="0" indent="0" algn="ctr">
              <a:buNone/>
              <a:defRPr sz="1200" b="0" i="0">
                <a:latin typeface="Saira" charset="0"/>
                <a:ea typeface="Saira" charset="0"/>
                <a:cs typeface="Saira"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dirty="0"/>
              <a:t>Cliquez pour modifier les styles du texte du masque</a:t>
            </a:r>
          </a:p>
        </p:txBody>
      </p:sp>
      <p:sp>
        <p:nvSpPr>
          <p:cNvPr id="10" name="Espace réservé du texte 2">
            <a:extLst>
              <a:ext uri="{FF2B5EF4-FFF2-40B4-BE49-F238E27FC236}">
                <a16:creationId xmlns:a16="http://schemas.microsoft.com/office/drawing/2014/main" id="{9119A59D-D2A4-3541-9DC5-ADCB14C47836}"/>
              </a:ext>
            </a:extLst>
          </p:cNvPr>
          <p:cNvSpPr>
            <a:spLocks noGrp="1"/>
          </p:cNvSpPr>
          <p:nvPr>
            <p:ph type="body" sz="quarter" idx="17"/>
          </p:nvPr>
        </p:nvSpPr>
        <p:spPr>
          <a:xfrm>
            <a:off x="413243" y="4699238"/>
            <a:ext cx="3945240" cy="363537"/>
          </a:xfrm>
          <a:prstGeom prst="rect">
            <a:avLst/>
          </a:prstGeom>
        </p:spPr>
        <p:txBody>
          <a:bodyPr/>
          <a:lstStyle>
            <a:lvl1pPr marL="0" indent="0">
              <a:buNone/>
              <a:defRPr sz="1000" b="0" i="0">
                <a:latin typeface="Saira Medium" pitchFamily="2" charset="77"/>
              </a:defRPr>
            </a:lvl1pPr>
          </a:lstStyle>
          <a:p>
            <a:r>
              <a:rPr lang="fr-FR" dirty="0"/>
              <a:t>Modifier les styles du texte du masque</a:t>
            </a:r>
          </a:p>
        </p:txBody>
      </p:sp>
      <p:sp>
        <p:nvSpPr>
          <p:cNvPr id="5" name="Espace réservé du numéro de diapositive 5">
            <a:extLst>
              <a:ext uri="{FF2B5EF4-FFF2-40B4-BE49-F238E27FC236}">
                <a16:creationId xmlns:a16="http://schemas.microsoft.com/office/drawing/2014/main" id="{AC915354-5F2A-B33F-0224-603CDD3415F0}"/>
              </a:ext>
            </a:extLst>
          </p:cNvPr>
          <p:cNvSpPr>
            <a:spLocks noGrp="1"/>
          </p:cNvSpPr>
          <p:nvPr>
            <p:ph type="sldNum" sz="quarter" idx="18"/>
          </p:nvPr>
        </p:nvSpPr>
        <p:spPr>
          <a:xfrm>
            <a:off x="6738938" y="4767263"/>
            <a:ext cx="803275" cy="274637"/>
          </a:xfrm>
          <a:prstGeom prst="rect">
            <a:avLst/>
          </a:prstGeom>
        </p:spPr>
        <p:txBody>
          <a:bodyPr vert="horz" wrap="square" lIns="91440" tIns="45720" rIns="91440" bIns="45720" numCol="1" anchor="t" anchorCtr="0" compatLnSpc="1">
            <a:prstTxWarp prst="textNoShape">
              <a:avLst/>
            </a:prstTxWarp>
          </a:bodyPr>
          <a:lstStyle>
            <a:lvl1pPr algn="r" eaLnBrk="1" hangingPunct="1">
              <a:defRPr sz="700">
                <a:solidFill>
                  <a:srgbClr val="A6A6A6"/>
                </a:solidFill>
                <a:latin typeface="Arial" panose="020B0604020202020204" pitchFamily="34" charset="0"/>
              </a:defRPr>
            </a:lvl1pPr>
          </a:lstStyle>
          <a:p>
            <a:fld id="{0CABB4FF-123F-C648-93E5-D8BD9835D7E7}" type="slidenum">
              <a:rPr lang="fr-FR" altLang="fr-FR"/>
              <a:pPr/>
              <a:t>‹#›</a:t>
            </a:fld>
            <a:endParaRPr lang="fr-FR" altLang="fr-FR"/>
          </a:p>
        </p:txBody>
      </p:sp>
    </p:spTree>
    <p:extLst>
      <p:ext uri="{BB962C8B-B14F-4D97-AF65-F5344CB8AC3E}">
        <p14:creationId xmlns:p14="http://schemas.microsoft.com/office/powerpoint/2010/main" val="2261227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1 Chapitre 1 col">
    <p:spTree>
      <p:nvGrpSpPr>
        <p:cNvPr id="1" name=""/>
        <p:cNvGrpSpPr/>
        <p:nvPr/>
      </p:nvGrpSpPr>
      <p:grpSpPr>
        <a:xfrm>
          <a:off x="0" y="0"/>
          <a:ext cx="0" cy="0"/>
          <a:chOff x="0" y="0"/>
          <a:chExt cx="0" cy="0"/>
        </a:xfrm>
      </p:grpSpPr>
      <p:sp>
        <p:nvSpPr>
          <p:cNvPr id="5" name="Espace réservé du texte 2">
            <a:extLst>
              <a:ext uri="{FF2B5EF4-FFF2-40B4-BE49-F238E27FC236}">
                <a16:creationId xmlns:a16="http://schemas.microsoft.com/office/drawing/2014/main" id="{F3769A32-6E56-C241-AC44-177E8EE6B0BD}"/>
              </a:ext>
            </a:extLst>
          </p:cNvPr>
          <p:cNvSpPr>
            <a:spLocks noGrp="1"/>
          </p:cNvSpPr>
          <p:nvPr>
            <p:ph type="body" idx="1"/>
          </p:nvPr>
        </p:nvSpPr>
        <p:spPr>
          <a:xfrm>
            <a:off x="1992702" y="101643"/>
            <a:ext cx="6634832" cy="694794"/>
          </a:xfrm>
          <a:prstGeom prst="rect">
            <a:avLst/>
          </a:prstGeom>
        </p:spPr>
        <p:txBody>
          <a:bodyPr anchor="ctr" anchorCtr="0"/>
          <a:lstStyle>
            <a:lvl1pPr marL="0" indent="0">
              <a:buNone/>
              <a:defRPr sz="1600" b="1">
                <a:solidFill>
                  <a:schemeClr val="bg1"/>
                </a:solidFill>
                <a:latin typeface="Saira" pitchFamily="2"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Modifier les styles du texte du masque</a:t>
            </a:r>
          </a:p>
        </p:txBody>
      </p:sp>
      <p:sp>
        <p:nvSpPr>
          <p:cNvPr id="4" name="Espace réservé du texte 2">
            <a:extLst>
              <a:ext uri="{FF2B5EF4-FFF2-40B4-BE49-F238E27FC236}">
                <a16:creationId xmlns:a16="http://schemas.microsoft.com/office/drawing/2014/main" id="{78CBBC78-1A3E-8641-8889-033B5E0C6725}"/>
              </a:ext>
            </a:extLst>
          </p:cNvPr>
          <p:cNvSpPr>
            <a:spLocks noGrp="1"/>
          </p:cNvSpPr>
          <p:nvPr>
            <p:ph idx="14"/>
          </p:nvPr>
        </p:nvSpPr>
        <p:spPr bwMode="auto">
          <a:xfrm>
            <a:off x="413243" y="1100664"/>
            <a:ext cx="8273557" cy="3488267"/>
          </a:xfrm>
          <a:prstGeom prst="rect">
            <a:avLst/>
          </a:prstGeom>
          <a:noFill/>
          <a:ln>
            <a:noFill/>
          </a:ln>
          <a:extLst>
            <a:ext uri="{FAA26D3D-D897-4be2-8F04-BA451C77F1D7}"/>
            <a:ext uri="{909E8E84-426E-40dd-AFC4-6F175D3DCCD1}"/>
            <a:ext uri="{91240B29-F687-4f45-9708-019B960494DF}"/>
          </a:extLst>
        </p:spPr>
        <p:txBody>
          <a:bodyPr vert="horz" wrap="square" lIns="91440" tIns="45720" rIns="91440" bIns="45720" numCol="1" anchor="t" anchorCtr="0" compatLnSpc="1">
            <a:prstTxWarp prst="textNoShape">
              <a:avLst/>
            </a:prstTxWarp>
          </a:bodyPr>
          <a:lstStyle>
            <a:lvl1pPr marL="0" indent="0">
              <a:buNone/>
              <a:defRPr sz="1800" b="0">
                <a:solidFill>
                  <a:schemeClr val="tx1"/>
                </a:solidFill>
                <a:latin typeface="Saira" charset="0"/>
                <a:ea typeface="Saira" charset="0"/>
                <a:cs typeface="Saira" charset="0"/>
              </a:defRPr>
            </a:lvl1pPr>
            <a:lvl2pPr marL="628650" indent="-285750">
              <a:buClr>
                <a:srgbClr val="4EB799"/>
              </a:buClr>
              <a:buSzPct val="100000"/>
              <a:buFont typeface="Arial" charset="0"/>
              <a:buChar char="•"/>
              <a:defRPr sz="1650">
                <a:latin typeface="Saira" charset="0"/>
                <a:ea typeface="Saira" charset="0"/>
                <a:cs typeface="Saira" charset="0"/>
              </a:defRPr>
            </a:lvl2pPr>
            <a:lvl3pPr>
              <a:defRPr sz="1500">
                <a:latin typeface="Saira" charset="0"/>
                <a:ea typeface="Saira" charset="0"/>
                <a:cs typeface="Saira" charset="0"/>
              </a:defRPr>
            </a:lvl3pPr>
            <a:lvl4pPr>
              <a:defRPr sz="1350">
                <a:latin typeface="Saira" charset="0"/>
                <a:ea typeface="Saira" charset="0"/>
                <a:cs typeface="Saira" charset="0"/>
              </a:defRPr>
            </a:lvl4pPr>
            <a:lvl5pPr>
              <a:defRPr sz="1350" i="1">
                <a:latin typeface="Saira" charset="0"/>
                <a:ea typeface="Saira" charset="0"/>
                <a:cs typeface="Saira"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 name="Espace réservé du numéro de diapositive 5">
            <a:extLst>
              <a:ext uri="{FF2B5EF4-FFF2-40B4-BE49-F238E27FC236}">
                <a16:creationId xmlns:a16="http://schemas.microsoft.com/office/drawing/2014/main" id="{7EF5474E-1790-932A-4232-A6B246F20238}"/>
              </a:ext>
            </a:extLst>
          </p:cNvPr>
          <p:cNvSpPr>
            <a:spLocks noGrp="1"/>
          </p:cNvSpPr>
          <p:nvPr>
            <p:ph type="sldNum" sz="quarter" idx="4"/>
          </p:nvPr>
        </p:nvSpPr>
        <p:spPr>
          <a:xfrm>
            <a:off x="7974239" y="4669744"/>
            <a:ext cx="803275" cy="274637"/>
          </a:xfrm>
          <a:prstGeom prst="rect">
            <a:avLst/>
          </a:prstGeom>
        </p:spPr>
        <p:txBody>
          <a:bodyPr vert="horz" wrap="square" lIns="91440" tIns="45720" rIns="91440" bIns="45720" numCol="1" anchor="t" anchorCtr="0" compatLnSpc="1">
            <a:prstTxWarp prst="textNoShape">
              <a:avLst/>
            </a:prstTxWarp>
          </a:bodyPr>
          <a:lstStyle>
            <a:lvl1pPr algn="ctr" eaLnBrk="1" hangingPunct="1">
              <a:defRPr sz="1200">
                <a:solidFill>
                  <a:schemeClr val="tx1"/>
                </a:solidFill>
                <a:latin typeface="Arial" panose="020B0604020202020204" pitchFamily="34" charset="0"/>
              </a:defRPr>
            </a:lvl1pPr>
          </a:lstStyle>
          <a:p>
            <a:fld id="{C34C58B1-AD08-7D4A-BB59-2FFD5BE7741B}" type="slidenum">
              <a:rPr lang="fr-FR" altLang="fr-FR" smtClean="0"/>
              <a:pPr/>
              <a:t>‹#›</a:t>
            </a:fld>
            <a:endParaRPr lang="fr-FR" altLang="fr-FR" dirty="0"/>
          </a:p>
        </p:txBody>
      </p:sp>
    </p:spTree>
    <p:extLst>
      <p:ext uri="{BB962C8B-B14F-4D97-AF65-F5344CB8AC3E}">
        <p14:creationId xmlns:p14="http://schemas.microsoft.com/office/powerpoint/2010/main" val="129814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2 Chap. 2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3C3602-B0F0-9B40-AB1A-32C2D21E5AB9}"/>
              </a:ext>
            </a:extLst>
          </p:cNvPr>
          <p:cNvSpPr>
            <a:spLocks noGrp="1"/>
          </p:cNvSpPr>
          <p:nvPr>
            <p:ph type="title"/>
          </p:nvPr>
        </p:nvSpPr>
        <p:spPr>
          <a:xfrm>
            <a:off x="1958197" y="181505"/>
            <a:ext cx="6889470" cy="377295"/>
          </a:xfrm>
          <a:prstGeom prst="rect">
            <a:avLst/>
          </a:prstGeom>
        </p:spPr>
        <p:txBody>
          <a:bodyPr/>
          <a:lstStyle>
            <a:lvl1pPr>
              <a:defRPr>
                <a:solidFill>
                  <a:schemeClr val="bg1"/>
                </a:solidFill>
              </a:defRPr>
            </a:lvl1pPr>
          </a:lstStyle>
          <a:p>
            <a:r>
              <a:rPr lang="fr-FR" dirty="0"/>
              <a:t>Modifiez le style du titre</a:t>
            </a:r>
          </a:p>
        </p:txBody>
      </p:sp>
      <p:sp>
        <p:nvSpPr>
          <p:cNvPr id="13" name="Espace réservé du texte 2">
            <a:extLst>
              <a:ext uri="{FF2B5EF4-FFF2-40B4-BE49-F238E27FC236}">
                <a16:creationId xmlns:a16="http://schemas.microsoft.com/office/drawing/2014/main" id="{CCFA5156-D64A-9A48-AF2B-C374FB6BED51}"/>
              </a:ext>
            </a:extLst>
          </p:cNvPr>
          <p:cNvSpPr>
            <a:spLocks noGrp="1"/>
          </p:cNvSpPr>
          <p:nvPr>
            <p:ph type="body" idx="1"/>
          </p:nvPr>
        </p:nvSpPr>
        <p:spPr>
          <a:xfrm>
            <a:off x="1317492" y="1099646"/>
            <a:ext cx="3691469" cy="694794"/>
          </a:xfrm>
          <a:prstGeom prst="rect">
            <a:avLst/>
          </a:prstGeom>
        </p:spPr>
        <p:txBody>
          <a:bodyPr anchor="ctr" anchorCtr="0"/>
          <a:lstStyle>
            <a:lvl1pPr marL="0" indent="0">
              <a:buNone/>
              <a:defRPr sz="1600" b="1">
                <a:latin typeface="Saira" pitchFamily="2"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Modifier les styles du texte du masque</a:t>
            </a:r>
          </a:p>
        </p:txBody>
      </p:sp>
      <p:sp>
        <p:nvSpPr>
          <p:cNvPr id="16" name="Espace réservé de l’image 15">
            <a:extLst>
              <a:ext uri="{FF2B5EF4-FFF2-40B4-BE49-F238E27FC236}">
                <a16:creationId xmlns:a16="http://schemas.microsoft.com/office/drawing/2014/main" id="{2BC49850-9C1B-814A-9C30-1A42165E94CF}"/>
              </a:ext>
            </a:extLst>
          </p:cNvPr>
          <p:cNvSpPr>
            <a:spLocks noGrp="1"/>
          </p:cNvSpPr>
          <p:nvPr>
            <p:ph type="pic" sz="quarter" idx="13"/>
          </p:nvPr>
        </p:nvSpPr>
        <p:spPr>
          <a:xfrm>
            <a:off x="5173133" y="1099646"/>
            <a:ext cx="3674534" cy="3370754"/>
          </a:xfrm>
          <a:prstGeom prst="rect">
            <a:avLst/>
          </a:prstGeom>
        </p:spPr>
        <p:txBody>
          <a:bodyPr/>
          <a:lstStyle>
            <a:lvl1pPr marL="0" indent="0" algn="ctr">
              <a:buNone/>
              <a:defRPr sz="1800">
                <a:latin typeface="Saira" pitchFamily="2" charset="77"/>
              </a:defRPr>
            </a:lvl1pPr>
          </a:lstStyle>
          <a:p>
            <a:pPr lvl="0"/>
            <a:endParaRPr lang="fr-FR" noProof="0" dirty="0"/>
          </a:p>
        </p:txBody>
      </p:sp>
      <p:sp>
        <p:nvSpPr>
          <p:cNvPr id="12" name="Espace réservé du texte 2">
            <a:extLst>
              <a:ext uri="{FF2B5EF4-FFF2-40B4-BE49-F238E27FC236}">
                <a16:creationId xmlns:a16="http://schemas.microsoft.com/office/drawing/2014/main" id="{473A4053-22FD-F748-9504-6274F109A95C}"/>
              </a:ext>
            </a:extLst>
          </p:cNvPr>
          <p:cNvSpPr>
            <a:spLocks noGrp="1"/>
          </p:cNvSpPr>
          <p:nvPr>
            <p:ph idx="14"/>
          </p:nvPr>
        </p:nvSpPr>
        <p:spPr bwMode="auto">
          <a:xfrm>
            <a:off x="1317492" y="1966823"/>
            <a:ext cx="3691469" cy="2622108"/>
          </a:xfrm>
          <a:prstGeom prst="rect">
            <a:avLst/>
          </a:prstGeom>
          <a:noFill/>
          <a:ln>
            <a:noFill/>
          </a:ln>
          <a:extLst>
            <a:ext uri="{FAA26D3D-D897-4be2-8F04-BA451C77F1D7}"/>
            <a:ext uri="{909E8E84-426E-40dd-AFC4-6F175D3DCCD1}"/>
            <a:ext uri="{91240B29-F687-4f45-9708-019B960494DF}"/>
          </a:extLst>
        </p:spPr>
        <p:txBody>
          <a:bodyPr vert="horz" wrap="square" lIns="91440" tIns="45720" rIns="91440" bIns="45720" numCol="1" anchor="t" anchorCtr="0" compatLnSpc="1">
            <a:prstTxWarp prst="textNoShape">
              <a:avLst/>
            </a:prstTxWarp>
          </a:bodyPr>
          <a:lstStyle>
            <a:lvl1pPr marL="0" indent="0">
              <a:buNone/>
              <a:defRPr sz="1800" b="0">
                <a:solidFill>
                  <a:schemeClr val="tx1"/>
                </a:solidFill>
                <a:latin typeface="Saira" charset="0"/>
                <a:ea typeface="Saira" charset="0"/>
                <a:cs typeface="Saira" charset="0"/>
              </a:defRPr>
            </a:lvl1pPr>
            <a:lvl2pPr marL="628650" indent="-285750">
              <a:buClr>
                <a:srgbClr val="4EB799"/>
              </a:buClr>
              <a:buSzPct val="100000"/>
              <a:buFont typeface="Arial" charset="0"/>
              <a:buChar char="•"/>
              <a:defRPr sz="1650">
                <a:latin typeface="Saira" charset="0"/>
                <a:ea typeface="Saira" charset="0"/>
                <a:cs typeface="Saira" charset="0"/>
              </a:defRPr>
            </a:lvl2pPr>
            <a:lvl3pPr>
              <a:defRPr sz="1500">
                <a:latin typeface="Saira" charset="0"/>
                <a:ea typeface="Saira" charset="0"/>
                <a:cs typeface="Saira" charset="0"/>
              </a:defRPr>
            </a:lvl3pPr>
            <a:lvl4pPr>
              <a:defRPr sz="1350">
                <a:latin typeface="Saira" charset="0"/>
                <a:ea typeface="Saira" charset="0"/>
                <a:cs typeface="Saira" charset="0"/>
              </a:defRPr>
            </a:lvl4pPr>
            <a:lvl5pPr>
              <a:defRPr sz="1350" i="1">
                <a:latin typeface="Saira" charset="0"/>
                <a:ea typeface="Saira" charset="0"/>
                <a:cs typeface="Saira"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3" name="Espace réservé de la date 4">
            <a:extLst>
              <a:ext uri="{FF2B5EF4-FFF2-40B4-BE49-F238E27FC236}">
                <a16:creationId xmlns:a16="http://schemas.microsoft.com/office/drawing/2014/main" id="{66AD59E6-91BC-CD1A-083F-8A6F577C36B6}"/>
              </a:ext>
            </a:extLst>
          </p:cNvPr>
          <p:cNvSpPr>
            <a:spLocks noGrp="1"/>
          </p:cNvSpPr>
          <p:nvPr>
            <p:ph type="dt" sz="half" idx="15"/>
          </p:nvPr>
        </p:nvSpPr>
        <p:spPr>
          <a:xfrm>
            <a:off x="7850188" y="4722813"/>
            <a:ext cx="996950" cy="274637"/>
          </a:xfrm>
          <a:prstGeom prst="rect">
            <a:avLst/>
          </a:prstGeom>
        </p:spPr>
        <p:txBody>
          <a:bodyPr/>
          <a:lstStyle>
            <a:lvl1pPr>
              <a:defRPr sz="1000" smtClean="0">
                <a:solidFill>
                  <a:schemeClr val="bg1">
                    <a:lumMod val="50000"/>
                  </a:schemeClr>
                </a:solidFill>
                <a:latin typeface="Saira" pitchFamily="2" charset="77"/>
              </a:defRPr>
            </a:lvl1pPr>
          </a:lstStyle>
          <a:p>
            <a:pPr>
              <a:defRPr/>
            </a:pPr>
            <a:endParaRPr lang="fr-FR" dirty="0"/>
          </a:p>
        </p:txBody>
      </p:sp>
      <p:sp>
        <p:nvSpPr>
          <p:cNvPr id="4" name="Espace réservé du pied de page 5">
            <a:extLst>
              <a:ext uri="{FF2B5EF4-FFF2-40B4-BE49-F238E27FC236}">
                <a16:creationId xmlns:a16="http://schemas.microsoft.com/office/drawing/2014/main" id="{5C7F1601-8962-38F9-442C-966CD080D8D5}"/>
              </a:ext>
            </a:extLst>
          </p:cNvPr>
          <p:cNvSpPr>
            <a:spLocks noGrp="1"/>
          </p:cNvSpPr>
          <p:nvPr>
            <p:ph type="ftr" sz="quarter" idx="16"/>
          </p:nvPr>
        </p:nvSpPr>
        <p:spPr>
          <a:xfrm>
            <a:off x="2241550" y="4722813"/>
            <a:ext cx="5251450" cy="274637"/>
          </a:xfrm>
          <a:prstGeom prst="rect">
            <a:avLst/>
          </a:prstGeom>
        </p:spPr>
        <p:txBody>
          <a:bodyPr/>
          <a:lstStyle>
            <a:lvl1pPr>
              <a:defRPr sz="1000" dirty="0">
                <a:solidFill>
                  <a:schemeClr val="bg1">
                    <a:lumMod val="50000"/>
                  </a:schemeClr>
                </a:solidFill>
                <a:latin typeface="Saira" pitchFamily="2" charset="77"/>
              </a:defRPr>
            </a:lvl1pPr>
          </a:lstStyle>
          <a:p>
            <a:pPr>
              <a:defRPr/>
            </a:pPr>
            <a:endParaRPr lang="fr-FR"/>
          </a:p>
        </p:txBody>
      </p:sp>
      <p:sp>
        <p:nvSpPr>
          <p:cNvPr id="5" name="Espace réservé du numéro de diapositive 6">
            <a:extLst>
              <a:ext uri="{FF2B5EF4-FFF2-40B4-BE49-F238E27FC236}">
                <a16:creationId xmlns:a16="http://schemas.microsoft.com/office/drawing/2014/main" id="{58E91C51-BB64-C705-BDC5-C8D2B4DAE1CB}"/>
              </a:ext>
            </a:extLst>
          </p:cNvPr>
          <p:cNvSpPr>
            <a:spLocks noGrp="1"/>
          </p:cNvSpPr>
          <p:nvPr>
            <p:ph type="sldNum" sz="quarter" idx="17"/>
          </p:nvPr>
        </p:nvSpPr>
        <p:spPr>
          <a:xfrm>
            <a:off x="442913" y="4711700"/>
            <a:ext cx="874712" cy="274638"/>
          </a:xfrm>
          <a:prstGeom prst="rect">
            <a:avLst/>
          </a:prstGeom>
        </p:spPr>
        <p:txBody>
          <a:bodyPr vert="horz" wrap="square" lIns="91440" tIns="45720" rIns="91440" bIns="45720" numCol="1" anchor="t" anchorCtr="0" compatLnSpc="1">
            <a:prstTxWarp prst="textNoShape">
              <a:avLst/>
            </a:prstTxWarp>
          </a:bodyPr>
          <a:lstStyle>
            <a:lvl1pPr algn="ctr">
              <a:defRPr sz="1200">
                <a:solidFill>
                  <a:schemeClr val="tx1"/>
                </a:solidFill>
                <a:latin typeface="Saira" pitchFamily="2" charset="77"/>
              </a:defRPr>
            </a:lvl1pPr>
          </a:lstStyle>
          <a:p>
            <a:fld id="{64CAB117-D011-EB48-82BC-187ADBA6C451}" type="slidenum">
              <a:rPr lang="fr-FR" altLang="en-FR" smtClean="0"/>
              <a:pPr/>
              <a:t>‹#›</a:t>
            </a:fld>
            <a:endParaRPr lang="fr-FR" altLang="en-FR"/>
          </a:p>
        </p:txBody>
      </p:sp>
    </p:spTree>
    <p:extLst>
      <p:ext uri="{BB962C8B-B14F-4D97-AF65-F5344CB8AC3E}">
        <p14:creationId xmlns:p14="http://schemas.microsoft.com/office/powerpoint/2010/main" val="3362217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nks">
    <p:spTree>
      <p:nvGrpSpPr>
        <p:cNvPr id="1" name=""/>
        <p:cNvGrpSpPr/>
        <p:nvPr/>
      </p:nvGrpSpPr>
      <p:grpSpPr>
        <a:xfrm>
          <a:off x="0" y="0"/>
          <a:ext cx="0" cy="0"/>
          <a:chOff x="0" y="0"/>
          <a:chExt cx="0" cy="0"/>
        </a:xfrm>
      </p:grpSpPr>
      <p:sp>
        <p:nvSpPr>
          <p:cNvPr id="8" name="Espace réservé du texte 2">
            <a:extLst>
              <a:ext uri="{FF2B5EF4-FFF2-40B4-BE49-F238E27FC236}">
                <a16:creationId xmlns:a16="http://schemas.microsoft.com/office/drawing/2014/main" id="{276875A4-7070-584A-B186-4B3D750D3F3D}"/>
              </a:ext>
            </a:extLst>
          </p:cNvPr>
          <p:cNvSpPr>
            <a:spLocks noGrp="1"/>
          </p:cNvSpPr>
          <p:nvPr>
            <p:ph idx="14"/>
          </p:nvPr>
        </p:nvSpPr>
        <p:spPr bwMode="auto">
          <a:xfrm>
            <a:off x="2172887" y="432153"/>
            <a:ext cx="5634091" cy="2165049"/>
          </a:xfrm>
          <a:prstGeom prst="rect">
            <a:avLst/>
          </a:prstGeom>
          <a:noFill/>
          <a:ln>
            <a:noFill/>
          </a:ln>
          <a:extLst>
            <a:ext uri="{FAA26D3D-D897-4be2-8F04-BA451C77F1D7}"/>
            <a:ext uri="{909E8E84-426E-40dd-AFC4-6F175D3DCCD1}"/>
            <a:ext uri="{91240B29-F687-4f45-9708-019B960494DF}"/>
          </a:extLst>
        </p:spPr>
        <p:txBody>
          <a:bodyPr vert="horz" wrap="square" lIns="91440" tIns="45720" rIns="91440" bIns="45720" numCol="1" anchor="t" anchorCtr="0" compatLnSpc="1">
            <a:prstTxWarp prst="textNoShape">
              <a:avLst/>
            </a:prstTxWarp>
          </a:bodyPr>
          <a:lstStyle>
            <a:lvl1pPr marL="0" indent="0">
              <a:buNone/>
              <a:defRPr sz="1800" b="0">
                <a:solidFill>
                  <a:schemeClr val="tx1"/>
                </a:solidFill>
                <a:latin typeface="Saira" charset="0"/>
                <a:ea typeface="Saira" charset="0"/>
                <a:cs typeface="Saira" charset="0"/>
              </a:defRPr>
            </a:lvl1pPr>
            <a:lvl2pPr marL="628650" indent="-285750">
              <a:buClr>
                <a:srgbClr val="4EB799"/>
              </a:buClr>
              <a:buSzPct val="100000"/>
              <a:buFont typeface="Arial" charset="0"/>
              <a:buChar char="•"/>
              <a:defRPr sz="1650">
                <a:latin typeface="Saira" charset="0"/>
                <a:ea typeface="Saira" charset="0"/>
                <a:cs typeface="Saira" charset="0"/>
              </a:defRPr>
            </a:lvl2pPr>
            <a:lvl3pPr>
              <a:defRPr sz="1500">
                <a:latin typeface="Saira" charset="0"/>
                <a:ea typeface="Saira" charset="0"/>
                <a:cs typeface="Saira" charset="0"/>
              </a:defRPr>
            </a:lvl3pPr>
            <a:lvl4pPr>
              <a:defRPr sz="1350">
                <a:latin typeface="Saira" charset="0"/>
                <a:ea typeface="Saira" charset="0"/>
                <a:cs typeface="Saira" charset="0"/>
              </a:defRPr>
            </a:lvl4pPr>
            <a:lvl5pPr>
              <a:defRPr sz="1350" i="1">
                <a:latin typeface="Saira" charset="0"/>
                <a:ea typeface="Saira" charset="0"/>
                <a:cs typeface="Saira"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20711711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6.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3.emf"/><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7.emf"/></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theme" Target="../theme/theme4.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Image 14">
            <a:extLst>
              <a:ext uri="{FF2B5EF4-FFF2-40B4-BE49-F238E27FC236}">
                <a16:creationId xmlns:a16="http://schemas.microsoft.com/office/drawing/2014/main" id="{8578DE35-8C19-9EF9-42D0-B41C463D2E6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23863"/>
            <a:ext cx="4572000" cy="87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Image 9">
            <a:extLst>
              <a:ext uri="{FF2B5EF4-FFF2-40B4-BE49-F238E27FC236}">
                <a16:creationId xmlns:a16="http://schemas.microsoft.com/office/drawing/2014/main" id="{EB1EBBE9-9BDE-7079-2B36-F3788F5BEC47}"/>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984500" y="-1173163"/>
            <a:ext cx="4140200" cy="340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Image 15">
            <a:extLst>
              <a:ext uri="{FF2B5EF4-FFF2-40B4-BE49-F238E27FC236}">
                <a16:creationId xmlns:a16="http://schemas.microsoft.com/office/drawing/2014/main" id="{2A7B24E0-1A9C-5C40-9424-1D854DFE5897}"/>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flipH="1">
            <a:off x="3205163" y="-90488"/>
            <a:ext cx="3498850" cy="1423988"/>
          </a:xfrm>
          <a:prstGeom prst="rect">
            <a:avLst/>
          </a:prstGeom>
          <a:effectLst>
            <a:outerShdw blurRad="63500" dist="101600" dir="4800000" algn="tl" rotWithShape="0">
              <a:prstClr val="black">
                <a:alpha val="40000"/>
              </a:prstClr>
            </a:outerShdw>
          </a:effectLst>
        </p:spPr>
      </p:pic>
      <p:sp>
        <p:nvSpPr>
          <p:cNvPr id="4" name="ZoneTexte 3">
            <a:extLst>
              <a:ext uri="{FF2B5EF4-FFF2-40B4-BE49-F238E27FC236}">
                <a16:creationId xmlns:a16="http://schemas.microsoft.com/office/drawing/2014/main" id="{31CED0BD-EDF8-C149-B7F8-9CED2725F6D5}"/>
              </a:ext>
            </a:extLst>
          </p:cNvPr>
          <p:cNvSpPr txBox="1">
            <a:spLocks noChangeArrowheads="1"/>
          </p:cNvSpPr>
          <p:nvPr userDrawn="1"/>
        </p:nvSpPr>
        <p:spPr bwMode="auto">
          <a:xfrm>
            <a:off x="3352800" y="622300"/>
            <a:ext cx="2438400" cy="400050"/>
          </a:xfrm>
          <a:prstGeom prst="rect">
            <a:avLst/>
          </a:prstGeom>
          <a:noFill/>
          <a:ln>
            <a:noFill/>
          </a:ln>
          <a:extLst>
            <a:ext uri="{909E8E84-426E-40dd-AFC4-6F175D3DCCD1}"/>
            <a:ext uri="{91240B29-F687-4f45-9708-019B960494DF}"/>
          </a:extLst>
        </p:spPr>
        <p:txBody>
          <a:bodyPr>
            <a:spAutoFit/>
          </a:bodyPr>
          <a:lstStyle>
            <a:lvl1pPr eaLnBrk="0" hangingPunct="0">
              <a:defRPr sz="2400">
                <a:solidFill>
                  <a:schemeClr val="tx1"/>
                </a:solidFill>
                <a:latin typeface="Calibri" charset="0"/>
                <a:ea typeface="ＭＳ Ｐゴシック" charset="-128"/>
              </a:defRPr>
            </a:lvl1pPr>
            <a:lvl2pPr marL="742950" indent="-285750" eaLnBrk="0" hangingPunct="0">
              <a:defRPr sz="2400">
                <a:solidFill>
                  <a:schemeClr val="tx1"/>
                </a:solidFill>
                <a:latin typeface="Calibri" charset="0"/>
                <a:ea typeface="ＭＳ Ｐゴシック" charset="-128"/>
              </a:defRPr>
            </a:lvl2pPr>
            <a:lvl3pPr marL="1143000" indent="-228600" eaLnBrk="0" hangingPunct="0">
              <a:defRPr sz="2400">
                <a:solidFill>
                  <a:schemeClr val="tx1"/>
                </a:solidFill>
                <a:latin typeface="Calibri" charset="0"/>
                <a:ea typeface="ＭＳ Ｐゴシック" charset="-128"/>
              </a:defRPr>
            </a:lvl3pPr>
            <a:lvl4pPr marL="1600200" indent="-228600" eaLnBrk="0" hangingPunct="0">
              <a:defRPr sz="2400">
                <a:solidFill>
                  <a:schemeClr val="tx1"/>
                </a:solidFill>
                <a:latin typeface="Calibri" charset="0"/>
                <a:ea typeface="ＭＳ Ｐゴシック" charset="-128"/>
              </a:defRPr>
            </a:lvl4pPr>
            <a:lvl5pPr marL="2057400" indent="-228600" eaLnBrk="0" hangingPunct="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eaLnBrk="1" hangingPunct="1">
              <a:defRPr/>
            </a:pPr>
            <a:r>
              <a:rPr lang="fr-FR" altLang="fr-FR" sz="1000" dirty="0">
                <a:solidFill>
                  <a:srgbClr val="002060"/>
                </a:solidFill>
                <a:latin typeface="Saira" pitchFamily="2" charset="77"/>
                <a:ea typeface="Saira ExtraLight" charset="0"/>
                <a:cs typeface="Saira ExtraLight" charset="0"/>
              </a:rPr>
              <a:t>Institut de Recherche en Informatique et Systèmes Aléatoires</a:t>
            </a:r>
          </a:p>
        </p:txBody>
      </p:sp>
      <p:sp>
        <p:nvSpPr>
          <p:cNvPr id="1030" name="ZoneTexte 17">
            <a:extLst>
              <a:ext uri="{FF2B5EF4-FFF2-40B4-BE49-F238E27FC236}">
                <a16:creationId xmlns:a16="http://schemas.microsoft.com/office/drawing/2014/main" id="{B63109C1-371F-00F3-3AF4-B7CB5D5DA08D}"/>
              </a:ext>
            </a:extLst>
          </p:cNvPr>
          <p:cNvSpPr txBox="1">
            <a:spLocks noChangeArrowheads="1"/>
          </p:cNvSpPr>
          <p:nvPr userDrawn="1"/>
        </p:nvSpPr>
        <p:spPr bwMode="auto">
          <a:xfrm>
            <a:off x="8737600" y="-363538"/>
            <a:ext cx="184150"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panose="020F0502020204030204" pitchFamily="34" charset="0"/>
                <a:ea typeface="ＭＳ Ｐゴシック" panose="020B0600070205080204" pitchFamily="34" charset="-128"/>
              </a:defRPr>
            </a:lvl1pPr>
            <a:lvl2pPr marL="742950" indent="-285750">
              <a:defRPr sz="2400">
                <a:solidFill>
                  <a:schemeClr val="tx1"/>
                </a:solidFill>
                <a:latin typeface="Calibri" panose="020F0502020204030204" pitchFamily="34" charset="0"/>
                <a:ea typeface="ＭＳ Ｐゴシック" panose="020B0600070205080204" pitchFamily="34" charset="-128"/>
              </a:defRPr>
            </a:lvl2pPr>
            <a:lvl3pPr marL="1143000" indent="-228600">
              <a:defRPr sz="2400">
                <a:solidFill>
                  <a:schemeClr val="tx1"/>
                </a:solidFill>
                <a:latin typeface="Calibri" panose="020F0502020204030204" pitchFamily="34" charset="0"/>
                <a:ea typeface="ＭＳ Ｐゴシック" panose="020B0600070205080204" pitchFamily="34" charset="-128"/>
              </a:defRPr>
            </a:lvl3pPr>
            <a:lvl4pPr marL="1600200" indent="-228600">
              <a:defRPr sz="2400">
                <a:solidFill>
                  <a:schemeClr val="tx1"/>
                </a:solidFill>
                <a:latin typeface="Calibri" panose="020F0502020204030204" pitchFamily="34" charset="0"/>
                <a:ea typeface="ＭＳ Ｐゴシック" panose="020B0600070205080204" pitchFamily="34" charset="-128"/>
              </a:defRPr>
            </a:lvl4pPr>
            <a:lvl5pPr marL="2057400" indent="-228600">
              <a:defRPr sz="24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endParaRPr lang="en-FR" altLang="en-FR"/>
          </a:p>
        </p:txBody>
      </p:sp>
      <p:pic>
        <p:nvPicPr>
          <p:cNvPr id="1031" name="Image 2">
            <a:extLst>
              <a:ext uri="{FF2B5EF4-FFF2-40B4-BE49-F238E27FC236}">
                <a16:creationId xmlns:a16="http://schemas.microsoft.com/office/drawing/2014/main" id="{79AB36E8-7149-D231-13EF-BD3FC0A38E52}"/>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81388" y="100013"/>
            <a:ext cx="219551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Image 13">
            <a:extLst>
              <a:ext uri="{FF2B5EF4-FFF2-40B4-BE49-F238E27FC236}">
                <a16:creationId xmlns:a16="http://schemas.microsoft.com/office/drawing/2014/main" id="{348A5877-5EB2-363F-5D24-A7F19A64B73D}"/>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72000" y="485775"/>
            <a:ext cx="4551363"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27" r:id="rId1"/>
  </p:sldLayoutIdLst>
  <p:hf hdr="0" ftr="0" dt="0"/>
  <p:txStyles>
    <p:titleStyle>
      <a:lvl1pPr algn="ctr" defTabSz="342900" rtl="0" fontAlgn="base">
        <a:spcBef>
          <a:spcPct val="0"/>
        </a:spcBef>
        <a:spcAft>
          <a:spcPct val="0"/>
        </a:spcAft>
        <a:defRPr sz="2700" kern="1200">
          <a:solidFill>
            <a:schemeClr val="bg1"/>
          </a:solidFill>
          <a:effectLst>
            <a:outerShdw blurRad="50800" dist="38100" dir="2700000" algn="tl" rotWithShape="0">
              <a:srgbClr val="000000">
                <a:alpha val="43000"/>
              </a:srgbClr>
            </a:outerShdw>
          </a:effectLst>
          <a:latin typeface="Arial"/>
          <a:ea typeface="ＭＳ Ｐゴシック" charset="0"/>
          <a:cs typeface="Arial"/>
        </a:defRPr>
      </a:lvl1pPr>
      <a:lvl2pPr algn="ctr" defTabSz="342900" rtl="0" fontAlgn="base">
        <a:spcBef>
          <a:spcPct val="0"/>
        </a:spcBef>
        <a:spcAft>
          <a:spcPct val="0"/>
        </a:spcAft>
        <a:defRPr sz="2700">
          <a:solidFill>
            <a:schemeClr val="bg1"/>
          </a:solidFill>
          <a:latin typeface="Arial" charset="0"/>
          <a:ea typeface="ＭＳ Ｐゴシック" charset="0"/>
          <a:cs typeface="Arial" charset="0"/>
        </a:defRPr>
      </a:lvl2pPr>
      <a:lvl3pPr algn="ctr" defTabSz="342900" rtl="0" fontAlgn="base">
        <a:spcBef>
          <a:spcPct val="0"/>
        </a:spcBef>
        <a:spcAft>
          <a:spcPct val="0"/>
        </a:spcAft>
        <a:defRPr sz="2700">
          <a:solidFill>
            <a:schemeClr val="bg1"/>
          </a:solidFill>
          <a:latin typeface="Arial" charset="0"/>
          <a:ea typeface="ＭＳ Ｐゴシック" charset="0"/>
          <a:cs typeface="Arial" charset="0"/>
        </a:defRPr>
      </a:lvl3pPr>
      <a:lvl4pPr algn="ctr" defTabSz="342900" rtl="0" fontAlgn="base">
        <a:spcBef>
          <a:spcPct val="0"/>
        </a:spcBef>
        <a:spcAft>
          <a:spcPct val="0"/>
        </a:spcAft>
        <a:defRPr sz="2700">
          <a:solidFill>
            <a:schemeClr val="bg1"/>
          </a:solidFill>
          <a:latin typeface="Arial" charset="0"/>
          <a:ea typeface="ＭＳ Ｐゴシック" charset="0"/>
          <a:cs typeface="Arial" charset="0"/>
        </a:defRPr>
      </a:lvl4pPr>
      <a:lvl5pPr algn="ctr" defTabSz="342900" rtl="0" fontAlgn="base">
        <a:spcBef>
          <a:spcPct val="0"/>
        </a:spcBef>
        <a:spcAft>
          <a:spcPct val="0"/>
        </a:spcAft>
        <a:defRPr sz="2700">
          <a:solidFill>
            <a:schemeClr val="bg1"/>
          </a:solidFill>
          <a:latin typeface="Arial" charset="0"/>
          <a:ea typeface="ＭＳ Ｐゴシック" charset="0"/>
          <a:cs typeface="Arial" charset="0"/>
        </a:defRPr>
      </a:lvl5pPr>
      <a:lvl6pPr marL="342900" algn="ctr" defTabSz="342900" rtl="0" eaLnBrk="1" fontAlgn="base" hangingPunct="1">
        <a:spcBef>
          <a:spcPct val="0"/>
        </a:spcBef>
        <a:spcAft>
          <a:spcPct val="0"/>
        </a:spcAft>
        <a:defRPr sz="2700">
          <a:solidFill>
            <a:schemeClr val="tx1"/>
          </a:solidFill>
          <a:latin typeface="Arial" charset="0"/>
          <a:ea typeface="ＭＳ Ｐゴシック" charset="0"/>
        </a:defRPr>
      </a:lvl6pPr>
      <a:lvl7pPr marL="685800" algn="ctr" defTabSz="342900" rtl="0" eaLnBrk="1" fontAlgn="base" hangingPunct="1">
        <a:spcBef>
          <a:spcPct val="0"/>
        </a:spcBef>
        <a:spcAft>
          <a:spcPct val="0"/>
        </a:spcAft>
        <a:defRPr sz="2700">
          <a:solidFill>
            <a:schemeClr val="tx1"/>
          </a:solidFill>
          <a:latin typeface="Arial" charset="0"/>
          <a:ea typeface="ＭＳ Ｐゴシック" charset="0"/>
        </a:defRPr>
      </a:lvl7pPr>
      <a:lvl8pPr marL="1028700" algn="ctr" defTabSz="342900" rtl="0" eaLnBrk="1" fontAlgn="base" hangingPunct="1">
        <a:spcBef>
          <a:spcPct val="0"/>
        </a:spcBef>
        <a:spcAft>
          <a:spcPct val="0"/>
        </a:spcAft>
        <a:defRPr sz="2700">
          <a:solidFill>
            <a:schemeClr val="tx1"/>
          </a:solidFill>
          <a:latin typeface="Arial" charset="0"/>
          <a:ea typeface="ＭＳ Ｐゴシック" charset="0"/>
        </a:defRPr>
      </a:lvl8pPr>
      <a:lvl9pPr marL="1371600" algn="ctr" defTabSz="342900" rtl="0" eaLnBrk="1" fontAlgn="base" hangingPunct="1">
        <a:spcBef>
          <a:spcPct val="0"/>
        </a:spcBef>
        <a:spcAft>
          <a:spcPct val="0"/>
        </a:spcAft>
        <a:defRPr sz="2700">
          <a:solidFill>
            <a:schemeClr val="tx1"/>
          </a:solidFill>
          <a:latin typeface="Arial" charset="0"/>
          <a:ea typeface="ＭＳ Ｐゴシック" charset="0"/>
        </a:defRPr>
      </a:lvl9pPr>
    </p:titleStyle>
    <p:bodyStyle>
      <a:lvl1pPr marL="257175" indent="-257175" algn="l" defTabSz="342900" rtl="0" fontAlgn="base">
        <a:spcBef>
          <a:spcPct val="20000"/>
        </a:spcBef>
        <a:spcAft>
          <a:spcPct val="0"/>
        </a:spcAft>
        <a:buFont typeface="Arial" panose="020B0604020202020204" pitchFamily="34" charset="0"/>
        <a:buChar char="•"/>
        <a:defRPr sz="2100" kern="1200">
          <a:solidFill>
            <a:schemeClr val="tx1"/>
          </a:solidFill>
          <a:latin typeface="Arial"/>
          <a:ea typeface="ＭＳ Ｐゴシック" charset="0"/>
          <a:cs typeface="Arial"/>
        </a:defRPr>
      </a:lvl1pPr>
      <a:lvl2pPr marL="557213" indent="-214313" algn="l" defTabSz="342900" rtl="0" fontAlgn="base">
        <a:spcBef>
          <a:spcPct val="20000"/>
        </a:spcBef>
        <a:spcAft>
          <a:spcPct val="0"/>
        </a:spcAft>
        <a:buSzPct val="50000"/>
        <a:buFont typeface="Wingdings" pitchFamily="2" charset="2"/>
        <a:buChar char="ü"/>
        <a:defRPr kern="1200">
          <a:solidFill>
            <a:schemeClr val="tx1"/>
          </a:solidFill>
          <a:latin typeface="Arial"/>
          <a:ea typeface="ＭＳ Ｐゴシック" charset="0"/>
          <a:cs typeface="Arial"/>
        </a:defRPr>
      </a:lvl2pPr>
      <a:lvl3pPr marL="857250" indent="-171450" algn="l" defTabSz="342900" rtl="0" fontAlgn="base">
        <a:spcBef>
          <a:spcPct val="20000"/>
        </a:spcBef>
        <a:spcAft>
          <a:spcPct val="0"/>
        </a:spcAft>
        <a:buFont typeface="Arial" panose="020B0604020202020204" pitchFamily="34" charset="0"/>
        <a:buChar char="•"/>
        <a:defRPr sz="1500" kern="1200">
          <a:solidFill>
            <a:schemeClr val="tx1"/>
          </a:solidFill>
          <a:latin typeface="Arial"/>
          <a:ea typeface="ＭＳ Ｐゴシック" charset="0"/>
          <a:cs typeface="Arial"/>
        </a:defRPr>
      </a:lvl3pPr>
      <a:lvl4pPr marL="1200150" indent="-171450" algn="l" defTabSz="342900" rtl="0" fontAlgn="base">
        <a:spcBef>
          <a:spcPct val="20000"/>
        </a:spcBef>
        <a:spcAft>
          <a:spcPct val="0"/>
        </a:spcAft>
        <a:buSzPct val="50000"/>
        <a:buFont typeface="Courier New" panose="02070309020205020404" pitchFamily="49" charset="0"/>
        <a:buChar char="o"/>
        <a:defRPr sz="1500" kern="1200">
          <a:solidFill>
            <a:schemeClr val="tx1"/>
          </a:solidFill>
          <a:latin typeface="Arial"/>
          <a:ea typeface="ＭＳ Ｐゴシック" charset="0"/>
          <a:cs typeface="Arial"/>
        </a:defRPr>
      </a:lvl4pPr>
      <a:lvl5pPr marL="1543050" indent="-171450" algn="l" defTabSz="342900" rtl="0" fontAlgn="base">
        <a:spcBef>
          <a:spcPct val="20000"/>
        </a:spcBef>
        <a:spcAft>
          <a:spcPct val="0"/>
        </a:spcAft>
        <a:buSzPct val="60000"/>
        <a:buFont typeface="Wingdings" pitchFamily="2" charset="2"/>
        <a:buChar char=""/>
        <a:defRPr kern="1200">
          <a:solidFill>
            <a:schemeClr val="tx1"/>
          </a:solidFill>
          <a:latin typeface="Arial"/>
          <a:ea typeface="ＭＳ Ｐゴシック" charset="0"/>
          <a:cs typeface="Arial"/>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fr-FR"/>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6" name="Connecteur droit 5">
            <a:extLst>
              <a:ext uri="{FF2B5EF4-FFF2-40B4-BE49-F238E27FC236}">
                <a16:creationId xmlns:a16="http://schemas.microsoft.com/office/drawing/2014/main" id="{AC8B8D74-578D-C248-B62E-815BDDA06A31}"/>
              </a:ext>
            </a:extLst>
          </p:cNvPr>
          <p:cNvCxnSpPr>
            <a:cxnSpLocks/>
          </p:cNvCxnSpPr>
          <p:nvPr userDrawn="1"/>
        </p:nvCxnSpPr>
        <p:spPr>
          <a:xfrm>
            <a:off x="0" y="4621213"/>
            <a:ext cx="9144000" cy="0"/>
          </a:xfrm>
          <a:prstGeom prst="line">
            <a:avLst/>
          </a:prstGeom>
          <a:ln w="9525"/>
          <a:effectLst/>
        </p:spPr>
        <p:style>
          <a:lnRef idx="2">
            <a:schemeClr val="accent5"/>
          </a:lnRef>
          <a:fillRef idx="0">
            <a:schemeClr val="accent5"/>
          </a:fillRef>
          <a:effectRef idx="1">
            <a:schemeClr val="accent5"/>
          </a:effectRef>
          <a:fontRef idx="minor">
            <a:schemeClr val="tx1"/>
          </a:fontRef>
        </p:style>
      </p:cxnSp>
      <p:pic>
        <p:nvPicPr>
          <p:cNvPr id="4" name="Image 3">
            <a:extLst>
              <a:ext uri="{FF2B5EF4-FFF2-40B4-BE49-F238E27FC236}">
                <a16:creationId xmlns:a16="http://schemas.microsoft.com/office/drawing/2014/main" id="{584C46B7-433B-0D4B-B394-50C71ECFE5D2}"/>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7461250" y="4614863"/>
            <a:ext cx="1409700" cy="471487"/>
          </a:xfrm>
          <a:prstGeom prst="rect">
            <a:avLst/>
          </a:prstGeom>
          <a:effectLst>
            <a:outerShdw blurRad="12700" dir="2940000" algn="tl" rotWithShape="0">
              <a:prstClr val="black">
                <a:alpha val="40000"/>
              </a:prstClr>
            </a:outerShdw>
          </a:effectLst>
        </p:spPr>
      </p:pic>
      <p:pic>
        <p:nvPicPr>
          <p:cNvPr id="2052" name="Image 2">
            <a:extLst>
              <a:ext uri="{FF2B5EF4-FFF2-40B4-BE49-F238E27FC236}">
                <a16:creationId xmlns:a16="http://schemas.microsoft.com/office/drawing/2014/main" id="{1B57B8B9-3008-05AA-24A3-1B645A9BFA68}"/>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791450" y="4675188"/>
            <a:ext cx="10144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Espace réservé du numéro de diapositive 5">
            <a:extLst>
              <a:ext uri="{FF2B5EF4-FFF2-40B4-BE49-F238E27FC236}">
                <a16:creationId xmlns:a16="http://schemas.microsoft.com/office/drawing/2014/main" id="{C7E7941F-CE8D-B5BB-46B9-E84C901CB71E}"/>
              </a:ext>
            </a:extLst>
          </p:cNvPr>
          <p:cNvSpPr>
            <a:spLocks noGrp="1"/>
          </p:cNvSpPr>
          <p:nvPr>
            <p:ph type="sldNum" sz="quarter" idx="4"/>
          </p:nvPr>
        </p:nvSpPr>
        <p:spPr>
          <a:xfrm>
            <a:off x="6653439" y="4713287"/>
            <a:ext cx="803275" cy="274637"/>
          </a:xfrm>
          <a:prstGeom prst="rect">
            <a:avLst/>
          </a:prstGeom>
        </p:spPr>
        <p:txBody>
          <a:bodyPr vert="horz" wrap="square" lIns="91440" tIns="45720" rIns="91440" bIns="45720" numCol="1" anchor="t" anchorCtr="0" compatLnSpc="1">
            <a:prstTxWarp prst="textNoShape">
              <a:avLst/>
            </a:prstTxWarp>
          </a:bodyPr>
          <a:lstStyle>
            <a:lvl1pPr algn="ctr" eaLnBrk="1" hangingPunct="1">
              <a:defRPr sz="1200">
                <a:solidFill>
                  <a:schemeClr val="tx1"/>
                </a:solidFill>
                <a:latin typeface="Arial" panose="020B0604020202020204" pitchFamily="34" charset="0"/>
              </a:defRPr>
            </a:lvl1pPr>
          </a:lstStyle>
          <a:p>
            <a:fld id="{C34C58B1-AD08-7D4A-BB59-2FFD5BE7741B}" type="slidenum">
              <a:rPr lang="fr-FR" altLang="fr-FR" smtClean="0"/>
              <a:pPr/>
              <a:t>‹#›</a:t>
            </a:fld>
            <a:endParaRPr lang="fr-FR" altLang="fr-FR" dirty="0"/>
          </a:p>
        </p:txBody>
      </p:sp>
    </p:spTree>
  </p:cSld>
  <p:clrMap bg1="lt1" tx1="dk1" bg2="lt2" tx2="dk2" accent1="accent1" accent2="accent2" accent3="accent3" accent4="accent4" accent5="accent5" accent6="accent6" hlink="hlink" folHlink="folHlink"/>
  <p:sldLayoutIdLst>
    <p:sldLayoutId id="2147484028" r:id="rId1"/>
    <p:sldLayoutId id="2147484029" r:id="rId2"/>
    <p:sldLayoutId id="2147484030" r:id="rId3"/>
    <p:sldLayoutId id="2147484031" r:id="rId4"/>
  </p:sldLayoutIdLst>
  <p:hf hdr="0" ftr="0" dt="0"/>
  <p:txStyles>
    <p:titleStyle>
      <a:lvl1pPr algn="l" defTabSz="342900" rtl="0" eaLnBrk="0" fontAlgn="base" hangingPunct="0">
        <a:spcBef>
          <a:spcPct val="0"/>
        </a:spcBef>
        <a:spcAft>
          <a:spcPct val="0"/>
        </a:spcAft>
        <a:buClr>
          <a:srgbClr val="17375E"/>
        </a:buClr>
        <a:buFont typeface="Wingdings" pitchFamily="2" charset="2"/>
        <a:defRPr sz="2100" kern="1200">
          <a:solidFill>
            <a:schemeClr val="tx1"/>
          </a:solidFill>
          <a:latin typeface="Arial"/>
          <a:ea typeface="ＭＳ Ｐゴシック" charset="0"/>
          <a:cs typeface="Arial"/>
        </a:defRPr>
      </a:lvl1pPr>
      <a:lvl2pPr algn="l" defTabSz="342900" rtl="0" eaLnBrk="0" fontAlgn="base" hangingPunct="0">
        <a:spcBef>
          <a:spcPct val="0"/>
        </a:spcBef>
        <a:spcAft>
          <a:spcPct val="0"/>
        </a:spcAft>
        <a:buClr>
          <a:srgbClr val="17375E"/>
        </a:buClr>
        <a:buFont typeface="Wingdings" pitchFamily="2" charset="2"/>
        <a:defRPr sz="2100">
          <a:solidFill>
            <a:schemeClr val="tx1"/>
          </a:solidFill>
          <a:latin typeface="Arial" charset="0"/>
          <a:ea typeface="ＭＳ Ｐゴシック" charset="0"/>
          <a:cs typeface="Arial" charset="0"/>
        </a:defRPr>
      </a:lvl2pPr>
      <a:lvl3pPr algn="l" defTabSz="342900" rtl="0" eaLnBrk="0" fontAlgn="base" hangingPunct="0">
        <a:spcBef>
          <a:spcPct val="0"/>
        </a:spcBef>
        <a:spcAft>
          <a:spcPct val="0"/>
        </a:spcAft>
        <a:buClr>
          <a:srgbClr val="17375E"/>
        </a:buClr>
        <a:buFont typeface="Wingdings" pitchFamily="2" charset="2"/>
        <a:defRPr sz="2100">
          <a:solidFill>
            <a:schemeClr val="tx1"/>
          </a:solidFill>
          <a:latin typeface="Arial" charset="0"/>
          <a:ea typeface="ＭＳ Ｐゴシック" charset="0"/>
          <a:cs typeface="Arial" charset="0"/>
        </a:defRPr>
      </a:lvl3pPr>
      <a:lvl4pPr algn="l" defTabSz="342900" rtl="0" eaLnBrk="0" fontAlgn="base" hangingPunct="0">
        <a:spcBef>
          <a:spcPct val="0"/>
        </a:spcBef>
        <a:spcAft>
          <a:spcPct val="0"/>
        </a:spcAft>
        <a:buClr>
          <a:srgbClr val="17375E"/>
        </a:buClr>
        <a:buFont typeface="Wingdings" pitchFamily="2" charset="2"/>
        <a:defRPr sz="2100">
          <a:solidFill>
            <a:schemeClr val="tx1"/>
          </a:solidFill>
          <a:latin typeface="Arial" charset="0"/>
          <a:ea typeface="ＭＳ Ｐゴシック" charset="0"/>
          <a:cs typeface="Arial" charset="0"/>
        </a:defRPr>
      </a:lvl4pPr>
      <a:lvl5pPr algn="l" defTabSz="342900" rtl="0" eaLnBrk="0" fontAlgn="base" hangingPunct="0">
        <a:spcBef>
          <a:spcPct val="0"/>
        </a:spcBef>
        <a:spcAft>
          <a:spcPct val="0"/>
        </a:spcAft>
        <a:buClr>
          <a:srgbClr val="17375E"/>
        </a:buClr>
        <a:buFont typeface="Wingdings" pitchFamily="2" charset="2"/>
        <a:defRPr sz="2100">
          <a:solidFill>
            <a:schemeClr val="tx1"/>
          </a:solidFill>
          <a:latin typeface="Arial" charset="0"/>
          <a:ea typeface="ＭＳ Ｐゴシック" charset="0"/>
          <a:cs typeface="Arial" charset="0"/>
        </a:defRPr>
      </a:lvl5pPr>
      <a:lvl6pPr marL="771525" indent="-428625" algn="l" defTabSz="342900" rtl="0" fontAlgn="base">
        <a:spcBef>
          <a:spcPct val="0"/>
        </a:spcBef>
        <a:spcAft>
          <a:spcPct val="0"/>
        </a:spcAft>
        <a:buClr>
          <a:srgbClr val="17375E"/>
        </a:buClr>
        <a:buFont typeface="Wingdings" charset="0"/>
        <a:buChar char=""/>
        <a:defRPr sz="2700">
          <a:solidFill>
            <a:schemeClr val="tx1"/>
          </a:solidFill>
          <a:latin typeface="Arial" charset="0"/>
          <a:ea typeface="ＭＳ Ｐゴシック" charset="0"/>
        </a:defRPr>
      </a:lvl6pPr>
      <a:lvl7pPr marL="1114425" indent="-428625" algn="l" defTabSz="342900" rtl="0" fontAlgn="base">
        <a:spcBef>
          <a:spcPct val="0"/>
        </a:spcBef>
        <a:spcAft>
          <a:spcPct val="0"/>
        </a:spcAft>
        <a:buClr>
          <a:srgbClr val="17375E"/>
        </a:buClr>
        <a:buFont typeface="Wingdings" charset="0"/>
        <a:buChar char=""/>
        <a:defRPr sz="2700">
          <a:solidFill>
            <a:schemeClr val="tx1"/>
          </a:solidFill>
          <a:latin typeface="Arial" charset="0"/>
          <a:ea typeface="ＭＳ Ｐゴシック" charset="0"/>
        </a:defRPr>
      </a:lvl7pPr>
      <a:lvl8pPr marL="1457325" indent="-428625" algn="l" defTabSz="342900" rtl="0" fontAlgn="base">
        <a:spcBef>
          <a:spcPct val="0"/>
        </a:spcBef>
        <a:spcAft>
          <a:spcPct val="0"/>
        </a:spcAft>
        <a:buClr>
          <a:srgbClr val="17375E"/>
        </a:buClr>
        <a:buFont typeface="Wingdings" charset="0"/>
        <a:buChar char=""/>
        <a:defRPr sz="2700">
          <a:solidFill>
            <a:schemeClr val="tx1"/>
          </a:solidFill>
          <a:latin typeface="Arial" charset="0"/>
          <a:ea typeface="ＭＳ Ｐゴシック" charset="0"/>
        </a:defRPr>
      </a:lvl8pPr>
      <a:lvl9pPr marL="1800225" indent="-428625" algn="l" defTabSz="342900" rtl="0" fontAlgn="base">
        <a:spcBef>
          <a:spcPct val="0"/>
        </a:spcBef>
        <a:spcAft>
          <a:spcPct val="0"/>
        </a:spcAft>
        <a:buClr>
          <a:srgbClr val="17375E"/>
        </a:buClr>
        <a:buFont typeface="Wingdings" charset="0"/>
        <a:buChar char=""/>
        <a:defRPr sz="2700">
          <a:solidFill>
            <a:schemeClr val="tx1"/>
          </a:solidFill>
          <a:latin typeface="Arial" charset="0"/>
          <a:ea typeface="ＭＳ Ｐゴシック" charset="0"/>
        </a:defRPr>
      </a:lvl9pPr>
    </p:titleStyle>
    <p:bodyStyle>
      <a:lvl1pPr marL="257175" indent="-257175" algn="l" defTabSz="342900" rtl="0" eaLnBrk="0" fontAlgn="base" hangingPunct="0">
        <a:spcBef>
          <a:spcPct val="20000"/>
        </a:spcBef>
        <a:spcAft>
          <a:spcPct val="0"/>
        </a:spcAft>
        <a:buClr>
          <a:srgbClr val="FF6600"/>
        </a:buClr>
        <a:buFont typeface="Wingdings" pitchFamily="2" charset="2"/>
        <a:buChar char="§"/>
        <a:defRPr sz="1900" b="1" kern="1200">
          <a:solidFill>
            <a:srgbClr val="336699"/>
          </a:solidFill>
          <a:latin typeface="Arial"/>
          <a:ea typeface="ＭＳ Ｐゴシック" charset="0"/>
          <a:cs typeface="Arial"/>
        </a:defRPr>
      </a:lvl1pPr>
      <a:lvl2pPr marL="557213" indent="-214313" algn="l" defTabSz="342900" rtl="0" eaLnBrk="0" fontAlgn="base" hangingPunct="0">
        <a:spcBef>
          <a:spcPct val="20000"/>
        </a:spcBef>
        <a:spcAft>
          <a:spcPct val="0"/>
        </a:spcAft>
        <a:buSzPct val="100000"/>
        <a:buFont typeface="Arial" panose="020B0604020202020204" pitchFamily="34" charset="0"/>
        <a:buChar char="•"/>
        <a:defRPr sz="1900" kern="1200">
          <a:solidFill>
            <a:schemeClr val="tx1"/>
          </a:solidFill>
          <a:latin typeface="Arial"/>
          <a:ea typeface="ＭＳ Ｐゴシック" charset="0"/>
          <a:cs typeface="Arial"/>
        </a:defRPr>
      </a:lvl2pPr>
      <a:lvl3pPr marL="857250" indent="-171450" algn="l" defTabSz="342900" rtl="0" eaLnBrk="0" fontAlgn="base" hangingPunct="0">
        <a:spcBef>
          <a:spcPct val="20000"/>
        </a:spcBef>
        <a:spcAft>
          <a:spcPct val="0"/>
        </a:spcAft>
        <a:buClr>
          <a:srgbClr val="FF6600"/>
        </a:buClr>
        <a:buSzPct val="80000"/>
        <a:buFont typeface="Arial" panose="020B0604020202020204" pitchFamily="34" charset="0"/>
        <a:buChar char="•"/>
        <a:defRPr kern="1200">
          <a:solidFill>
            <a:schemeClr val="tx1"/>
          </a:solidFill>
          <a:latin typeface="Arial"/>
          <a:ea typeface="ＭＳ Ｐゴシック" charset="0"/>
          <a:cs typeface="Arial"/>
        </a:defRPr>
      </a:lvl3pPr>
      <a:lvl4pPr marL="1200150" indent="-171450" algn="l" defTabSz="342900" rtl="0" eaLnBrk="0" fontAlgn="base" hangingPunct="0">
        <a:spcBef>
          <a:spcPct val="20000"/>
        </a:spcBef>
        <a:spcAft>
          <a:spcPct val="0"/>
        </a:spcAft>
        <a:buSzPct val="80000"/>
        <a:buFont typeface="Wingdings" pitchFamily="2" charset="2"/>
        <a:buChar char="§"/>
        <a:defRPr sz="1600" kern="1200">
          <a:solidFill>
            <a:schemeClr val="tx1"/>
          </a:solidFill>
          <a:latin typeface="Arial"/>
          <a:ea typeface="ＭＳ Ｐゴシック" charset="0"/>
          <a:cs typeface="Arial"/>
        </a:defRPr>
      </a:lvl4pPr>
      <a:lvl5pPr marL="1543050" indent="-171450" algn="l" defTabSz="342900" rtl="0" eaLnBrk="0" fontAlgn="base" hangingPunct="0">
        <a:spcBef>
          <a:spcPct val="20000"/>
        </a:spcBef>
        <a:spcAft>
          <a:spcPct val="0"/>
        </a:spcAft>
        <a:buFont typeface="Arial" panose="020B0604020202020204" pitchFamily="34" charset="0"/>
        <a:buChar char="»"/>
        <a:defRPr sz="1500" i="1" kern="1200">
          <a:solidFill>
            <a:schemeClr val="tx1"/>
          </a:solidFill>
          <a:latin typeface="Arial"/>
          <a:ea typeface="ＭＳ Ｐゴシック" charset="0"/>
          <a:cs typeface="Arial"/>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fr-FR"/>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0438217-6137-1749-A011-AC415C60182C}"/>
              </a:ext>
            </a:extLst>
          </p:cNvPr>
          <p:cNvSpPr/>
          <p:nvPr userDrawn="1"/>
        </p:nvSpPr>
        <p:spPr>
          <a:xfrm>
            <a:off x="819150" y="0"/>
            <a:ext cx="8324850" cy="698500"/>
          </a:xfrm>
          <a:prstGeom prst="rect">
            <a:avLst/>
          </a:prstGeom>
          <a:solidFill>
            <a:srgbClr val="052C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pic>
        <p:nvPicPr>
          <p:cNvPr id="4" name="Image 3">
            <a:extLst>
              <a:ext uri="{FF2B5EF4-FFF2-40B4-BE49-F238E27FC236}">
                <a16:creationId xmlns:a16="http://schemas.microsoft.com/office/drawing/2014/main" id="{D29534B1-DFF0-434C-8C5E-8E4A85E04C7A}"/>
              </a:ext>
            </a:extLst>
          </p:cNvPr>
          <p:cNvPicPr>
            <a:picLocks noChangeAspect="1"/>
          </p:cNvPicPr>
          <p:nvPr userDrawn="1"/>
        </p:nvPicPr>
        <p:blipFill rotWithShape="1">
          <a:blip r:embed="rId4" cstate="email">
            <a:extLst>
              <a:ext uri="{28A0092B-C50C-407E-A947-70E740481C1C}">
                <a14:useLocalDpi xmlns:a14="http://schemas.microsoft.com/office/drawing/2010/main"/>
              </a:ext>
            </a:extLst>
          </a:blip>
          <a:srcRect l="3466" t="14552"/>
          <a:stretch/>
        </p:blipFill>
        <p:spPr>
          <a:xfrm>
            <a:off x="0" y="0"/>
            <a:ext cx="1851025" cy="860425"/>
          </a:xfrm>
          <a:prstGeom prst="rect">
            <a:avLst/>
          </a:prstGeom>
          <a:effectLst>
            <a:outerShdw blurRad="50800" dist="25400" dir="6600000" algn="tl" rotWithShape="0">
              <a:prstClr val="black">
                <a:alpha val="40000"/>
              </a:prstClr>
            </a:outerShdw>
          </a:effectLst>
        </p:spPr>
      </p:pic>
      <p:pic>
        <p:nvPicPr>
          <p:cNvPr id="3076" name="Image 2">
            <a:extLst>
              <a:ext uri="{FF2B5EF4-FFF2-40B4-BE49-F238E27FC236}">
                <a16:creationId xmlns:a16="http://schemas.microsoft.com/office/drawing/2014/main" id="{264BE74F-C734-0F95-77E6-761E6D41C44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09538" y="117475"/>
            <a:ext cx="15652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Espace réservé du numéro de diapositive 5">
            <a:extLst>
              <a:ext uri="{FF2B5EF4-FFF2-40B4-BE49-F238E27FC236}">
                <a16:creationId xmlns:a16="http://schemas.microsoft.com/office/drawing/2014/main" id="{D0862789-C17C-4EB5-0C16-A3F3CB330D52}"/>
              </a:ext>
            </a:extLst>
          </p:cNvPr>
          <p:cNvSpPr>
            <a:spLocks noGrp="1"/>
          </p:cNvSpPr>
          <p:nvPr>
            <p:ph type="sldNum" sz="quarter" idx="4"/>
          </p:nvPr>
        </p:nvSpPr>
        <p:spPr>
          <a:xfrm>
            <a:off x="7974239" y="4669744"/>
            <a:ext cx="803275" cy="274637"/>
          </a:xfrm>
          <a:prstGeom prst="rect">
            <a:avLst/>
          </a:prstGeom>
        </p:spPr>
        <p:txBody>
          <a:bodyPr vert="horz" wrap="square" lIns="91440" tIns="45720" rIns="91440" bIns="45720" numCol="1" anchor="t" anchorCtr="0" compatLnSpc="1">
            <a:prstTxWarp prst="textNoShape">
              <a:avLst/>
            </a:prstTxWarp>
          </a:bodyPr>
          <a:lstStyle>
            <a:lvl1pPr algn="ctr" eaLnBrk="1" hangingPunct="1">
              <a:defRPr sz="1200">
                <a:solidFill>
                  <a:schemeClr val="tx1"/>
                </a:solidFill>
                <a:latin typeface="Arial" panose="020B0604020202020204" pitchFamily="34" charset="0"/>
              </a:defRPr>
            </a:lvl1pPr>
          </a:lstStyle>
          <a:p>
            <a:fld id="{C34C58B1-AD08-7D4A-BB59-2FFD5BE7741B}" type="slidenum">
              <a:rPr lang="fr-FR" altLang="fr-FR" smtClean="0"/>
              <a:pPr/>
              <a:t>‹#›</a:t>
            </a:fld>
            <a:endParaRPr lang="fr-FR" altLang="fr-FR" dirty="0"/>
          </a:p>
        </p:txBody>
      </p:sp>
    </p:spTree>
  </p:cSld>
  <p:clrMap bg1="lt1" tx1="dk1" bg2="lt2" tx2="dk2" accent1="accent1" accent2="accent2" accent3="accent3" accent4="accent4" accent5="accent5" accent6="accent6" hlink="hlink" folHlink="folHlink"/>
  <p:sldLayoutIdLst>
    <p:sldLayoutId id="2147484025" r:id="rId1"/>
    <p:sldLayoutId id="2147484032" r:id="rId2"/>
  </p:sldLayoutIdLst>
  <p:hf hdr="0" ftr="0" dt="0"/>
  <p:txStyles>
    <p:titleStyle>
      <a:lvl1pPr algn="l" rtl="0" fontAlgn="base">
        <a:lnSpc>
          <a:spcPct val="90000"/>
        </a:lnSpc>
        <a:spcBef>
          <a:spcPct val="0"/>
        </a:spcBef>
        <a:spcAft>
          <a:spcPct val="0"/>
        </a:spcAft>
        <a:defRPr sz="2400" kern="1200">
          <a:solidFill>
            <a:srgbClr val="002060"/>
          </a:solidFill>
          <a:latin typeface="Saira" pitchFamily="2" charset="77"/>
          <a:ea typeface="+mj-ea"/>
          <a:cs typeface="+mj-cs"/>
        </a:defRPr>
      </a:lvl1pPr>
      <a:lvl2pPr algn="l" rtl="0" fontAlgn="base">
        <a:lnSpc>
          <a:spcPct val="90000"/>
        </a:lnSpc>
        <a:spcBef>
          <a:spcPct val="0"/>
        </a:spcBef>
        <a:spcAft>
          <a:spcPct val="0"/>
        </a:spcAft>
        <a:defRPr sz="2400">
          <a:solidFill>
            <a:srgbClr val="002060"/>
          </a:solidFill>
          <a:latin typeface="Saira" pitchFamily="2" charset="77"/>
        </a:defRPr>
      </a:lvl2pPr>
      <a:lvl3pPr algn="l" rtl="0" fontAlgn="base">
        <a:lnSpc>
          <a:spcPct val="90000"/>
        </a:lnSpc>
        <a:spcBef>
          <a:spcPct val="0"/>
        </a:spcBef>
        <a:spcAft>
          <a:spcPct val="0"/>
        </a:spcAft>
        <a:defRPr sz="2400">
          <a:solidFill>
            <a:srgbClr val="002060"/>
          </a:solidFill>
          <a:latin typeface="Saira" pitchFamily="2" charset="77"/>
        </a:defRPr>
      </a:lvl3pPr>
      <a:lvl4pPr algn="l" rtl="0" fontAlgn="base">
        <a:lnSpc>
          <a:spcPct val="90000"/>
        </a:lnSpc>
        <a:spcBef>
          <a:spcPct val="0"/>
        </a:spcBef>
        <a:spcAft>
          <a:spcPct val="0"/>
        </a:spcAft>
        <a:defRPr sz="2400">
          <a:solidFill>
            <a:srgbClr val="002060"/>
          </a:solidFill>
          <a:latin typeface="Saira" pitchFamily="2" charset="77"/>
        </a:defRPr>
      </a:lvl4pPr>
      <a:lvl5pPr algn="l" rtl="0" fontAlgn="base">
        <a:lnSpc>
          <a:spcPct val="90000"/>
        </a:lnSpc>
        <a:spcBef>
          <a:spcPct val="0"/>
        </a:spcBef>
        <a:spcAft>
          <a:spcPct val="0"/>
        </a:spcAft>
        <a:defRPr sz="2400">
          <a:solidFill>
            <a:srgbClr val="002060"/>
          </a:solidFill>
          <a:latin typeface="Saira" pitchFamily="2" charset="77"/>
        </a:defRPr>
      </a:lvl5pPr>
      <a:lvl6pPr marL="457200" algn="l" rtl="0" fontAlgn="base">
        <a:lnSpc>
          <a:spcPct val="90000"/>
        </a:lnSpc>
        <a:spcBef>
          <a:spcPct val="0"/>
        </a:spcBef>
        <a:spcAft>
          <a:spcPct val="0"/>
        </a:spcAft>
        <a:defRPr sz="2400">
          <a:solidFill>
            <a:srgbClr val="002060"/>
          </a:solidFill>
          <a:latin typeface="Saira" pitchFamily="2" charset="77"/>
        </a:defRPr>
      </a:lvl6pPr>
      <a:lvl7pPr marL="914400" algn="l" rtl="0" fontAlgn="base">
        <a:lnSpc>
          <a:spcPct val="90000"/>
        </a:lnSpc>
        <a:spcBef>
          <a:spcPct val="0"/>
        </a:spcBef>
        <a:spcAft>
          <a:spcPct val="0"/>
        </a:spcAft>
        <a:defRPr sz="2400">
          <a:solidFill>
            <a:srgbClr val="002060"/>
          </a:solidFill>
          <a:latin typeface="Saira" pitchFamily="2" charset="77"/>
        </a:defRPr>
      </a:lvl7pPr>
      <a:lvl8pPr marL="1371600" algn="l" rtl="0" fontAlgn="base">
        <a:lnSpc>
          <a:spcPct val="90000"/>
        </a:lnSpc>
        <a:spcBef>
          <a:spcPct val="0"/>
        </a:spcBef>
        <a:spcAft>
          <a:spcPct val="0"/>
        </a:spcAft>
        <a:defRPr sz="2400">
          <a:solidFill>
            <a:srgbClr val="002060"/>
          </a:solidFill>
          <a:latin typeface="Saira" pitchFamily="2" charset="77"/>
        </a:defRPr>
      </a:lvl8pPr>
      <a:lvl9pPr marL="1828800" algn="l" rtl="0" fontAlgn="base">
        <a:lnSpc>
          <a:spcPct val="90000"/>
        </a:lnSpc>
        <a:spcBef>
          <a:spcPct val="0"/>
        </a:spcBef>
        <a:spcAft>
          <a:spcPct val="0"/>
        </a:spcAft>
        <a:defRPr sz="2400">
          <a:solidFill>
            <a:srgbClr val="002060"/>
          </a:solidFill>
          <a:latin typeface="Saira" pitchFamily="2" charset="77"/>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Image 1">
            <a:extLst>
              <a:ext uri="{FF2B5EF4-FFF2-40B4-BE49-F238E27FC236}">
                <a16:creationId xmlns:a16="http://schemas.microsoft.com/office/drawing/2014/main" id="{EBD1012E-3A7A-6A55-4138-3DCA70D6E2E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25" y="3878263"/>
            <a:ext cx="91440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ZoneTexte 8">
            <a:extLst>
              <a:ext uri="{FF2B5EF4-FFF2-40B4-BE49-F238E27FC236}">
                <a16:creationId xmlns:a16="http://schemas.microsoft.com/office/drawing/2014/main" id="{996E08D5-701E-B547-AAB5-422E32771F34}"/>
              </a:ext>
            </a:extLst>
          </p:cNvPr>
          <p:cNvSpPr txBox="1">
            <a:spLocks noChangeArrowheads="1"/>
          </p:cNvSpPr>
          <p:nvPr userDrawn="1"/>
        </p:nvSpPr>
        <p:spPr bwMode="auto">
          <a:xfrm>
            <a:off x="63500" y="4211638"/>
            <a:ext cx="9153525" cy="261937"/>
          </a:xfrm>
          <a:prstGeom prst="rect">
            <a:avLst/>
          </a:prstGeom>
          <a:noFill/>
          <a:ln>
            <a:noFill/>
          </a:ln>
          <a:extLst>
            <a:ext uri="{909E8E84-426E-40dd-AFC4-6F175D3DCCD1}"/>
            <a:ext uri="{91240B29-F687-4f45-9708-019B960494DF}"/>
          </a:extLst>
        </p:spPr>
        <p:txBody>
          <a:bodyPr>
            <a:spAutoFit/>
          </a:bodyPr>
          <a:lstStyle>
            <a:lvl1pPr eaLnBrk="0" hangingPunct="0">
              <a:defRPr sz="2400">
                <a:solidFill>
                  <a:schemeClr val="tx1"/>
                </a:solidFill>
                <a:latin typeface="Calibri" charset="0"/>
                <a:ea typeface="ＭＳ Ｐゴシック" charset="-128"/>
              </a:defRPr>
            </a:lvl1pPr>
            <a:lvl2pPr marL="742950" indent="-285750" eaLnBrk="0" hangingPunct="0">
              <a:defRPr sz="2400">
                <a:solidFill>
                  <a:schemeClr val="tx1"/>
                </a:solidFill>
                <a:latin typeface="Calibri" charset="0"/>
                <a:ea typeface="ＭＳ Ｐゴシック" charset="-128"/>
              </a:defRPr>
            </a:lvl2pPr>
            <a:lvl3pPr marL="1143000" indent="-228600" eaLnBrk="0" hangingPunct="0">
              <a:defRPr sz="2400">
                <a:solidFill>
                  <a:schemeClr val="tx1"/>
                </a:solidFill>
                <a:latin typeface="Calibri" charset="0"/>
                <a:ea typeface="ＭＳ Ｐゴシック" charset="-128"/>
              </a:defRPr>
            </a:lvl3pPr>
            <a:lvl4pPr marL="1600200" indent="-228600" eaLnBrk="0" hangingPunct="0">
              <a:defRPr sz="2400">
                <a:solidFill>
                  <a:schemeClr val="tx1"/>
                </a:solidFill>
                <a:latin typeface="Calibri" charset="0"/>
                <a:ea typeface="ＭＳ Ｐゴシック" charset="-128"/>
              </a:defRPr>
            </a:lvl4pPr>
            <a:lvl5pPr marL="2057400" indent="-228600" eaLnBrk="0" hangingPunct="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eaLnBrk="1" hangingPunct="1">
              <a:defRPr/>
            </a:pPr>
            <a:r>
              <a:rPr lang="fr-FR" altLang="fr-FR" sz="1100" dirty="0">
                <a:solidFill>
                  <a:schemeClr val="bg1"/>
                </a:solidFill>
                <a:latin typeface="Saira" pitchFamily="2" charset="77"/>
                <a:ea typeface="Saira ExtraLight" charset="0"/>
                <a:cs typeface="Saira ExtraLight" charset="0"/>
              </a:rPr>
              <a:t>Institut de Recherche en Informatique et Systèmes Aléatoires</a:t>
            </a:r>
          </a:p>
        </p:txBody>
      </p:sp>
      <p:grpSp>
        <p:nvGrpSpPr>
          <p:cNvPr id="4100" name="Groupe 15">
            <a:extLst>
              <a:ext uri="{FF2B5EF4-FFF2-40B4-BE49-F238E27FC236}">
                <a16:creationId xmlns:a16="http://schemas.microsoft.com/office/drawing/2014/main" id="{F38670E9-06D0-644F-97D0-125BCAF96E94}"/>
              </a:ext>
            </a:extLst>
          </p:cNvPr>
          <p:cNvGrpSpPr>
            <a:grpSpLocks/>
          </p:cNvGrpSpPr>
          <p:nvPr userDrawn="1"/>
        </p:nvGrpSpPr>
        <p:grpSpPr bwMode="auto">
          <a:xfrm>
            <a:off x="4763620" y="3086643"/>
            <a:ext cx="1404938" cy="338138"/>
            <a:chOff x="4614845" y="2976562"/>
            <a:chExt cx="1404955" cy="338554"/>
          </a:xfrm>
        </p:grpSpPr>
        <p:pic>
          <p:nvPicPr>
            <p:cNvPr id="4103" name="Image 13">
              <a:extLst>
                <a:ext uri="{FF2B5EF4-FFF2-40B4-BE49-F238E27FC236}">
                  <a16:creationId xmlns:a16="http://schemas.microsoft.com/office/drawing/2014/main" id="{A66B74F3-26F1-717A-8DD2-F4CE23ACECB9}"/>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614845" y="3027365"/>
              <a:ext cx="277884" cy="225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ZoneTexte 14">
              <a:extLst>
                <a:ext uri="{FF2B5EF4-FFF2-40B4-BE49-F238E27FC236}">
                  <a16:creationId xmlns:a16="http://schemas.microsoft.com/office/drawing/2014/main" id="{FFCEA29B-5124-B1F9-6027-D5E895FC22CE}"/>
                </a:ext>
              </a:extLst>
            </p:cNvPr>
            <p:cNvSpPr txBox="1">
              <a:spLocks noChangeArrowheads="1"/>
            </p:cNvSpPr>
            <p:nvPr userDrawn="1"/>
          </p:nvSpPr>
          <p:spPr bwMode="auto">
            <a:xfrm>
              <a:off x="4820763" y="2976562"/>
              <a:ext cx="1199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panose="020F0502020204030204" pitchFamily="34" charset="0"/>
                  <a:ea typeface="ＭＳ Ｐゴシック" panose="020B0600070205080204" pitchFamily="34" charset="-128"/>
                </a:defRPr>
              </a:lvl1pPr>
              <a:lvl2pPr marL="742950" indent="-285750">
                <a:defRPr sz="2400">
                  <a:solidFill>
                    <a:schemeClr val="tx1"/>
                  </a:solidFill>
                  <a:latin typeface="Calibri" panose="020F0502020204030204" pitchFamily="34" charset="0"/>
                  <a:ea typeface="ＭＳ Ｐゴシック" panose="020B0600070205080204" pitchFamily="34" charset="-128"/>
                </a:defRPr>
              </a:lvl2pPr>
              <a:lvl3pPr marL="1143000" indent="-228600">
                <a:defRPr sz="2400">
                  <a:solidFill>
                    <a:schemeClr val="tx1"/>
                  </a:solidFill>
                  <a:latin typeface="Calibri" panose="020F0502020204030204" pitchFamily="34" charset="0"/>
                  <a:ea typeface="ＭＳ Ｐゴシック" panose="020B0600070205080204" pitchFamily="34" charset="-128"/>
                </a:defRPr>
              </a:lvl3pPr>
              <a:lvl4pPr marL="1600200" indent="-228600">
                <a:defRPr sz="2400">
                  <a:solidFill>
                    <a:schemeClr val="tx1"/>
                  </a:solidFill>
                  <a:latin typeface="Calibri" panose="020F0502020204030204" pitchFamily="34" charset="0"/>
                  <a:ea typeface="ＭＳ Ｐゴシック" panose="020B0600070205080204" pitchFamily="34" charset="-128"/>
                </a:defRPr>
              </a:lvl4pPr>
              <a:lvl5pPr marL="2057400" indent="-228600">
                <a:defRPr sz="24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r>
                <a:rPr lang="fr-FR" altLang="en-FR" sz="1600" dirty="0">
                  <a:solidFill>
                    <a:srgbClr val="002060"/>
                  </a:solidFill>
                  <a:latin typeface="Saira" pitchFamily="2" charset="77"/>
                </a:rPr>
                <a:t>@</a:t>
              </a:r>
              <a:r>
                <a:rPr lang="fr-FR" altLang="en-FR" sz="1600" dirty="0" err="1">
                  <a:solidFill>
                    <a:srgbClr val="002060"/>
                  </a:solidFill>
                  <a:latin typeface="Saira" pitchFamily="2" charset="77"/>
                </a:rPr>
                <a:t>irisa_lab</a:t>
              </a:r>
              <a:endParaRPr lang="fr-FR" altLang="en-FR" sz="1600" dirty="0">
                <a:solidFill>
                  <a:srgbClr val="002060"/>
                </a:solidFill>
                <a:latin typeface="Saira" pitchFamily="2" charset="77"/>
              </a:endParaRPr>
            </a:p>
          </p:txBody>
        </p:sp>
      </p:grpSp>
      <p:sp>
        <p:nvSpPr>
          <p:cNvPr id="4101" name="ZoneTexte 16">
            <a:extLst>
              <a:ext uri="{FF2B5EF4-FFF2-40B4-BE49-F238E27FC236}">
                <a16:creationId xmlns:a16="http://schemas.microsoft.com/office/drawing/2014/main" id="{F4447DED-9A39-348B-5B38-75243BCD4964}"/>
              </a:ext>
            </a:extLst>
          </p:cNvPr>
          <p:cNvSpPr txBox="1">
            <a:spLocks noChangeArrowheads="1"/>
          </p:cNvSpPr>
          <p:nvPr userDrawn="1"/>
        </p:nvSpPr>
        <p:spPr bwMode="auto">
          <a:xfrm>
            <a:off x="3295650" y="3114675"/>
            <a:ext cx="14382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panose="020F0502020204030204" pitchFamily="34" charset="0"/>
                <a:ea typeface="ＭＳ Ｐゴシック" panose="020B0600070205080204" pitchFamily="34" charset="-128"/>
              </a:defRPr>
            </a:lvl1pPr>
            <a:lvl2pPr marL="742950" indent="-285750">
              <a:defRPr sz="2400">
                <a:solidFill>
                  <a:schemeClr val="tx1"/>
                </a:solidFill>
                <a:latin typeface="Calibri" panose="020F0502020204030204" pitchFamily="34" charset="0"/>
                <a:ea typeface="ＭＳ Ｐゴシック" panose="020B0600070205080204" pitchFamily="34" charset="-128"/>
              </a:defRPr>
            </a:lvl2pPr>
            <a:lvl3pPr marL="1143000" indent="-228600">
              <a:defRPr sz="2400">
                <a:solidFill>
                  <a:schemeClr val="tx1"/>
                </a:solidFill>
                <a:latin typeface="Calibri" panose="020F0502020204030204" pitchFamily="34" charset="0"/>
                <a:ea typeface="ＭＳ Ｐゴシック" panose="020B0600070205080204" pitchFamily="34" charset="-128"/>
              </a:defRPr>
            </a:lvl3pPr>
            <a:lvl4pPr marL="1600200" indent="-228600">
              <a:defRPr sz="2400">
                <a:solidFill>
                  <a:schemeClr val="tx1"/>
                </a:solidFill>
                <a:latin typeface="Calibri" panose="020F0502020204030204" pitchFamily="34" charset="0"/>
                <a:ea typeface="ＭＳ Ｐゴシック" panose="020B0600070205080204" pitchFamily="34" charset="-128"/>
              </a:defRPr>
            </a:lvl4pPr>
            <a:lvl5pPr marL="2057400" indent="-228600">
              <a:defRPr sz="24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r>
              <a:rPr lang="fr-FR" altLang="en-FR" sz="1600" dirty="0" err="1">
                <a:solidFill>
                  <a:srgbClr val="002060"/>
                </a:solidFill>
                <a:latin typeface="Saira" pitchFamily="2" charset="77"/>
              </a:rPr>
              <a:t>www.irisa.fr</a:t>
            </a:r>
            <a:endParaRPr lang="fr-FR" altLang="en-FR" sz="1600" dirty="0">
              <a:solidFill>
                <a:srgbClr val="002060"/>
              </a:solidFill>
              <a:latin typeface="Saira" pitchFamily="2" charset="77"/>
            </a:endParaRPr>
          </a:p>
        </p:txBody>
      </p:sp>
      <p:sp>
        <p:nvSpPr>
          <p:cNvPr id="2" name="Espace réservé du numéro de diapositive 5">
            <a:extLst>
              <a:ext uri="{FF2B5EF4-FFF2-40B4-BE49-F238E27FC236}">
                <a16:creationId xmlns:a16="http://schemas.microsoft.com/office/drawing/2014/main" id="{84D4F203-F84A-D595-F8AC-F12CDB6270C2}"/>
              </a:ext>
            </a:extLst>
          </p:cNvPr>
          <p:cNvSpPr>
            <a:spLocks noGrp="1"/>
          </p:cNvSpPr>
          <p:nvPr>
            <p:ph type="sldNum" sz="quarter" idx="4"/>
          </p:nvPr>
        </p:nvSpPr>
        <p:spPr>
          <a:xfrm>
            <a:off x="8075839" y="3409156"/>
            <a:ext cx="803275" cy="274637"/>
          </a:xfrm>
          <a:prstGeom prst="rect">
            <a:avLst/>
          </a:prstGeom>
        </p:spPr>
        <p:txBody>
          <a:bodyPr vert="horz" wrap="square" lIns="91440" tIns="45720" rIns="91440" bIns="45720" numCol="1" anchor="t" anchorCtr="0" compatLnSpc="1">
            <a:prstTxWarp prst="textNoShape">
              <a:avLst/>
            </a:prstTxWarp>
          </a:bodyPr>
          <a:lstStyle>
            <a:lvl1pPr algn="ctr" eaLnBrk="1" hangingPunct="1">
              <a:defRPr sz="1200">
                <a:solidFill>
                  <a:schemeClr val="tx1"/>
                </a:solidFill>
                <a:latin typeface="Arial" panose="020B0604020202020204" pitchFamily="34" charset="0"/>
              </a:defRPr>
            </a:lvl1pPr>
          </a:lstStyle>
          <a:p>
            <a:fld id="{C34C58B1-AD08-7D4A-BB59-2FFD5BE7741B}" type="slidenum">
              <a:rPr lang="fr-FR" altLang="fr-FR" smtClean="0"/>
              <a:pPr/>
              <a:t>‹#›</a:t>
            </a:fld>
            <a:endParaRPr lang="fr-FR" altLang="fr-FR" dirty="0"/>
          </a:p>
        </p:txBody>
      </p:sp>
      <p:pic>
        <p:nvPicPr>
          <p:cNvPr id="3" name="Picture 2">
            <a:extLst>
              <a:ext uri="{FF2B5EF4-FFF2-40B4-BE49-F238E27FC236}">
                <a16:creationId xmlns:a16="http://schemas.microsoft.com/office/drawing/2014/main" id="{0C41F8C5-80C1-AE9C-196F-15F39FE80647}"/>
              </a:ext>
            </a:extLst>
          </p:cNvPr>
          <p:cNvPicPr>
            <a:picLocks noChangeAspect="1"/>
          </p:cNvPicPr>
          <p:nvPr userDrawn="1"/>
        </p:nvPicPr>
        <p:blipFill>
          <a:blip r:embed="rId5"/>
          <a:stretch>
            <a:fillRect/>
          </a:stretch>
        </p:blipFill>
        <p:spPr>
          <a:xfrm>
            <a:off x="4357395" y="3422398"/>
            <a:ext cx="1308821" cy="398463"/>
          </a:xfrm>
          <a:prstGeom prst="rect">
            <a:avLst/>
          </a:prstGeom>
        </p:spPr>
      </p:pic>
      <p:pic>
        <p:nvPicPr>
          <p:cNvPr id="4" name="Picture 3">
            <a:extLst>
              <a:ext uri="{FF2B5EF4-FFF2-40B4-BE49-F238E27FC236}">
                <a16:creationId xmlns:a16="http://schemas.microsoft.com/office/drawing/2014/main" id="{D7471A76-7CFB-23A2-216C-69FB2E6D165C}"/>
              </a:ext>
            </a:extLst>
          </p:cNvPr>
          <p:cNvPicPr>
            <a:picLocks noChangeAspect="1"/>
          </p:cNvPicPr>
          <p:nvPr userDrawn="1"/>
        </p:nvPicPr>
        <p:blipFill>
          <a:blip r:embed="rId6"/>
          <a:stretch>
            <a:fillRect/>
          </a:stretch>
        </p:blipFill>
        <p:spPr>
          <a:xfrm>
            <a:off x="5860512" y="3422399"/>
            <a:ext cx="1838359" cy="398462"/>
          </a:xfrm>
          <a:prstGeom prst="rect">
            <a:avLst/>
          </a:prstGeom>
        </p:spPr>
      </p:pic>
      <p:pic>
        <p:nvPicPr>
          <p:cNvPr id="5" name="Picture 4">
            <a:extLst>
              <a:ext uri="{FF2B5EF4-FFF2-40B4-BE49-F238E27FC236}">
                <a16:creationId xmlns:a16="http://schemas.microsoft.com/office/drawing/2014/main" id="{24512C12-6152-65CE-4237-79D068F50DE1}"/>
              </a:ext>
            </a:extLst>
          </p:cNvPr>
          <p:cNvPicPr>
            <a:picLocks noChangeAspect="1"/>
          </p:cNvPicPr>
          <p:nvPr userDrawn="1"/>
        </p:nvPicPr>
        <p:blipFill>
          <a:blip r:embed="rId7"/>
          <a:stretch>
            <a:fillRect/>
          </a:stretch>
        </p:blipFill>
        <p:spPr>
          <a:xfrm>
            <a:off x="1983071" y="3422399"/>
            <a:ext cx="398464" cy="398464"/>
          </a:xfrm>
          <a:prstGeom prst="rect">
            <a:avLst/>
          </a:prstGeom>
        </p:spPr>
      </p:pic>
      <p:pic>
        <p:nvPicPr>
          <p:cNvPr id="6" name="Picture 5">
            <a:extLst>
              <a:ext uri="{FF2B5EF4-FFF2-40B4-BE49-F238E27FC236}">
                <a16:creationId xmlns:a16="http://schemas.microsoft.com/office/drawing/2014/main" id="{1766AE69-6DFC-7621-BBDC-2F143E320D58}"/>
              </a:ext>
            </a:extLst>
          </p:cNvPr>
          <p:cNvPicPr>
            <a:picLocks noChangeAspect="1"/>
          </p:cNvPicPr>
          <p:nvPr userDrawn="1"/>
        </p:nvPicPr>
        <p:blipFill>
          <a:blip r:embed="rId8"/>
          <a:stretch>
            <a:fillRect/>
          </a:stretch>
        </p:blipFill>
        <p:spPr>
          <a:xfrm>
            <a:off x="2575831" y="3422398"/>
            <a:ext cx="1587268" cy="398463"/>
          </a:xfrm>
          <a:prstGeom prst="rect">
            <a:avLst/>
          </a:prstGeom>
        </p:spPr>
      </p:pic>
    </p:spTree>
  </p:cSld>
  <p:clrMap bg1="lt1" tx1="dk1" bg2="lt2" tx2="dk2" accent1="accent1" accent2="accent2" accent3="accent3" accent4="accent4" accent5="accent5" accent6="accent6" hlink="hlink" folHlink="folHlink"/>
  <p:sldLayoutIdLst>
    <p:sldLayoutId id="2147484026" r:id="rId1"/>
  </p:sldLayoutIdLst>
  <p:hf hdr="0" ftr="0" dt="0"/>
  <p:txStyles>
    <p:titleStyle>
      <a:lvl1pPr algn="ctr" rtl="0" fontAlgn="base">
        <a:lnSpc>
          <a:spcPct val="90000"/>
        </a:lnSpc>
        <a:spcBef>
          <a:spcPct val="0"/>
        </a:spcBef>
        <a:spcAft>
          <a:spcPct val="0"/>
        </a:spcAft>
        <a:defRPr sz="2400" kern="1200">
          <a:solidFill>
            <a:schemeClr val="tx1"/>
          </a:solidFill>
          <a:latin typeface="Saira" pitchFamily="2" charset="77"/>
          <a:ea typeface="+mj-ea"/>
          <a:cs typeface="+mj-cs"/>
        </a:defRPr>
      </a:lvl1pPr>
      <a:lvl2pPr algn="ctr" rtl="0" fontAlgn="base">
        <a:lnSpc>
          <a:spcPct val="90000"/>
        </a:lnSpc>
        <a:spcBef>
          <a:spcPct val="0"/>
        </a:spcBef>
        <a:spcAft>
          <a:spcPct val="0"/>
        </a:spcAft>
        <a:defRPr sz="2400">
          <a:solidFill>
            <a:schemeClr val="tx1"/>
          </a:solidFill>
          <a:latin typeface="Saira" pitchFamily="2" charset="77"/>
        </a:defRPr>
      </a:lvl2pPr>
      <a:lvl3pPr algn="ctr" rtl="0" fontAlgn="base">
        <a:lnSpc>
          <a:spcPct val="90000"/>
        </a:lnSpc>
        <a:spcBef>
          <a:spcPct val="0"/>
        </a:spcBef>
        <a:spcAft>
          <a:spcPct val="0"/>
        </a:spcAft>
        <a:defRPr sz="2400">
          <a:solidFill>
            <a:schemeClr val="tx1"/>
          </a:solidFill>
          <a:latin typeface="Saira" pitchFamily="2" charset="77"/>
        </a:defRPr>
      </a:lvl3pPr>
      <a:lvl4pPr algn="ctr" rtl="0" fontAlgn="base">
        <a:lnSpc>
          <a:spcPct val="90000"/>
        </a:lnSpc>
        <a:spcBef>
          <a:spcPct val="0"/>
        </a:spcBef>
        <a:spcAft>
          <a:spcPct val="0"/>
        </a:spcAft>
        <a:defRPr sz="2400">
          <a:solidFill>
            <a:schemeClr val="tx1"/>
          </a:solidFill>
          <a:latin typeface="Saira" pitchFamily="2" charset="77"/>
        </a:defRPr>
      </a:lvl4pPr>
      <a:lvl5pPr algn="ctr" rtl="0" fontAlgn="base">
        <a:lnSpc>
          <a:spcPct val="90000"/>
        </a:lnSpc>
        <a:spcBef>
          <a:spcPct val="0"/>
        </a:spcBef>
        <a:spcAft>
          <a:spcPct val="0"/>
        </a:spcAft>
        <a:defRPr sz="2400">
          <a:solidFill>
            <a:schemeClr val="tx1"/>
          </a:solidFill>
          <a:latin typeface="Saira" pitchFamily="2" charset="77"/>
        </a:defRPr>
      </a:lvl5pPr>
      <a:lvl6pPr marL="457200" algn="ctr" rtl="0" fontAlgn="base">
        <a:lnSpc>
          <a:spcPct val="90000"/>
        </a:lnSpc>
        <a:spcBef>
          <a:spcPct val="0"/>
        </a:spcBef>
        <a:spcAft>
          <a:spcPct val="0"/>
        </a:spcAft>
        <a:defRPr sz="2400">
          <a:solidFill>
            <a:schemeClr val="tx1"/>
          </a:solidFill>
          <a:latin typeface="Saira" pitchFamily="2" charset="77"/>
        </a:defRPr>
      </a:lvl6pPr>
      <a:lvl7pPr marL="914400" algn="ctr" rtl="0" fontAlgn="base">
        <a:lnSpc>
          <a:spcPct val="90000"/>
        </a:lnSpc>
        <a:spcBef>
          <a:spcPct val="0"/>
        </a:spcBef>
        <a:spcAft>
          <a:spcPct val="0"/>
        </a:spcAft>
        <a:defRPr sz="2400">
          <a:solidFill>
            <a:schemeClr val="tx1"/>
          </a:solidFill>
          <a:latin typeface="Saira" pitchFamily="2" charset="77"/>
        </a:defRPr>
      </a:lvl7pPr>
      <a:lvl8pPr marL="1371600" algn="ctr" rtl="0" fontAlgn="base">
        <a:lnSpc>
          <a:spcPct val="90000"/>
        </a:lnSpc>
        <a:spcBef>
          <a:spcPct val="0"/>
        </a:spcBef>
        <a:spcAft>
          <a:spcPct val="0"/>
        </a:spcAft>
        <a:defRPr sz="2400">
          <a:solidFill>
            <a:schemeClr val="tx1"/>
          </a:solidFill>
          <a:latin typeface="Saira" pitchFamily="2" charset="77"/>
        </a:defRPr>
      </a:lvl8pPr>
      <a:lvl9pPr marL="1828800" algn="ctr" rtl="0" fontAlgn="base">
        <a:lnSpc>
          <a:spcPct val="90000"/>
        </a:lnSpc>
        <a:spcBef>
          <a:spcPct val="0"/>
        </a:spcBef>
        <a:spcAft>
          <a:spcPct val="0"/>
        </a:spcAft>
        <a:defRPr sz="2400">
          <a:solidFill>
            <a:schemeClr val="tx1"/>
          </a:solidFill>
          <a:latin typeface="Saira" pitchFamily="2" charset="77"/>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mailto:duc-hau.nguyen@irisa.fr" TargetMode="External"/><Relationship Id="rId7"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hyperlink" Target="mailto:guillaume.gravier@irisa.fr" TargetMode="External"/><Relationship Id="rId5" Type="http://schemas.openxmlformats.org/officeDocument/2006/relationships/hyperlink" Target="mailto:pascale.sebillot@irisa.fr" TargetMode="External"/><Relationship Id="rId4" Type="http://schemas.openxmlformats.org/officeDocument/2006/relationships/hyperlink" Target="mailto:cyrielle.mallart@univ-rennes2.fr"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re 1">
            <a:extLst>
              <a:ext uri="{FF2B5EF4-FFF2-40B4-BE49-F238E27FC236}">
                <a16:creationId xmlns:a16="http://schemas.microsoft.com/office/drawing/2014/main" id="{2437A524-E55A-375C-5469-071C53416A18}"/>
              </a:ext>
            </a:extLst>
          </p:cNvPr>
          <p:cNvSpPr>
            <a:spLocks noGrp="1" noChangeArrowheads="1"/>
          </p:cNvSpPr>
          <p:nvPr>
            <p:ph type="title"/>
          </p:nvPr>
        </p:nvSpPr>
        <p:spPr bwMode="auto">
          <a:xfrm>
            <a:off x="897622" y="2225675"/>
            <a:ext cx="7348756" cy="692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 anchorCtr="0" compatLnSpc="1">
            <a:prstTxWarp prst="textNoShape">
              <a:avLst/>
            </a:prstTxWarp>
          </a:bodyPr>
          <a:lstStyle/>
          <a:p>
            <a:r>
              <a:rPr lang="en-GB" altLang="en-FR" dirty="0">
                <a:latin typeface="Saira" pitchFamily="2" charset="77"/>
                <a:ea typeface="ＭＳ Ｐゴシック" panose="020B0600070205080204" pitchFamily="34" charset="-128"/>
                <a:cs typeface="Arial" panose="020B0604020202020204" pitchFamily="34" charset="0"/>
              </a:rPr>
              <a:t>Regularization, Semi-supervision, and Supervision for a Plausible Attention-Based Explanation </a:t>
            </a:r>
            <a:endParaRPr lang="en-FR" altLang="en-FR" dirty="0">
              <a:latin typeface="Saira" pitchFamily="2" charset="77"/>
              <a:ea typeface="ＭＳ Ｐゴシック" panose="020B0600070205080204" pitchFamily="34" charset="-128"/>
              <a:cs typeface="Arial" panose="020B0604020202020204" pitchFamily="34" charset="0"/>
            </a:endParaRPr>
          </a:p>
        </p:txBody>
      </p:sp>
      <p:sp>
        <p:nvSpPr>
          <p:cNvPr id="13314" name="Espace réservé du texte 4">
            <a:extLst>
              <a:ext uri="{FF2B5EF4-FFF2-40B4-BE49-F238E27FC236}">
                <a16:creationId xmlns:a16="http://schemas.microsoft.com/office/drawing/2014/main" id="{ECC7BD5C-BA86-AA4C-203B-D9249A8B0763}"/>
              </a:ext>
            </a:extLst>
          </p:cNvPr>
          <p:cNvSpPr>
            <a:spLocks noGrp="1" noChangeArrowheads="1"/>
          </p:cNvSpPr>
          <p:nvPr>
            <p:ph type="body" sz="quarter" idx="10"/>
          </p:nvPr>
        </p:nvSpPr>
        <p:spPr bwMode="auto">
          <a:xfrm>
            <a:off x="1689893" y="2986088"/>
            <a:ext cx="5783263" cy="398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FR" altLang="en-FR" dirty="0">
                <a:latin typeface="Saira" pitchFamily="2" charset="77"/>
                <a:ea typeface="ＭＳ Ｐゴシック" panose="020B0600070205080204" pitchFamily="34" charset="-128"/>
                <a:cs typeface="Arial" panose="020B0604020202020204" pitchFamily="34" charset="0"/>
              </a:rPr>
              <a:t>D.H. Nguyen, C. Mallart, G. Gravier, P. Sébillot</a:t>
            </a:r>
          </a:p>
        </p:txBody>
      </p:sp>
      <p:pic>
        <p:nvPicPr>
          <p:cNvPr id="4" name="Image 3">
            <a:extLst>
              <a:ext uri="{FF2B5EF4-FFF2-40B4-BE49-F238E27FC236}">
                <a16:creationId xmlns:a16="http://schemas.microsoft.com/office/drawing/2014/main" id="{E5B01A42-153C-295A-AA8A-AF80449E4EF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9951" t="4332" r="37875" b="-4332"/>
          <a:stretch/>
        </p:blipFill>
        <p:spPr bwMode="auto">
          <a:xfrm>
            <a:off x="10385985" y="4212389"/>
            <a:ext cx="146774" cy="150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DD113B85-3A90-E411-6D04-B9F1687AC9D4}"/>
              </a:ext>
            </a:extLst>
          </p:cNvPr>
          <p:cNvPicPr>
            <a:picLocks noChangeAspect="1"/>
          </p:cNvPicPr>
          <p:nvPr/>
        </p:nvPicPr>
        <p:blipFill>
          <a:blip r:embed="rId4"/>
          <a:stretch>
            <a:fillRect/>
          </a:stretch>
        </p:blipFill>
        <p:spPr>
          <a:xfrm>
            <a:off x="4461783" y="4163264"/>
            <a:ext cx="1308821" cy="398463"/>
          </a:xfrm>
          <a:prstGeom prst="rect">
            <a:avLst/>
          </a:prstGeom>
        </p:spPr>
      </p:pic>
      <p:pic>
        <p:nvPicPr>
          <p:cNvPr id="12" name="Picture 11">
            <a:extLst>
              <a:ext uri="{FF2B5EF4-FFF2-40B4-BE49-F238E27FC236}">
                <a16:creationId xmlns:a16="http://schemas.microsoft.com/office/drawing/2014/main" id="{E588A20F-C9D3-F40A-5854-DD4D5DDB6E1E}"/>
              </a:ext>
            </a:extLst>
          </p:cNvPr>
          <p:cNvPicPr>
            <a:picLocks noChangeAspect="1"/>
          </p:cNvPicPr>
          <p:nvPr/>
        </p:nvPicPr>
        <p:blipFill>
          <a:blip r:embed="rId5"/>
          <a:stretch>
            <a:fillRect/>
          </a:stretch>
        </p:blipFill>
        <p:spPr>
          <a:xfrm>
            <a:off x="5964900" y="4163265"/>
            <a:ext cx="1838359" cy="398462"/>
          </a:xfrm>
          <a:prstGeom prst="rect">
            <a:avLst/>
          </a:prstGeom>
        </p:spPr>
      </p:pic>
      <p:pic>
        <p:nvPicPr>
          <p:cNvPr id="14" name="Picture 13">
            <a:extLst>
              <a:ext uri="{FF2B5EF4-FFF2-40B4-BE49-F238E27FC236}">
                <a16:creationId xmlns:a16="http://schemas.microsoft.com/office/drawing/2014/main" id="{9C17BC9D-4C64-3B18-0FEF-A7ABBDCADF01}"/>
              </a:ext>
            </a:extLst>
          </p:cNvPr>
          <p:cNvPicPr>
            <a:picLocks noChangeAspect="1"/>
          </p:cNvPicPr>
          <p:nvPr/>
        </p:nvPicPr>
        <p:blipFill>
          <a:blip r:embed="rId6"/>
          <a:stretch>
            <a:fillRect/>
          </a:stretch>
        </p:blipFill>
        <p:spPr>
          <a:xfrm>
            <a:off x="2087459" y="4163265"/>
            <a:ext cx="398464" cy="398464"/>
          </a:xfrm>
          <a:prstGeom prst="rect">
            <a:avLst/>
          </a:prstGeom>
        </p:spPr>
      </p:pic>
      <p:pic>
        <p:nvPicPr>
          <p:cNvPr id="16" name="Picture 15">
            <a:extLst>
              <a:ext uri="{FF2B5EF4-FFF2-40B4-BE49-F238E27FC236}">
                <a16:creationId xmlns:a16="http://schemas.microsoft.com/office/drawing/2014/main" id="{09386BF0-755A-CE75-7A7D-8D95368FBC04}"/>
              </a:ext>
            </a:extLst>
          </p:cNvPr>
          <p:cNvPicPr>
            <a:picLocks noChangeAspect="1"/>
          </p:cNvPicPr>
          <p:nvPr/>
        </p:nvPicPr>
        <p:blipFill>
          <a:blip r:embed="rId7"/>
          <a:stretch>
            <a:fillRect/>
          </a:stretch>
        </p:blipFill>
        <p:spPr>
          <a:xfrm>
            <a:off x="2680219" y="4163264"/>
            <a:ext cx="1587268" cy="39846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Espace réservé du texte 1">
            <a:extLst>
              <a:ext uri="{FF2B5EF4-FFF2-40B4-BE49-F238E27FC236}">
                <a16:creationId xmlns:a16="http://schemas.microsoft.com/office/drawing/2014/main" id="{FC3E8E87-E153-ECD2-A4FD-B3DC12C9609B}"/>
              </a:ext>
            </a:extLst>
          </p:cNvPr>
          <p:cNvSpPr>
            <a:spLocks noGrp="1" noChangeArrowheads="1"/>
          </p:cNvSpPr>
          <p:nvPr>
            <p:ph type="body" idx="1"/>
          </p:nvPr>
        </p:nvSpPr>
        <p:spPr bwMode="auto">
          <a:xfrm>
            <a:off x="1992313" y="101600"/>
            <a:ext cx="6635750" cy="53689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r>
              <a:rPr lang="en-FR" altLang="en-FR" sz="2000" dirty="0"/>
              <a:t>Semi-supervision by a heuristic map</a:t>
            </a:r>
          </a:p>
        </p:txBody>
      </p:sp>
      <p:sp>
        <p:nvSpPr>
          <p:cNvPr id="2" name="Slide Number Placeholder 1">
            <a:extLst>
              <a:ext uri="{FF2B5EF4-FFF2-40B4-BE49-F238E27FC236}">
                <a16:creationId xmlns:a16="http://schemas.microsoft.com/office/drawing/2014/main" id="{167B6FA3-FB43-3750-3C3F-720473080E70}"/>
              </a:ext>
            </a:extLst>
          </p:cNvPr>
          <p:cNvSpPr>
            <a:spLocks noGrp="1"/>
          </p:cNvSpPr>
          <p:nvPr>
            <p:ph type="sldNum" sz="quarter" idx="4"/>
          </p:nvPr>
        </p:nvSpPr>
        <p:spPr/>
        <p:txBody>
          <a:bodyPr/>
          <a:lstStyle/>
          <a:p>
            <a:fld id="{C34C58B1-AD08-7D4A-BB59-2FFD5BE7741B}" type="slidenum">
              <a:rPr lang="fr-FR" altLang="fr-FR" smtClean="0"/>
              <a:pPr/>
              <a:t>9</a:t>
            </a:fld>
            <a:endParaRPr lang="fr-FR" altLang="fr-FR" dirty="0"/>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624815BD-E68B-AD7D-F185-487A56FB76BF}"/>
                  </a:ext>
                </a:extLst>
              </p:cNvPr>
              <p:cNvGraphicFramePr>
                <a:graphicFrameLocks noGrp="1"/>
              </p:cNvGraphicFramePr>
              <p:nvPr>
                <p:extLst>
                  <p:ext uri="{D42A27DB-BD31-4B8C-83A1-F6EECF244321}">
                    <p14:modId xmlns:p14="http://schemas.microsoft.com/office/powerpoint/2010/main" val="3127566278"/>
                  </p:ext>
                </p:extLst>
              </p:nvPr>
            </p:nvGraphicFramePr>
            <p:xfrm>
              <a:off x="412327" y="1058411"/>
              <a:ext cx="8319343" cy="2570480"/>
            </p:xfrm>
            <a:graphic>
              <a:graphicData uri="http://schemas.openxmlformats.org/drawingml/2006/table">
                <a:tbl>
                  <a:tblPr firstRow="1" bandRow="1">
                    <a:tableStyleId>{5C22544A-7EE6-4342-B048-85BDC9FD1C3A}</a:tableStyleId>
                  </a:tblPr>
                  <a:tblGrid>
                    <a:gridCol w="751981">
                      <a:extLst>
                        <a:ext uri="{9D8B030D-6E8A-4147-A177-3AD203B41FA5}">
                          <a16:colId xmlns:a16="http://schemas.microsoft.com/office/drawing/2014/main" val="4023955841"/>
                        </a:ext>
                      </a:extLst>
                    </a:gridCol>
                    <a:gridCol w="1264842">
                      <a:extLst>
                        <a:ext uri="{9D8B030D-6E8A-4147-A177-3AD203B41FA5}">
                          <a16:colId xmlns:a16="http://schemas.microsoft.com/office/drawing/2014/main" val="3176973726"/>
                        </a:ext>
                      </a:extLst>
                    </a:gridCol>
                    <a:gridCol w="1041036">
                      <a:extLst>
                        <a:ext uri="{9D8B030D-6E8A-4147-A177-3AD203B41FA5}">
                          <a16:colId xmlns:a16="http://schemas.microsoft.com/office/drawing/2014/main" val="2570166331"/>
                        </a:ext>
                      </a:extLst>
                    </a:gridCol>
                    <a:gridCol w="858741">
                      <a:extLst>
                        <a:ext uri="{9D8B030D-6E8A-4147-A177-3AD203B41FA5}">
                          <a16:colId xmlns:a16="http://schemas.microsoft.com/office/drawing/2014/main" val="3208852241"/>
                        </a:ext>
                      </a:extLst>
                    </a:gridCol>
                    <a:gridCol w="1025718">
                      <a:extLst>
                        <a:ext uri="{9D8B030D-6E8A-4147-A177-3AD203B41FA5}">
                          <a16:colId xmlns:a16="http://schemas.microsoft.com/office/drawing/2014/main" val="1671285505"/>
                        </a:ext>
                      </a:extLst>
                    </a:gridCol>
                    <a:gridCol w="1033669">
                      <a:extLst>
                        <a:ext uri="{9D8B030D-6E8A-4147-A177-3AD203B41FA5}">
                          <a16:colId xmlns:a16="http://schemas.microsoft.com/office/drawing/2014/main" val="144458560"/>
                        </a:ext>
                      </a:extLst>
                    </a:gridCol>
                    <a:gridCol w="943926">
                      <a:extLst>
                        <a:ext uri="{9D8B030D-6E8A-4147-A177-3AD203B41FA5}">
                          <a16:colId xmlns:a16="http://schemas.microsoft.com/office/drawing/2014/main" val="1068106969"/>
                        </a:ext>
                      </a:extLst>
                    </a:gridCol>
                    <a:gridCol w="1399430">
                      <a:extLst>
                        <a:ext uri="{9D8B030D-6E8A-4147-A177-3AD203B41FA5}">
                          <a16:colId xmlns:a16="http://schemas.microsoft.com/office/drawing/2014/main" val="1442676663"/>
                        </a:ext>
                      </a:extLst>
                    </a:gridCol>
                  </a:tblGrid>
                  <a:tr h="370840">
                    <a:tc gridSpan="3">
                      <a:txBody>
                        <a:bodyPr/>
                        <a:lstStyle/>
                        <a:p>
                          <a:pPr algn="ctr"/>
                          <a:r>
                            <a:rPr lang="en-FR" sz="1800" dirty="0">
                              <a:solidFill>
                                <a:schemeClr val="tx1"/>
                              </a:solidFill>
                              <a:latin typeface="Saira" pitchFamily="2" charset="77"/>
                            </a:rPr>
                            <a:t>Supervision</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r>
                            <a:rPr lang="en-FR" dirty="0">
                              <a:solidFill>
                                <a:schemeClr val="tx1"/>
                              </a:solidFill>
                            </a:rPr>
                            <a:t>Supervision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FR" sz="1800" dirty="0">
                              <a:solidFill>
                                <a:schemeClr val="tx1"/>
                              </a:solidFill>
                              <a:latin typeface="Saira" pitchFamily="2" charset="77"/>
                            </a:rPr>
                            <a:t>Regularization</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endParaRPr lang="en-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FR" sz="1800" dirty="0">
                            <a:solidFill>
                              <a:schemeClr val="tx1"/>
                            </a:solidFill>
                            <a:latin typeface="Saira" pitchFamily="2" charset="77"/>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FR" sz="1800" dirty="0">
                            <a:solidFill>
                              <a:schemeClr val="tx1"/>
                            </a:solidFill>
                            <a:latin typeface="Saira" pitchFamily="2" charset="77"/>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2517591"/>
                      </a:ext>
                    </a:extLst>
                  </a:tr>
                  <a:tr h="370840">
                    <a:tc>
                      <a:txBody>
                        <a:bodyPr/>
                        <a:lstStyle/>
                        <a:p>
                          <a:pPr algn="ctr"/>
                          <a14:m>
                            <m:oMathPara xmlns:m="http://schemas.openxmlformats.org/officeDocument/2006/math">
                              <m:oMathParaPr>
                                <m:jc m:val="centerGroup"/>
                              </m:oMathParaPr>
                              <m:oMath xmlns:m="http://schemas.openxmlformats.org/officeDocument/2006/math">
                                <m:r>
                                  <a:rPr lang="en-GB" sz="1800" b="0" i="1" smtClean="0">
                                    <a:solidFill>
                                      <a:schemeClr val="tx1"/>
                                    </a:solidFill>
                                    <a:latin typeface="Cambria Math" panose="02040503050406030204" pitchFamily="18" charset="0"/>
                                  </a:rPr>
                                  <m:t>𝜆</m:t>
                                </m:r>
                              </m:oMath>
                            </m:oMathPara>
                          </a14:m>
                          <a:endParaRPr lang="en-FR" sz="1800" b="0" dirty="0">
                            <a:solidFill>
                              <a:schemeClr val="tx1"/>
                            </a:solidFill>
                            <a:latin typeface="Saira" pitchFamily="2" charset="77"/>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FR" sz="1800" b="0" dirty="0">
                              <a:solidFill>
                                <a:schemeClr val="tx1"/>
                              </a:solidFill>
                              <a:latin typeface="Saira" pitchFamily="2" charset="77"/>
                            </a:rPr>
                            <a:t>AUPRC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FR" sz="1800" b="0" dirty="0">
                              <a:solidFill>
                                <a:schemeClr val="tx1"/>
                              </a:solidFill>
                              <a:latin typeface="Saira" pitchFamily="2" charset="77"/>
                            </a:rPr>
                            <a:t>F-Score</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n-GB" sz="1800" b="0" i="1" smtClean="0">
                                    <a:solidFill>
                                      <a:schemeClr val="tx1"/>
                                    </a:solidFill>
                                    <a:latin typeface="Cambria Math" panose="02040503050406030204" pitchFamily="18" charset="0"/>
                                  </a:rPr>
                                  <m:t>𝜆</m:t>
                                </m:r>
                              </m:oMath>
                            </m:oMathPara>
                          </a14:m>
                          <a:endParaRPr lang="en-FR" sz="1800" b="0" dirty="0">
                            <a:solidFill>
                              <a:schemeClr val="tx1"/>
                            </a:solidFill>
                            <a:latin typeface="Saira" pitchFamily="2" charset="77"/>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FR" sz="1800" b="0" dirty="0">
                              <a:solidFill>
                                <a:schemeClr val="tx1"/>
                              </a:solidFill>
                              <a:latin typeface="Saira" pitchFamily="2" charset="77"/>
                            </a:rPr>
                            <a:t>AUPRC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FR" sz="1800" b="0" dirty="0">
                              <a:solidFill>
                                <a:schemeClr val="tx1"/>
                              </a:solidFill>
                              <a:latin typeface="Saira" pitchFamily="2" charset="77"/>
                            </a:rPr>
                            <a:t>F-Score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FR" sz="1800" b="0" dirty="0">
                              <a:solidFill>
                                <a:schemeClr val="tx1"/>
                              </a:solidFill>
                              <a:latin typeface="Saira" pitchFamily="2" charset="77"/>
                            </a:rPr>
                            <a:t>Recall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FR" sz="1800" b="0" dirty="0">
                              <a:solidFill>
                                <a:schemeClr val="tx1"/>
                              </a:solidFill>
                              <a:latin typeface="Saira" pitchFamily="2" charset="77"/>
                            </a:rPr>
                            <a:t>Specificity</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2473168"/>
                      </a:ext>
                    </a:extLst>
                  </a:tr>
                  <a:tr h="370840">
                    <a:tc>
                      <a:txBody>
                        <a:bodyPr/>
                        <a:lstStyle/>
                        <a:p>
                          <a:pPr algn="l"/>
                          <a:r>
                            <a:rPr lang="en-FR" sz="1800" b="0" dirty="0">
                              <a:solidFill>
                                <a:schemeClr val="tx1"/>
                              </a:solidFill>
                              <a:latin typeface="Saira" pitchFamily="2" charset="77"/>
                            </a:rPr>
                            <a:t>0.00</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FR" b="0" dirty="0">
                              <a:effectLst/>
                              <a:latin typeface="Saira" pitchFamily="2" charset="77"/>
                            </a:rPr>
                            <a:t>0.444 </a:t>
                          </a:r>
                        </a:p>
                        <a:p>
                          <a:pPr algn="r" fontAlgn="ctr"/>
                          <a:r>
                            <a:rPr lang="en-FR" sz="1500" b="0" dirty="0">
                              <a:effectLst/>
                              <a:latin typeface="Saira" pitchFamily="2" charset="77"/>
                            </a:rPr>
                            <a:t>± 0.006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0.815 </a:t>
                          </a:r>
                        </a:p>
                        <a:p>
                          <a:pPr algn="r"/>
                          <a:r>
                            <a:rPr lang="en-FR" sz="1500" b="0" i="0" kern="1200" dirty="0">
                              <a:solidFill>
                                <a:schemeClr val="dk1"/>
                              </a:solidFill>
                              <a:effectLst/>
                              <a:latin typeface="Saira" pitchFamily="2" charset="77"/>
                              <a:ea typeface="+mn-ea"/>
                              <a:cs typeface="+mn-cs"/>
                            </a:rPr>
                            <a:t>± 0.003</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FR" sz="1800" b="0" dirty="0">
                              <a:solidFill>
                                <a:schemeClr val="tx1"/>
                              </a:solidFill>
                              <a:latin typeface="Saira" pitchFamily="2" charset="77"/>
                            </a:rPr>
                            <a:t>0.00</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FR" b="0" dirty="0">
                              <a:effectLst/>
                              <a:latin typeface="Saira" pitchFamily="2" charset="77"/>
                            </a:rPr>
                            <a:t>0.444 </a:t>
                          </a:r>
                        </a:p>
                        <a:p>
                          <a:pPr algn="r" fontAlgn="ctr"/>
                          <a:r>
                            <a:rPr lang="en-FR" sz="1500" b="0" dirty="0">
                              <a:effectLst/>
                              <a:latin typeface="Saira" pitchFamily="2" charset="77"/>
                            </a:rPr>
                            <a:t>± 0.006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0.815 </a:t>
                          </a:r>
                        </a:p>
                        <a:p>
                          <a:pPr algn="r"/>
                          <a:r>
                            <a:rPr lang="en-FR" sz="1500" b="0" i="0" kern="1200" dirty="0">
                              <a:solidFill>
                                <a:schemeClr val="dk1"/>
                              </a:solidFill>
                              <a:effectLst/>
                              <a:latin typeface="Saira" pitchFamily="2" charset="77"/>
                              <a:ea typeface="+mn-ea"/>
                              <a:cs typeface="+mn-cs"/>
                            </a:rPr>
                            <a:t>± 0.003</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0.430 </a:t>
                          </a:r>
                        </a:p>
                        <a:p>
                          <a:pPr algn="r"/>
                          <a:r>
                            <a:rPr lang="en-FR" sz="1500" b="0" i="0" kern="1200" dirty="0">
                              <a:solidFill>
                                <a:schemeClr val="dk1"/>
                              </a:solidFill>
                              <a:effectLst/>
                              <a:latin typeface="Saira" pitchFamily="2" charset="77"/>
                              <a:ea typeface="+mn-ea"/>
                              <a:cs typeface="+mn-cs"/>
                            </a:rPr>
                            <a:t>± 0.002</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0.893 </a:t>
                          </a:r>
                        </a:p>
                        <a:p>
                          <a:pPr algn="r"/>
                          <a:r>
                            <a:rPr lang="en-FR" sz="1500" b="0" i="0" kern="1200" dirty="0">
                              <a:solidFill>
                                <a:schemeClr val="dk1"/>
                              </a:solidFill>
                              <a:effectLst/>
                              <a:latin typeface="Saira" pitchFamily="2" charset="77"/>
                              <a:ea typeface="+mn-ea"/>
                              <a:cs typeface="+mn-cs"/>
                            </a:rPr>
                            <a:t>± 0.001</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45615731"/>
                      </a:ext>
                    </a:extLst>
                  </a:tr>
                  <a:tr h="370840">
                    <a:tc>
                      <a:txBody>
                        <a:bodyPr/>
                        <a:lstStyle/>
                        <a:p>
                          <a:pPr algn="l"/>
                          <a:r>
                            <a:rPr lang="en-FR" sz="1800" b="0" dirty="0">
                              <a:solidFill>
                                <a:schemeClr val="tx1"/>
                              </a:solidFill>
                              <a:latin typeface="Saira" pitchFamily="2" charset="77"/>
                            </a:rPr>
                            <a:t>0.10*</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0.506 </a:t>
                          </a:r>
                        </a:p>
                        <a:p>
                          <a:pPr algn="r"/>
                          <a:r>
                            <a:rPr lang="en-FR" sz="1800" b="0" i="0" kern="1200" dirty="0">
                              <a:solidFill>
                                <a:schemeClr val="dk1"/>
                              </a:solidFill>
                              <a:effectLst/>
                              <a:latin typeface="Saira" pitchFamily="2" charset="77"/>
                              <a:ea typeface="+mn-ea"/>
                              <a:cs typeface="+mn-cs"/>
                            </a:rPr>
                            <a:t>± 0.001</a:t>
                          </a:r>
                          <a:endParaRPr lang="en-FR" sz="18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0.812 </a:t>
                          </a:r>
                        </a:p>
                        <a:p>
                          <a:pPr algn="r"/>
                          <a:r>
                            <a:rPr lang="en-FR" sz="1500" b="0" i="0" kern="1200" dirty="0">
                              <a:solidFill>
                                <a:schemeClr val="dk1"/>
                              </a:solidFill>
                              <a:effectLst/>
                              <a:latin typeface="Saira" pitchFamily="2" charset="77"/>
                              <a:ea typeface="+mn-ea"/>
                              <a:cs typeface="+mn-cs"/>
                            </a:rPr>
                            <a:t>± 0.000</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FR" sz="1800" b="0" dirty="0">
                              <a:solidFill>
                                <a:schemeClr val="tx1"/>
                              </a:solidFill>
                              <a:latin typeface="Saira" pitchFamily="2" charset="77"/>
                            </a:rPr>
                            <a:t>0.02*</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b="1" dirty="0">
                              <a:effectLst/>
                              <a:latin typeface="Saira" pitchFamily="2" charset="77"/>
                            </a:rPr>
                            <a:t>0.460</a:t>
                          </a:r>
                        </a:p>
                        <a:p>
                          <a:pPr algn="r" fontAlgn="ctr"/>
                          <a:r>
                            <a:rPr lang="en-FR" sz="1500" b="0" i="0" kern="1200" dirty="0">
                              <a:solidFill>
                                <a:schemeClr val="dk1"/>
                              </a:solidFill>
                              <a:effectLst/>
                              <a:latin typeface="Saira" pitchFamily="2" charset="77"/>
                              <a:ea typeface="+mn-ea"/>
                              <a:cs typeface="+mn-cs"/>
                            </a:rPr>
                            <a:t>± 0.000</a:t>
                          </a:r>
                          <a:endParaRPr lang="en-GB" sz="1500" b="0" dirty="0">
                            <a:effectLst/>
                            <a:latin typeface="Saira" pitchFamily="2" charset="7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GB" sz="1800" b="0" i="0" kern="1200" dirty="0">
                              <a:solidFill>
                                <a:schemeClr val="dk1"/>
                              </a:solidFill>
                              <a:effectLst/>
                              <a:latin typeface="Saira" pitchFamily="2" charset="77"/>
                              <a:ea typeface="+mn-ea"/>
                              <a:cs typeface="+mn-cs"/>
                            </a:rPr>
                            <a:t>0.813</a:t>
                          </a:r>
                        </a:p>
                        <a:p>
                          <a:pPr algn="r"/>
                          <a:r>
                            <a:rPr lang="en-FR" sz="1500" b="0" i="0" kern="1200" dirty="0">
                              <a:solidFill>
                                <a:schemeClr val="dk1"/>
                              </a:solidFill>
                              <a:effectLst/>
                              <a:latin typeface="Saira" pitchFamily="2" charset="77"/>
                              <a:ea typeface="+mn-ea"/>
                              <a:cs typeface="+mn-cs"/>
                            </a:rPr>
                            <a:t>± 0.000</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GB" sz="1800" b="1" i="0" kern="1200" dirty="0">
                              <a:solidFill>
                                <a:schemeClr val="dk1"/>
                              </a:solidFill>
                              <a:effectLst/>
                              <a:latin typeface="Saira" pitchFamily="2" charset="77"/>
                              <a:ea typeface="+mn-ea"/>
                              <a:cs typeface="+mn-cs"/>
                            </a:rPr>
                            <a:t>0.483</a:t>
                          </a:r>
                          <a:r>
                            <a:rPr lang="en-GB" sz="1800" b="0" i="0" kern="1200" dirty="0">
                              <a:solidFill>
                                <a:schemeClr val="dk1"/>
                              </a:solidFill>
                              <a:effectLst/>
                              <a:latin typeface="Saira" pitchFamily="2" charset="77"/>
                              <a:ea typeface="+mn-ea"/>
                              <a:cs typeface="+mn-cs"/>
                            </a:rPr>
                            <a:t> </a:t>
                          </a:r>
                        </a:p>
                        <a:p>
                          <a:pPr algn="r"/>
                          <a:r>
                            <a:rPr lang="en-GB" sz="1500" b="0" i="0" kern="1200" dirty="0">
                              <a:solidFill>
                                <a:schemeClr val="dk1"/>
                              </a:solidFill>
                              <a:effectLst/>
                              <a:latin typeface="Saira" pitchFamily="2" charset="77"/>
                              <a:ea typeface="+mn-ea"/>
                              <a:cs typeface="+mn-cs"/>
                            </a:rPr>
                            <a:t>± 0.000</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GB" sz="1800" b="0" i="0" kern="1200" dirty="0">
                              <a:solidFill>
                                <a:schemeClr val="dk1"/>
                              </a:solidFill>
                              <a:effectLst/>
                              <a:latin typeface="Saira" pitchFamily="2" charset="77"/>
                              <a:ea typeface="+mn-ea"/>
                              <a:cs typeface="+mn-cs"/>
                            </a:rPr>
                            <a:t>0.854 </a:t>
                          </a:r>
                        </a:p>
                        <a:p>
                          <a:pPr algn="r"/>
                          <a:r>
                            <a:rPr lang="en-GB" sz="1500" b="0" i="0" kern="1200" dirty="0">
                              <a:solidFill>
                                <a:schemeClr val="dk1"/>
                              </a:solidFill>
                              <a:effectLst/>
                              <a:latin typeface="Saira" pitchFamily="2" charset="77"/>
                              <a:ea typeface="+mn-ea"/>
                              <a:cs typeface="+mn-cs"/>
                            </a:rPr>
                            <a:t>± 0.000</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35036393"/>
                      </a:ext>
                    </a:extLst>
                  </a:tr>
                  <a:tr h="370840">
                    <a:tc>
                      <a:txBody>
                        <a:bodyPr/>
                        <a:lstStyle/>
                        <a:p>
                          <a:pPr algn="l"/>
                          <a:r>
                            <a:rPr lang="en-FR" sz="1800" b="0" dirty="0">
                              <a:solidFill>
                                <a:schemeClr val="tx1"/>
                              </a:solidFill>
                              <a:latin typeface="Saira" pitchFamily="2" charset="77"/>
                            </a:rPr>
                            <a:t>1.00</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r"/>
                          <a:r>
                            <a:rPr lang="en-FR" sz="1800" b="1" i="0" kern="1200" dirty="0">
                              <a:solidFill>
                                <a:schemeClr val="dk1"/>
                              </a:solidFill>
                              <a:effectLst/>
                              <a:latin typeface="Saira" pitchFamily="2" charset="77"/>
                              <a:ea typeface="+mn-ea"/>
                              <a:cs typeface="+mn-cs"/>
                            </a:rPr>
                            <a:t>0.544</a:t>
                          </a:r>
                        </a:p>
                        <a:p>
                          <a:pPr marL="0" marR="0" lvl="0" indent="0" algn="r" defTabSz="914400" rtl="0" eaLnBrk="1" fontAlgn="auto" latinLnBrk="0" hangingPunct="1">
                            <a:lnSpc>
                              <a:spcPct val="100000"/>
                            </a:lnSpc>
                            <a:spcBef>
                              <a:spcPts val="0"/>
                            </a:spcBef>
                            <a:spcAft>
                              <a:spcPts val="0"/>
                            </a:spcAft>
                            <a:buClrTx/>
                            <a:buSzTx/>
                            <a:buFontTx/>
                            <a:buNone/>
                            <a:tabLst/>
                            <a:defRPr/>
                          </a:pPr>
                          <a:r>
                            <a:rPr lang="en-FR" sz="1500" b="0" i="0" kern="1200" dirty="0">
                              <a:solidFill>
                                <a:schemeClr val="dk1"/>
                              </a:solidFill>
                              <a:effectLst/>
                              <a:latin typeface="Saira" pitchFamily="2" charset="77"/>
                              <a:ea typeface="+mn-ea"/>
                              <a:cs typeface="+mn-cs"/>
                            </a:rPr>
                            <a:t>± 0.000</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0.798</a:t>
                          </a:r>
                        </a:p>
                        <a:p>
                          <a:pPr marL="0" marR="0" lvl="0" indent="0" algn="r" defTabSz="914400" rtl="0" eaLnBrk="1" fontAlgn="auto" latinLnBrk="0" hangingPunct="1">
                            <a:lnSpc>
                              <a:spcPct val="100000"/>
                            </a:lnSpc>
                            <a:spcBef>
                              <a:spcPts val="0"/>
                            </a:spcBef>
                            <a:spcAft>
                              <a:spcPts val="0"/>
                            </a:spcAft>
                            <a:buClrTx/>
                            <a:buSzTx/>
                            <a:buFontTx/>
                            <a:buNone/>
                            <a:tabLst/>
                            <a:defRPr/>
                          </a:pPr>
                          <a:r>
                            <a:rPr lang="en-FR" sz="1500" b="0" i="0" kern="1200" dirty="0">
                              <a:solidFill>
                                <a:schemeClr val="dk1"/>
                              </a:solidFill>
                              <a:effectLst/>
                              <a:latin typeface="Saira" pitchFamily="2" charset="77"/>
                              <a:ea typeface="+mn-ea"/>
                              <a:cs typeface="+mn-cs"/>
                            </a:rPr>
                            <a:t>± 0.000</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FR" sz="1800" b="0" dirty="0">
                              <a:solidFill>
                                <a:schemeClr val="tx1"/>
                              </a:solidFill>
                              <a:latin typeface="Saira" pitchFamily="2" charset="77"/>
                            </a:rPr>
                            <a:t>0.30</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r" fontAlgn="ctr"/>
                          <a:r>
                            <a:rPr lang="en-FR" sz="1800" b="0" i="0" kern="1200" dirty="0">
                              <a:solidFill>
                                <a:schemeClr val="dk1"/>
                              </a:solidFill>
                              <a:effectLst/>
                              <a:latin typeface="Saira" pitchFamily="2" charset="77"/>
                              <a:ea typeface="+mn-ea"/>
                              <a:cs typeface="+mn-cs"/>
                            </a:rPr>
                            <a:t>0.437</a:t>
                          </a:r>
                        </a:p>
                        <a:p>
                          <a:pPr algn="r" fontAlgn="ctr"/>
                          <a:r>
                            <a:rPr lang="en-FR" sz="1500" b="0" i="0" kern="1200" dirty="0">
                              <a:solidFill>
                                <a:schemeClr val="dk1"/>
                              </a:solidFill>
                              <a:effectLst/>
                              <a:latin typeface="Saira" pitchFamily="2" charset="77"/>
                              <a:ea typeface="+mn-ea"/>
                              <a:cs typeface="+mn-cs"/>
                            </a:rPr>
                            <a:t>± 0.000</a:t>
                          </a:r>
                          <a:endParaRPr lang="en-FR" sz="1500" b="0" dirty="0">
                            <a:effectLst/>
                            <a:latin typeface="Saira" pitchFamily="2" charset="7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r"/>
                          <a:r>
                            <a:rPr lang="en-FR" sz="1800" b="0" dirty="0">
                              <a:solidFill>
                                <a:schemeClr val="tx1"/>
                              </a:solidFill>
                              <a:latin typeface="Saira" pitchFamily="2" charset="77"/>
                            </a:rPr>
                            <a:t>0.817</a:t>
                          </a:r>
                        </a:p>
                        <a:p>
                          <a:pPr algn="r"/>
                          <a:r>
                            <a:rPr lang="en-FR" sz="1500" b="0" i="0" kern="1200" dirty="0">
                              <a:solidFill>
                                <a:schemeClr val="dk1"/>
                              </a:solidFill>
                              <a:effectLst/>
                              <a:latin typeface="Saira" pitchFamily="2" charset="77"/>
                              <a:ea typeface="+mn-ea"/>
                              <a:cs typeface="+mn-cs"/>
                            </a:rPr>
                            <a:t>± 0.000</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0.431 </a:t>
                          </a:r>
                        </a:p>
                        <a:p>
                          <a:pPr algn="r"/>
                          <a:r>
                            <a:rPr lang="en-FR" sz="1500" b="0" i="0" kern="1200" dirty="0">
                              <a:solidFill>
                                <a:schemeClr val="dk1"/>
                              </a:solidFill>
                              <a:effectLst/>
                              <a:latin typeface="Saira" pitchFamily="2" charset="77"/>
                              <a:ea typeface="+mn-ea"/>
                              <a:cs typeface="+mn-cs"/>
                            </a:rPr>
                            <a:t>± 0.005</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0.892 </a:t>
                          </a:r>
                        </a:p>
                        <a:p>
                          <a:pPr algn="r"/>
                          <a:r>
                            <a:rPr lang="en-FR" sz="1500" b="0" i="0" kern="1200" dirty="0">
                              <a:solidFill>
                                <a:schemeClr val="dk1"/>
                              </a:solidFill>
                              <a:effectLst/>
                              <a:latin typeface="Saira" pitchFamily="2" charset="77"/>
                              <a:ea typeface="+mn-ea"/>
                              <a:cs typeface="+mn-cs"/>
                            </a:rPr>
                            <a:t>± 0.003</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42299195"/>
                      </a:ext>
                    </a:extLst>
                  </a:tr>
                </a:tbl>
              </a:graphicData>
            </a:graphic>
          </p:graphicFrame>
        </mc:Choice>
        <mc:Fallback xmlns="">
          <p:graphicFrame>
            <p:nvGraphicFramePr>
              <p:cNvPr id="5" name="Table 5">
                <a:extLst>
                  <a:ext uri="{FF2B5EF4-FFF2-40B4-BE49-F238E27FC236}">
                    <a16:creationId xmlns:a16="http://schemas.microsoft.com/office/drawing/2014/main" id="{624815BD-E68B-AD7D-F185-487A56FB76BF}"/>
                  </a:ext>
                </a:extLst>
              </p:cNvPr>
              <p:cNvGraphicFramePr>
                <a:graphicFrameLocks noGrp="1"/>
              </p:cNvGraphicFramePr>
              <p:nvPr>
                <p:extLst>
                  <p:ext uri="{D42A27DB-BD31-4B8C-83A1-F6EECF244321}">
                    <p14:modId xmlns:p14="http://schemas.microsoft.com/office/powerpoint/2010/main" val="3127566278"/>
                  </p:ext>
                </p:extLst>
              </p:nvPr>
            </p:nvGraphicFramePr>
            <p:xfrm>
              <a:off x="412327" y="1058411"/>
              <a:ext cx="8319343" cy="2570480"/>
            </p:xfrm>
            <a:graphic>
              <a:graphicData uri="http://schemas.openxmlformats.org/drawingml/2006/table">
                <a:tbl>
                  <a:tblPr firstRow="1" bandRow="1">
                    <a:tableStyleId>{5C22544A-7EE6-4342-B048-85BDC9FD1C3A}</a:tableStyleId>
                  </a:tblPr>
                  <a:tblGrid>
                    <a:gridCol w="751981">
                      <a:extLst>
                        <a:ext uri="{9D8B030D-6E8A-4147-A177-3AD203B41FA5}">
                          <a16:colId xmlns:a16="http://schemas.microsoft.com/office/drawing/2014/main" val="4023955841"/>
                        </a:ext>
                      </a:extLst>
                    </a:gridCol>
                    <a:gridCol w="1264842">
                      <a:extLst>
                        <a:ext uri="{9D8B030D-6E8A-4147-A177-3AD203B41FA5}">
                          <a16:colId xmlns:a16="http://schemas.microsoft.com/office/drawing/2014/main" val="3176973726"/>
                        </a:ext>
                      </a:extLst>
                    </a:gridCol>
                    <a:gridCol w="1041036">
                      <a:extLst>
                        <a:ext uri="{9D8B030D-6E8A-4147-A177-3AD203B41FA5}">
                          <a16:colId xmlns:a16="http://schemas.microsoft.com/office/drawing/2014/main" val="2570166331"/>
                        </a:ext>
                      </a:extLst>
                    </a:gridCol>
                    <a:gridCol w="858741">
                      <a:extLst>
                        <a:ext uri="{9D8B030D-6E8A-4147-A177-3AD203B41FA5}">
                          <a16:colId xmlns:a16="http://schemas.microsoft.com/office/drawing/2014/main" val="3208852241"/>
                        </a:ext>
                      </a:extLst>
                    </a:gridCol>
                    <a:gridCol w="1025718">
                      <a:extLst>
                        <a:ext uri="{9D8B030D-6E8A-4147-A177-3AD203B41FA5}">
                          <a16:colId xmlns:a16="http://schemas.microsoft.com/office/drawing/2014/main" val="1671285505"/>
                        </a:ext>
                      </a:extLst>
                    </a:gridCol>
                    <a:gridCol w="1033669">
                      <a:extLst>
                        <a:ext uri="{9D8B030D-6E8A-4147-A177-3AD203B41FA5}">
                          <a16:colId xmlns:a16="http://schemas.microsoft.com/office/drawing/2014/main" val="144458560"/>
                        </a:ext>
                      </a:extLst>
                    </a:gridCol>
                    <a:gridCol w="943926">
                      <a:extLst>
                        <a:ext uri="{9D8B030D-6E8A-4147-A177-3AD203B41FA5}">
                          <a16:colId xmlns:a16="http://schemas.microsoft.com/office/drawing/2014/main" val="1068106969"/>
                        </a:ext>
                      </a:extLst>
                    </a:gridCol>
                    <a:gridCol w="1399430">
                      <a:extLst>
                        <a:ext uri="{9D8B030D-6E8A-4147-A177-3AD203B41FA5}">
                          <a16:colId xmlns:a16="http://schemas.microsoft.com/office/drawing/2014/main" val="1442676663"/>
                        </a:ext>
                      </a:extLst>
                    </a:gridCol>
                  </a:tblGrid>
                  <a:tr h="370840">
                    <a:tc gridSpan="3">
                      <a:txBody>
                        <a:bodyPr/>
                        <a:lstStyle/>
                        <a:p>
                          <a:pPr algn="ctr"/>
                          <a:r>
                            <a:rPr lang="en-FR" sz="1800" dirty="0">
                              <a:solidFill>
                                <a:schemeClr val="tx1"/>
                              </a:solidFill>
                              <a:latin typeface="Saira" pitchFamily="2" charset="77"/>
                            </a:rPr>
                            <a:t>Supervision</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r>
                            <a:rPr lang="en-FR" dirty="0">
                              <a:solidFill>
                                <a:schemeClr val="tx1"/>
                              </a:solidFill>
                            </a:rPr>
                            <a:t>Supervision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FR" sz="1800" dirty="0">
                              <a:solidFill>
                                <a:schemeClr val="tx1"/>
                              </a:solidFill>
                              <a:latin typeface="Saira" pitchFamily="2" charset="77"/>
                            </a:rPr>
                            <a:t>Regularization</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endParaRPr lang="en-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FR" sz="1800" dirty="0">
                            <a:solidFill>
                              <a:schemeClr val="tx1"/>
                            </a:solidFill>
                            <a:latin typeface="Saira" pitchFamily="2" charset="77"/>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FR" sz="1800" dirty="0">
                            <a:solidFill>
                              <a:schemeClr val="tx1"/>
                            </a:solidFill>
                            <a:latin typeface="Saira" pitchFamily="2" charset="77"/>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2517591"/>
                      </a:ext>
                    </a:extLst>
                  </a:tr>
                  <a:tr h="370840">
                    <a:tc>
                      <a:txBody>
                        <a:bodyPr/>
                        <a:lstStyle/>
                        <a:p>
                          <a:endParaRPr lang="en-F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695" t="-103333" r="-1016949" b="-500000"/>
                          </a:stretch>
                        </a:blipFill>
                      </a:tcPr>
                    </a:tc>
                    <a:tc>
                      <a:txBody>
                        <a:bodyPr/>
                        <a:lstStyle/>
                        <a:p>
                          <a:pPr algn="ctr"/>
                          <a:r>
                            <a:rPr lang="en-FR" sz="1800" b="0" dirty="0">
                              <a:solidFill>
                                <a:schemeClr val="tx1"/>
                              </a:solidFill>
                              <a:latin typeface="Saira" pitchFamily="2" charset="77"/>
                            </a:rPr>
                            <a:t>AUPRC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FR" sz="1800" b="0" dirty="0">
                              <a:solidFill>
                                <a:schemeClr val="tx1"/>
                              </a:solidFill>
                              <a:latin typeface="Saira" pitchFamily="2" charset="77"/>
                            </a:rPr>
                            <a:t>F-Score</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F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55882" t="-103333" r="-514706" b="-500000"/>
                          </a:stretch>
                        </a:blipFill>
                      </a:tcPr>
                    </a:tc>
                    <a:tc>
                      <a:txBody>
                        <a:bodyPr/>
                        <a:lstStyle/>
                        <a:p>
                          <a:pPr algn="ctr"/>
                          <a:r>
                            <a:rPr lang="en-FR" sz="1800" b="0" dirty="0">
                              <a:solidFill>
                                <a:schemeClr val="tx1"/>
                              </a:solidFill>
                              <a:latin typeface="Saira" pitchFamily="2" charset="77"/>
                            </a:rPr>
                            <a:t>AUPRC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FR" sz="1800" b="0" dirty="0">
                              <a:solidFill>
                                <a:schemeClr val="tx1"/>
                              </a:solidFill>
                              <a:latin typeface="Saira" pitchFamily="2" charset="77"/>
                            </a:rPr>
                            <a:t>F-Score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FR" sz="1800" b="0" dirty="0">
                              <a:solidFill>
                                <a:schemeClr val="tx1"/>
                              </a:solidFill>
                              <a:latin typeface="Saira" pitchFamily="2" charset="77"/>
                            </a:rPr>
                            <a:t>Recall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FR" sz="1800" b="0" dirty="0">
                              <a:solidFill>
                                <a:schemeClr val="tx1"/>
                              </a:solidFill>
                              <a:latin typeface="Saira" pitchFamily="2" charset="77"/>
                            </a:rPr>
                            <a:t>Specificity</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2473168"/>
                      </a:ext>
                    </a:extLst>
                  </a:tr>
                  <a:tr h="594360">
                    <a:tc>
                      <a:txBody>
                        <a:bodyPr/>
                        <a:lstStyle/>
                        <a:p>
                          <a:pPr algn="l"/>
                          <a:r>
                            <a:rPr lang="en-FR" sz="1800" b="0" dirty="0">
                              <a:solidFill>
                                <a:schemeClr val="tx1"/>
                              </a:solidFill>
                              <a:latin typeface="Saira" pitchFamily="2" charset="77"/>
                            </a:rPr>
                            <a:t>0.00</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FR" b="0" dirty="0">
                              <a:effectLst/>
                              <a:latin typeface="Saira" pitchFamily="2" charset="77"/>
                            </a:rPr>
                            <a:t>0.444 </a:t>
                          </a:r>
                        </a:p>
                        <a:p>
                          <a:pPr algn="r" fontAlgn="ctr"/>
                          <a:r>
                            <a:rPr lang="en-FR" sz="1500" b="0" dirty="0">
                              <a:effectLst/>
                              <a:latin typeface="Saira" pitchFamily="2" charset="77"/>
                            </a:rPr>
                            <a:t>± 0.006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0.815 </a:t>
                          </a:r>
                        </a:p>
                        <a:p>
                          <a:pPr algn="r"/>
                          <a:r>
                            <a:rPr lang="en-FR" sz="1500" b="0" i="0" kern="1200" dirty="0">
                              <a:solidFill>
                                <a:schemeClr val="dk1"/>
                              </a:solidFill>
                              <a:effectLst/>
                              <a:latin typeface="Saira" pitchFamily="2" charset="77"/>
                              <a:ea typeface="+mn-ea"/>
                              <a:cs typeface="+mn-cs"/>
                            </a:rPr>
                            <a:t>± 0.003</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FR" sz="1800" b="0" dirty="0">
                              <a:solidFill>
                                <a:schemeClr val="tx1"/>
                              </a:solidFill>
                              <a:latin typeface="Saira" pitchFamily="2" charset="77"/>
                            </a:rPr>
                            <a:t>0.00</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FR" b="0" dirty="0">
                              <a:effectLst/>
                              <a:latin typeface="Saira" pitchFamily="2" charset="77"/>
                            </a:rPr>
                            <a:t>0.444 </a:t>
                          </a:r>
                        </a:p>
                        <a:p>
                          <a:pPr algn="r" fontAlgn="ctr"/>
                          <a:r>
                            <a:rPr lang="en-FR" sz="1500" b="0" dirty="0">
                              <a:effectLst/>
                              <a:latin typeface="Saira" pitchFamily="2" charset="77"/>
                            </a:rPr>
                            <a:t>± 0.006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0.815 </a:t>
                          </a:r>
                        </a:p>
                        <a:p>
                          <a:pPr algn="r"/>
                          <a:r>
                            <a:rPr lang="en-FR" sz="1500" b="0" i="0" kern="1200" dirty="0">
                              <a:solidFill>
                                <a:schemeClr val="dk1"/>
                              </a:solidFill>
                              <a:effectLst/>
                              <a:latin typeface="Saira" pitchFamily="2" charset="77"/>
                              <a:ea typeface="+mn-ea"/>
                              <a:cs typeface="+mn-cs"/>
                            </a:rPr>
                            <a:t>± 0.003</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0.430 </a:t>
                          </a:r>
                        </a:p>
                        <a:p>
                          <a:pPr algn="r"/>
                          <a:r>
                            <a:rPr lang="en-FR" sz="1500" b="0" i="0" kern="1200" dirty="0">
                              <a:solidFill>
                                <a:schemeClr val="dk1"/>
                              </a:solidFill>
                              <a:effectLst/>
                              <a:latin typeface="Saira" pitchFamily="2" charset="77"/>
                              <a:ea typeface="+mn-ea"/>
                              <a:cs typeface="+mn-cs"/>
                            </a:rPr>
                            <a:t>± 0.002</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0.893 </a:t>
                          </a:r>
                        </a:p>
                        <a:p>
                          <a:pPr algn="r"/>
                          <a:r>
                            <a:rPr lang="en-FR" sz="1500" b="0" i="0" kern="1200" dirty="0">
                              <a:solidFill>
                                <a:schemeClr val="dk1"/>
                              </a:solidFill>
                              <a:effectLst/>
                              <a:latin typeface="Saira" pitchFamily="2" charset="77"/>
                              <a:ea typeface="+mn-ea"/>
                              <a:cs typeface="+mn-cs"/>
                            </a:rPr>
                            <a:t>± 0.001</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45615731"/>
                      </a:ext>
                    </a:extLst>
                  </a:tr>
                  <a:tr h="640080">
                    <a:tc>
                      <a:txBody>
                        <a:bodyPr/>
                        <a:lstStyle/>
                        <a:p>
                          <a:pPr algn="l"/>
                          <a:r>
                            <a:rPr lang="en-FR" sz="1800" b="0" dirty="0">
                              <a:solidFill>
                                <a:schemeClr val="tx1"/>
                              </a:solidFill>
                              <a:latin typeface="Saira" pitchFamily="2" charset="77"/>
                            </a:rPr>
                            <a:t>0.10*</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0.506 </a:t>
                          </a:r>
                        </a:p>
                        <a:p>
                          <a:pPr algn="r"/>
                          <a:r>
                            <a:rPr lang="en-FR" sz="1800" b="0" i="0" kern="1200" dirty="0">
                              <a:solidFill>
                                <a:schemeClr val="dk1"/>
                              </a:solidFill>
                              <a:effectLst/>
                              <a:latin typeface="Saira" pitchFamily="2" charset="77"/>
                              <a:ea typeface="+mn-ea"/>
                              <a:cs typeface="+mn-cs"/>
                            </a:rPr>
                            <a:t>± 0.001</a:t>
                          </a:r>
                          <a:endParaRPr lang="en-FR" sz="18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0.812 </a:t>
                          </a:r>
                        </a:p>
                        <a:p>
                          <a:pPr algn="r"/>
                          <a:r>
                            <a:rPr lang="en-FR" sz="1500" b="0" i="0" kern="1200" dirty="0">
                              <a:solidFill>
                                <a:schemeClr val="dk1"/>
                              </a:solidFill>
                              <a:effectLst/>
                              <a:latin typeface="Saira" pitchFamily="2" charset="77"/>
                              <a:ea typeface="+mn-ea"/>
                              <a:cs typeface="+mn-cs"/>
                            </a:rPr>
                            <a:t>± 0.000</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FR" sz="1800" b="0" dirty="0">
                              <a:solidFill>
                                <a:schemeClr val="tx1"/>
                              </a:solidFill>
                              <a:latin typeface="Saira" pitchFamily="2" charset="77"/>
                            </a:rPr>
                            <a:t>0.02*</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b="1" dirty="0">
                              <a:effectLst/>
                              <a:latin typeface="Saira" pitchFamily="2" charset="77"/>
                            </a:rPr>
                            <a:t>0.460</a:t>
                          </a:r>
                        </a:p>
                        <a:p>
                          <a:pPr algn="r" fontAlgn="ctr"/>
                          <a:r>
                            <a:rPr lang="en-FR" sz="1500" b="0" i="0" kern="1200" dirty="0">
                              <a:solidFill>
                                <a:schemeClr val="dk1"/>
                              </a:solidFill>
                              <a:effectLst/>
                              <a:latin typeface="Saira" pitchFamily="2" charset="77"/>
                              <a:ea typeface="+mn-ea"/>
                              <a:cs typeface="+mn-cs"/>
                            </a:rPr>
                            <a:t>± 0.000</a:t>
                          </a:r>
                          <a:endParaRPr lang="en-GB" sz="1500" b="0" dirty="0">
                            <a:effectLst/>
                            <a:latin typeface="Saira" pitchFamily="2" charset="7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GB" sz="1800" b="0" i="0" kern="1200" dirty="0">
                              <a:solidFill>
                                <a:schemeClr val="dk1"/>
                              </a:solidFill>
                              <a:effectLst/>
                              <a:latin typeface="Saira" pitchFamily="2" charset="77"/>
                              <a:ea typeface="+mn-ea"/>
                              <a:cs typeface="+mn-cs"/>
                            </a:rPr>
                            <a:t>0.813</a:t>
                          </a:r>
                        </a:p>
                        <a:p>
                          <a:pPr algn="r"/>
                          <a:r>
                            <a:rPr lang="en-FR" sz="1500" b="0" i="0" kern="1200" dirty="0">
                              <a:solidFill>
                                <a:schemeClr val="dk1"/>
                              </a:solidFill>
                              <a:effectLst/>
                              <a:latin typeface="Saira" pitchFamily="2" charset="77"/>
                              <a:ea typeface="+mn-ea"/>
                              <a:cs typeface="+mn-cs"/>
                            </a:rPr>
                            <a:t>± 0.000</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GB" sz="1800" b="1" i="0" kern="1200" dirty="0">
                              <a:solidFill>
                                <a:schemeClr val="dk1"/>
                              </a:solidFill>
                              <a:effectLst/>
                              <a:latin typeface="Saira" pitchFamily="2" charset="77"/>
                              <a:ea typeface="+mn-ea"/>
                              <a:cs typeface="+mn-cs"/>
                            </a:rPr>
                            <a:t>0.483</a:t>
                          </a:r>
                          <a:r>
                            <a:rPr lang="en-GB" sz="1800" b="0" i="0" kern="1200" dirty="0">
                              <a:solidFill>
                                <a:schemeClr val="dk1"/>
                              </a:solidFill>
                              <a:effectLst/>
                              <a:latin typeface="Saira" pitchFamily="2" charset="77"/>
                              <a:ea typeface="+mn-ea"/>
                              <a:cs typeface="+mn-cs"/>
                            </a:rPr>
                            <a:t> </a:t>
                          </a:r>
                        </a:p>
                        <a:p>
                          <a:pPr algn="r"/>
                          <a:r>
                            <a:rPr lang="en-GB" sz="1500" b="0" i="0" kern="1200" dirty="0">
                              <a:solidFill>
                                <a:schemeClr val="dk1"/>
                              </a:solidFill>
                              <a:effectLst/>
                              <a:latin typeface="Saira" pitchFamily="2" charset="77"/>
                              <a:ea typeface="+mn-ea"/>
                              <a:cs typeface="+mn-cs"/>
                            </a:rPr>
                            <a:t>± 0.000</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GB" sz="1800" b="0" i="0" kern="1200" dirty="0">
                              <a:solidFill>
                                <a:schemeClr val="dk1"/>
                              </a:solidFill>
                              <a:effectLst/>
                              <a:latin typeface="Saira" pitchFamily="2" charset="77"/>
                              <a:ea typeface="+mn-ea"/>
                              <a:cs typeface="+mn-cs"/>
                            </a:rPr>
                            <a:t>0.854 </a:t>
                          </a:r>
                        </a:p>
                        <a:p>
                          <a:pPr algn="r"/>
                          <a:r>
                            <a:rPr lang="en-GB" sz="1500" b="0" i="0" kern="1200" dirty="0">
                              <a:solidFill>
                                <a:schemeClr val="dk1"/>
                              </a:solidFill>
                              <a:effectLst/>
                              <a:latin typeface="Saira" pitchFamily="2" charset="77"/>
                              <a:ea typeface="+mn-ea"/>
                              <a:cs typeface="+mn-cs"/>
                            </a:rPr>
                            <a:t>± 0.000</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35036393"/>
                      </a:ext>
                    </a:extLst>
                  </a:tr>
                  <a:tr h="594360">
                    <a:tc>
                      <a:txBody>
                        <a:bodyPr/>
                        <a:lstStyle/>
                        <a:p>
                          <a:pPr algn="l"/>
                          <a:r>
                            <a:rPr lang="en-FR" sz="1800" b="0" dirty="0">
                              <a:solidFill>
                                <a:schemeClr val="tx1"/>
                              </a:solidFill>
                              <a:latin typeface="Saira" pitchFamily="2" charset="77"/>
                            </a:rPr>
                            <a:t>1.00</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r"/>
                          <a:r>
                            <a:rPr lang="en-FR" sz="1800" b="1" i="0" kern="1200" dirty="0">
                              <a:solidFill>
                                <a:schemeClr val="dk1"/>
                              </a:solidFill>
                              <a:effectLst/>
                              <a:latin typeface="Saira" pitchFamily="2" charset="77"/>
                              <a:ea typeface="+mn-ea"/>
                              <a:cs typeface="+mn-cs"/>
                            </a:rPr>
                            <a:t>0.544</a:t>
                          </a:r>
                        </a:p>
                        <a:p>
                          <a:pPr marL="0" marR="0" lvl="0" indent="0" algn="r" defTabSz="914400" rtl="0" eaLnBrk="1" fontAlgn="auto" latinLnBrk="0" hangingPunct="1">
                            <a:lnSpc>
                              <a:spcPct val="100000"/>
                            </a:lnSpc>
                            <a:spcBef>
                              <a:spcPts val="0"/>
                            </a:spcBef>
                            <a:spcAft>
                              <a:spcPts val="0"/>
                            </a:spcAft>
                            <a:buClrTx/>
                            <a:buSzTx/>
                            <a:buFontTx/>
                            <a:buNone/>
                            <a:tabLst/>
                            <a:defRPr/>
                          </a:pPr>
                          <a:r>
                            <a:rPr lang="en-FR" sz="1500" b="0" i="0" kern="1200" dirty="0">
                              <a:solidFill>
                                <a:schemeClr val="dk1"/>
                              </a:solidFill>
                              <a:effectLst/>
                              <a:latin typeface="Saira" pitchFamily="2" charset="77"/>
                              <a:ea typeface="+mn-ea"/>
                              <a:cs typeface="+mn-cs"/>
                            </a:rPr>
                            <a:t>± 0.000</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0.798</a:t>
                          </a:r>
                        </a:p>
                        <a:p>
                          <a:pPr marL="0" marR="0" lvl="0" indent="0" algn="r" defTabSz="914400" rtl="0" eaLnBrk="1" fontAlgn="auto" latinLnBrk="0" hangingPunct="1">
                            <a:lnSpc>
                              <a:spcPct val="100000"/>
                            </a:lnSpc>
                            <a:spcBef>
                              <a:spcPts val="0"/>
                            </a:spcBef>
                            <a:spcAft>
                              <a:spcPts val="0"/>
                            </a:spcAft>
                            <a:buClrTx/>
                            <a:buSzTx/>
                            <a:buFontTx/>
                            <a:buNone/>
                            <a:tabLst/>
                            <a:defRPr/>
                          </a:pPr>
                          <a:r>
                            <a:rPr lang="en-FR" sz="1500" b="0" i="0" kern="1200" dirty="0">
                              <a:solidFill>
                                <a:schemeClr val="dk1"/>
                              </a:solidFill>
                              <a:effectLst/>
                              <a:latin typeface="Saira" pitchFamily="2" charset="77"/>
                              <a:ea typeface="+mn-ea"/>
                              <a:cs typeface="+mn-cs"/>
                            </a:rPr>
                            <a:t>± 0.000</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FR" sz="1800" b="0" dirty="0">
                              <a:solidFill>
                                <a:schemeClr val="tx1"/>
                              </a:solidFill>
                              <a:latin typeface="Saira" pitchFamily="2" charset="77"/>
                            </a:rPr>
                            <a:t>0.30</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r" fontAlgn="ctr"/>
                          <a:r>
                            <a:rPr lang="en-FR" sz="1800" b="0" i="0" kern="1200" dirty="0">
                              <a:solidFill>
                                <a:schemeClr val="dk1"/>
                              </a:solidFill>
                              <a:effectLst/>
                              <a:latin typeface="Saira" pitchFamily="2" charset="77"/>
                              <a:ea typeface="+mn-ea"/>
                              <a:cs typeface="+mn-cs"/>
                            </a:rPr>
                            <a:t>0.437</a:t>
                          </a:r>
                        </a:p>
                        <a:p>
                          <a:pPr algn="r" fontAlgn="ctr"/>
                          <a:r>
                            <a:rPr lang="en-FR" sz="1500" b="0" i="0" kern="1200" dirty="0">
                              <a:solidFill>
                                <a:schemeClr val="dk1"/>
                              </a:solidFill>
                              <a:effectLst/>
                              <a:latin typeface="Saira" pitchFamily="2" charset="77"/>
                              <a:ea typeface="+mn-ea"/>
                              <a:cs typeface="+mn-cs"/>
                            </a:rPr>
                            <a:t>± 0.000</a:t>
                          </a:r>
                          <a:endParaRPr lang="en-FR" sz="1500" b="0" dirty="0">
                            <a:effectLst/>
                            <a:latin typeface="Saira" pitchFamily="2" charset="7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r"/>
                          <a:r>
                            <a:rPr lang="en-FR" sz="1800" b="0" dirty="0">
                              <a:solidFill>
                                <a:schemeClr val="tx1"/>
                              </a:solidFill>
                              <a:latin typeface="Saira" pitchFamily="2" charset="77"/>
                            </a:rPr>
                            <a:t>0.817</a:t>
                          </a:r>
                        </a:p>
                        <a:p>
                          <a:pPr algn="r"/>
                          <a:r>
                            <a:rPr lang="en-FR" sz="1500" b="0" i="0" kern="1200" dirty="0">
                              <a:solidFill>
                                <a:schemeClr val="dk1"/>
                              </a:solidFill>
                              <a:effectLst/>
                              <a:latin typeface="Saira" pitchFamily="2" charset="77"/>
                              <a:ea typeface="+mn-ea"/>
                              <a:cs typeface="+mn-cs"/>
                            </a:rPr>
                            <a:t>± 0.000</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0.431 </a:t>
                          </a:r>
                        </a:p>
                        <a:p>
                          <a:pPr algn="r"/>
                          <a:r>
                            <a:rPr lang="en-FR" sz="1500" b="0" i="0" kern="1200" dirty="0">
                              <a:solidFill>
                                <a:schemeClr val="dk1"/>
                              </a:solidFill>
                              <a:effectLst/>
                              <a:latin typeface="Saira" pitchFamily="2" charset="77"/>
                              <a:ea typeface="+mn-ea"/>
                              <a:cs typeface="+mn-cs"/>
                            </a:rPr>
                            <a:t>± 0.005</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0.892 </a:t>
                          </a:r>
                        </a:p>
                        <a:p>
                          <a:pPr algn="r"/>
                          <a:r>
                            <a:rPr lang="en-FR" sz="1500" b="0" i="0" kern="1200" dirty="0">
                              <a:solidFill>
                                <a:schemeClr val="dk1"/>
                              </a:solidFill>
                              <a:effectLst/>
                              <a:latin typeface="Saira" pitchFamily="2" charset="77"/>
                              <a:ea typeface="+mn-ea"/>
                              <a:cs typeface="+mn-cs"/>
                            </a:rPr>
                            <a:t>± 0.003</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42299195"/>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925F58D-C8F8-15B9-E3CD-A3356C93A4B5}"/>
                  </a:ext>
                </a:extLst>
              </p:cNvPr>
              <p:cNvSpPr txBox="1"/>
              <p:nvPr/>
            </p:nvSpPr>
            <p:spPr>
              <a:xfrm>
                <a:off x="412327" y="3799350"/>
                <a:ext cx="8319343" cy="707886"/>
              </a:xfrm>
              <a:prstGeom prst="rect">
                <a:avLst/>
              </a:prstGeom>
              <a:noFill/>
            </p:spPr>
            <p:txBody>
              <a:bodyPr wrap="square" rtlCol="0">
                <a:spAutoFit/>
              </a:bodyPr>
              <a:lstStyle/>
              <a:p>
                <a:r>
                  <a:rPr lang="fr-FR" sz="2000" dirty="0">
                    <a:latin typeface="Saira" pitchFamily="2" charset="77"/>
                  </a:rPr>
                  <a:t>Semi-supervision </a:t>
                </a:r>
                <a:r>
                  <a:rPr lang="fr-FR" sz="2000" dirty="0" err="1">
                    <a:latin typeface="Saira" pitchFamily="2" charset="77"/>
                  </a:rPr>
                  <a:t>is</a:t>
                </a:r>
                <a:r>
                  <a:rPr lang="fr-FR" sz="2000" dirty="0">
                    <a:latin typeface="Saira" pitchFamily="2" charset="77"/>
                  </a:rPr>
                  <a:t> </a:t>
                </a:r>
                <a:r>
                  <a:rPr lang="fr-FR" sz="2000" dirty="0" err="1">
                    <a:latin typeface="Saira" pitchFamily="2" charset="77"/>
                  </a:rPr>
                  <a:t>less</a:t>
                </a:r>
                <a:r>
                  <a:rPr lang="fr-FR" sz="2000" dirty="0">
                    <a:latin typeface="Saira" pitchFamily="2" charset="77"/>
                  </a:rPr>
                  <a:t> </a:t>
                </a:r>
                <a:r>
                  <a:rPr lang="fr-FR" sz="2000" dirty="0" err="1">
                    <a:latin typeface="Saira" pitchFamily="2" charset="77"/>
                  </a:rPr>
                  <a:t>dependant</a:t>
                </a:r>
                <a:r>
                  <a:rPr lang="fr-FR" sz="2000" dirty="0">
                    <a:latin typeface="Saira" pitchFamily="2" charset="77"/>
                  </a:rPr>
                  <a:t> to </a:t>
                </a:r>
                <a14:m>
                  <m:oMath xmlns:m="http://schemas.openxmlformats.org/officeDocument/2006/math">
                    <m:r>
                      <a:rPr lang="en-GB" sz="2000" b="0" i="1" smtClean="0">
                        <a:solidFill>
                          <a:schemeClr val="tx1"/>
                        </a:solidFill>
                        <a:latin typeface="Cambria Math" panose="02040503050406030204" pitchFamily="18" charset="0"/>
                      </a:rPr>
                      <m:t>𝜆</m:t>
                    </m:r>
                  </m:oMath>
                </a14:m>
                <a:r>
                  <a:rPr lang="fr-FR" sz="2000" dirty="0">
                    <a:latin typeface="Saira" pitchFamily="2" charset="77"/>
                  </a:rPr>
                  <a:t>.</a:t>
                </a:r>
                <a:endParaRPr lang="en-FR" sz="2000" b="0" dirty="0">
                  <a:solidFill>
                    <a:schemeClr val="tx1"/>
                  </a:solidFill>
                  <a:latin typeface="Saira" pitchFamily="2" charset="77"/>
                </a:endParaRPr>
              </a:p>
              <a:p>
                <a:r>
                  <a:rPr lang="en-FR" sz="2000" dirty="0">
                    <a:latin typeface="Saira" pitchFamily="2" charset="77"/>
                  </a:rPr>
                  <a:t>Attention rationale is searching for new plausible words.</a:t>
                </a:r>
                <a:endParaRPr lang="en-FR" sz="2000" b="0" dirty="0">
                  <a:solidFill>
                    <a:schemeClr val="tx1"/>
                  </a:solidFill>
                  <a:latin typeface="Saira" pitchFamily="2" charset="77"/>
                </a:endParaRPr>
              </a:p>
            </p:txBody>
          </p:sp>
        </mc:Choice>
        <mc:Fallback xmlns="">
          <p:sp>
            <p:nvSpPr>
              <p:cNvPr id="6" name="TextBox 5">
                <a:extLst>
                  <a:ext uri="{FF2B5EF4-FFF2-40B4-BE49-F238E27FC236}">
                    <a16:creationId xmlns:a16="http://schemas.microsoft.com/office/drawing/2014/main" id="{B925F58D-C8F8-15B9-E3CD-A3356C93A4B5}"/>
                  </a:ext>
                </a:extLst>
              </p:cNvPr>
              <p:cNvSpPr txBox="1">
                <a:spLocks noRot="1" noChangeAspect="1" noMove="1" noResize="1" noEditPoints="1" noAdjustHandles="1" noChangeArrowheads="1" noChangeShapeType="1" noTextEdit="1"/>
              </p:cNvSpPr>
              <p:nvPr/>
            </p:nvSpPr>
            <p:spPr>
              <a:xfrm>
                <a:off x="412327" y="3799350"/>
                <a:ext cx="8319343" cy="707886"/>
              </a:xfrm>
              <a:prstGeom prst="rect">
                <a:avLst/>
              </a:prstGeom>
              <a:blipFill>
                <a:blip r:embed="rId4"/>
                <a:stretch>
                  <a:fillRect l="-762" t="-3571" b="-14286"/>
                </a:stretch>
              </a:blipFill>
            </p:spPr>
            <p:txBody>
              <a:bodyPr/>
              <a:lstStyle/>
              <a:p>
                <a:r>
                  <a:rPr lang="en-FR">
                    <a:noFill/>
                  </a:rPr>
                  <a:t> </a:t>
                </a:r>
              </a:p>
            </p:txBody>
          </p:sp>
        </mc:Fallback>
      </mc:AlternateContent>
    </p:spTree>
    <p:extLst>
      <p:ext uri="{BB962C8B-B14F-4D97-AF65-F5344CB8AC3E}">
        <p14:creationId xmlns:p14="http://schemas.microsoft.com/office/powerpoint/2010/main" val="2706012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Espace réservé du texte 1">
            <a:extLst>
              <a:ext uri="{FF2B5EF4-FFF2-40B4-BE49-F238E27FC236}">
                <a16:creationId xmlns:a16="http://schemas.microsoft.com/office/drawing/2014/main" id="{FC3E8E87-E153-ECD2-A4FD-B3DC12C9609B}"/>
              </a:ext>
            </a:extLst>
          </p:cNvPr>
          <p:cNvSpPr>
            <a:spLocks noGrp="1" noChangeArrowheads="1"/>
          </p:cNvSpPr>
          <p:nvPr>
            <p:ph type="body" idx="1"/>
          </p:nvPr>
        </p:nvSpPr>
        <p:spPr bwMode="auto">
          <a:xfrm>
            <a:off x="1992312" y="101600"/>
            <a:ext cx="6941825" cy="53689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r>
              <a:rPr lang="en-FR" altLang="en-FR" sz="2000" dirty="0"/>
              <a:t>Plausibility in deep contextualized representation</a:t>
            </a:r>
          </a:p>
        </p:txBody>
      </p:sp>
      <p:sp>
        <p:nvSpPr>
          <p:cNvPr id="2" name="Slide Number Placeholder 1">
            <a:extLst>
              <a:ext uri="{FF2B5EF4-FFF2-40B4-BE49-F238E27FC236}">
                <a16:creationId xmlns:a16="http://schemas.microsoft.com/office/drawing/2014/main" id="{66238447-F42F-E96B-FB2D-621F74C5705A}"/>
              </a:ext>
            </a:extLst>
          </p:cNvPr>
          <p:cNvSpPr>
            <a:spLocks noGrp="1"/>
          </p:cNvSpPr>
          <p:nvPr>
            <p:ph type="sldNum" sz="quarter" idx="4"/>
          </p:nvPr>
        </p:nvSpPr>
        <p:spPr/>
        <p:txBody>
          <a:bodyPr/>
          <a:lstStyle/>
          <a:p>
            <a:fld id="{C34C58B1-AD08-7D4A-BB59-2FFD5BE7741B}" type="slidenum">
              <a:rPr lang="fr-FR" altLang="fr-FR" smtClean="0"/>
              <a:pPr/>
              <a:t>10</a:t>
            </a:fld>
            <a:endParaRPr lang="fr-FR" altLang="fr-FR" dirty="0"/>
          </a:p>
        </p:txBody>
      </p:sp>
      <mc:AlternateContent xmlns:mc="http://schemas.openxmlformats.org/markup-compatibility/2006">
        <mc:Choice xmlns:a14="http://schemas.microsoft.com/office/drawing/2010/main" Requires="a14">
          <p:graphicFrame>
            <p:nvGraphicFramePr>
              <p:cNvPr id="4" name="Table 5">
                <a:extLst>
                  <a:ext uri="{FF2B5EF4-FFF2-40B4-BE49-F238E27FC236}">
                    <a16:creationId xmlns:a16="http://schemas.microsoft.com/office/drawing/2014/main" id="{D1C2C7AC-F5BB-6602-EBF4-E185BC3BD554}"/>
                  </a:ext>
                </a:extLst>
              </p:cNvPr>
              <p:cNvGraphicFramePr>
                <a:graphicFrameLocks noGrp="1"/>
              </p:cNvGraphicFramePr>
              <p:nvPr>
                <p:extLst>
                  <p:ext uri="{D42A27DB-BD31-4B8C-83A1-F6EECF244321}">
                    <p14:modId xmlns:p14="http://schemas.microsoft.com/office/powerpoint/2010/main" val="747279624"/>
                  </p:ext>
                </p:extLst>
              </p:nvPr>
            </p:nvGraphicFramePr>
            <p:xfrm>
              <a:off x="5623298" y="1235028"/>
              <a:ext cx="2995190" cy="2199640"/>
            </p:xfrm>
            <a:graphic>
              <a:graphicData uri="http://schemas.openxmlformats.org/drawingml/2006/table">
                <a:tbl>
                  <a:tblPr firstRow="1" bandRow="1">
                    <a:tableStyleId>{5C22544A-7EE6-4342-B048-85BDC9FD1C3A}</a:tableStyleId>
                  </a:tblPr>
                  <a:tblGrid>
                    <a:gridCol w="803082">
                      <a:extLst>
                        <a:ext uri="{9D8B030D-6E8A-4147-A177-3AD203B41FA5}">
                          <a16:colId xmlns:a16="http://schemas.microsoft.com/office/drawing/2014/main" val="4023955841"/>
                        </a:ext>
                      </a:extLst>
                    </a:gridCol>
                    <a:gridCol w="1025718">
                      <a:extLst>
                        <a:ext uri="{9D8B030D-6E8A-4147-A177-3AD203B41FA5}">
                          <a16:colId xmlns:a16="http://schemas.microsoft.com/office/drawing/2014/main" val="3176973726"/>
                        </a:ext>
                      </a:extLst>
                    </a:gridCol>
                    <a:gridCol w="1166390">
                      <a:extLst>
                        <a:ext uri="{9D8B030D-6E8A-4147-A177-3AD203B41FA5}">
                          <a16:colId xmlns:a16="http://schemas.microsoft.com/office/drawing/2014/main" val="2570166331"/>
                        </a:ext>
                      </a:extLst>
                    </a:gridCol>
                  </a:tblGrid>
                  <a:tr h="370840">
                    <a:tc>
                      <a:txBody>
                        <a:bodyPr/>
                        <a:lstStyle/>
                        <a:p>
                          <a:pPr algn="l"/>
                          <a14:m>
                            <m:oMathPara xmlns:m="http://schemas.openxmlformats.org/officeDocument/2006/math">
                              <m:oMathParaPr>
                                <m:jc m:val="centerGroup"/>
                              </m:oMathParaPr>
                              <m:oMath xmlns:m="http://schemas.openxmlformats.org/officeDocument/2006/math">
                                <m:sSub>
                                  <m:sSubPr>
                                    <m:ctrlPr>
                                      <a:rPr lang="fr-FR" sz="1800" b="0" i="1" dirty="0" smtClean="0">
                                        <a:solidFill>
                                          <a:schemeClr val="tx1"/>
                                        </a:solidFill>
                                        <a:latin typeface="Cambria Math" panose="02040503050406030204" pitchFamily="18" charset="0"/>
                                      </a:rPr>
                                    </m:ctrlPr>
                                  </m:sSubPr>
                                  <m:e>
                                    <m:r>
                                      <a:rPr lang="fr-FR" sz="1800" b="0" i="1" dirty="0" smtClean="0">
                                        <a:solidFill>
                                          <a:schemeClr val="tx1"/>
                                        </a:solidFill>
                                        <a:latin typeface="Cambria Math" panose="02040503050406030204" pitchFamily="18" charset="0"/>
                                      </a:rPr>
                                      <m:t>𝑛</m:t>
                                    </m:r>
                                  </m:e>
                                  <m:sub>
                                    <m:r>
                                      <a:rPr lang="fr-FR" sz="1800" b="0" i="1" dirty="0" smtClean="0">
                                        <a:solidFill>
                                          <a:schemeClr val="tx1"/>
                                        </a:solidFill>
                                        <a:latin typeface="Cambria Math" panose="02040503050406030204" pitchFamily="18" charset="0"/>
                                      </a:rPr>
                                      <m:t>𝐿𝑆𝑇𝑀</m:t>
                                    </m:r>
                                  </m:sub>
                                </m:sSub>
                              </m:oMath>
                            </m:oMathPara>
                          </a14:m>
                          <a:endParaRPr lang="fr-FR" sz="1800" b="0" dirty="0">
                            <a:solidFill>
                              <a:schemeClr val="tx1"/>
                            </a:solidFill>
                            <a:latin typeface="Saira" pitchFamily="2" charset="77"/>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FR" sz="1800" b="0" dirty="0">
                              <a:solidFill>
                                <a:schemeClr val="tx1"/>
                              </a:solidFill>
                              <a:latin typeface="Saira" pitchFamily="2" charset="77"/>
                            </a:rPr>
                            <a:t>AUPRC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FR" sz="1800" b="0" dirty="0">
                              <a:solidFill>
                                <a:schemeClr val="tx1"/>
                              </a:solidFill>
                              <a:latin typeface="Saira" pitchFamily="2" charset="77"/>
                            </a:rPr>
                            <a:t>F-Score</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2473168"/>
                      </a:ext>
                    </a:extLst>
                  </a:tr>
                  <a:tr h="370840">
                    <a:tc>
                      <a:txBody>
                        <a:bodyPr/>
                        <a:lstStyle/>
                        <a:p>
                          <a:pPr algn="r"/>
                          <a:r>
                            <a:rPr lang="en-FR" sz="1800" b="0" dirty="0">
                              <a:solidFill>
                                <a:schemeClr val="tx1"/>
                              </a:solidFill>
                              <a:latin typeface="Saira" pitchFamily="2" charset="77"/>
                            </a:rPr>
                            <a:t>1</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FR" b="1" dirty="0">
                              <a:effectLst/>
                              <a:latin typeface="Saira" pitchFamily="2" charset="77"/>
                            </a:rPr>
                            <a:t>0.444</a:t>
                          </a:r>
                          <a:r>
                            <a:rPr lang="en-FR" b="0" dirty="0">
                              <a:effectLst/>
                              <a:latin typeface="Saira" pitchFamily="2" charset="77"/>
                            </a:rPr>
                            <a:t> </a:t>
                          </a:r>
                        </a:p>
                        <a:p>
                          <a:pPr algn="r" fontAlgn="ctr"/>
                          <a:r>
                            <a:rPr lang="en-FR" sz="1500" b="0" dirty="0">
                              <a:effectLst/>
                              <a:latin typeface="Saira" pitchFamily="2" charset="77"/>
                            </a:rPr>
                            <a:t>± 0.006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FR" sz="1800" b="1" i="0" kern="1200" dirty="0">
                              <a:solidFill>
                                <a:schemeClr val="dk1"/>
                              </a:solidFill>
                              <a:effectLst/>
                              <a:latin typeface="Saira" pitchFamily="2" charset="77"/>
                              <a:ea typeface="+mn-ea"/>
                              <a:cs typeface="+mn-cs"/>
                            </a:rPr>
                            <a:t>0.815</a:t>
                          </a:r>
                          <a:r>
                            <a:rPr lang="en-FR" sz="1800" b="0" i="0" kern="1200" dirty="0">
                              <a:solidFill>
                                <a:schemeClr val="dk1"/>
                              </a:solidFill>
                              <a:effectLst/>
                              <a:latin typeface="Saira" pitchFamily="2" charset="77"/>
                              <a:ea typeface="+mn-ea"/>
                              <a:cs typeface="+mn-cs"/>
                            </a:rPr>
                            <a:t> </a:t>
                          </a:r>
                        </a:p>
                        <a:p>
                          <a:pPr algn="r"/>
                          <a:r>
                            <a:rPr lang="en-FR" sz="1500" b="0" i="0" kern="1200" dirty="0">
                              <a:solidFill>
                                <a:schemeClr val="dk1"/>
                              </a:solidFill>
                              <a:effectLst/>
                              <a:latin typeface="Saira" pitchFamily="2" charset="77"/>
                              <a:ea typeface="+mn-ea"/>
                              <a:cs typeface="+mn-cs"/>
                            </a:rPr>
                            <a:t>± 0.003</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45615731"/>
                      </a:ext>
                    </a:extLst>
                  </a:tr>
                  <a:tr h="370840">
                    <a:tc>
                      <a:txBody>
                        <a:bodyPr/>
                        <a:lstStyle/>
                        <a:p>
                          <a:pPr algn="r"/>
                          <a:r>
                            <a:rPr lang="en-FR" sz="1800" b="0" dirty="0">
                              <a:solidFill>
                                <a:schemeClr val="tx1"/>
                              </a:solidFill>
                              <a:latin typeface="Saira" pitchFamily="2" charset="77"/>
                            </a:rPr>
                            <a:t>3</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0.407 </a:t>
                          </a:r>
                        </a:p>
                        <a:p>
                          <a:pPr algn="r"/>
                          <a:r>
                            <a:rPr lang="en-FR" sz="1800" b="0" i="0" kern="1200" dirty="0">
                              <a:solidFill>
                                <a:schemeClr val="dk1"/>
                              </a:solidFill>
                              <a:effectLst/>
                              <a:latin typeface="Saira" pitchFamily="2" charset="77"/>
                              <a:ea typeface="+mn-ea"/>
                              <a:cs typeface="+mn-cs"/>
                            </a:rPr>
                            <a:t>± 0.004</a:t>
                          </a:r>
                          <a:endParaRPr lang="en-FR" sz="18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0.803 </a:t>
                          </a:r>
                        </a:p>
                        <a:p>
                          <a:pPr algn="r"/>
                          <a:r>
                            <a:rPr lang="en-FR" sz="1500" b="0" i="0" kern="1200" dirty="0">
                              <a:solidFill>
                                <a:schemeClr val="dk1"/>
                              </a:solidFill>
                              <a:effectLst/>
                              <a:latin typeface="Saira" pitchFamily="2" charset="77"/>
                              <a:ea typeface="+mn-ea"/>
                              <a:cs typeface="+mn-cs"/>
                            </a:rPr>
                            <a:t>± 0.001</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35036393"/>
                      </a:ext>
                    </a:extLst>
                  </a:tr>
                  <a:tr h="370840">
                    <a:tc>
                      <a:txBody>
                        <a:bodyPr/>
                        <a:lstStyle/>
                        <a:p>
                          <a:pPr algn="r"/>
                          <a:r>
                            <a:rPr lang="en-FR" sz="1800" b="0" dirty="0">
                              <a:solidFill>
                                <a:schemeClr val="tx1"/>
                              </a:solidFill>
                              <a:latin typeface="Saira" pitchFamily="2" charset="77"/>
                            </a:rPr>
                            <a:t>5</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0.341</a:t>
                          </a:r>
                        </a:p>
                        <a:p>
                          <a:pPr marL="0" marR="0" lvl="0" indent="0" algn="r" defTabSz="914400" rtl="0" eaLnBrk="1" fontAlgn="auto" latinLnBrk="0" hangingPunct="1">
                            <a:lnSpc>
                              <a:spcPct val="100000"/>
                            </a:lnSpc>
                            <a:spcBef>
                              <a:spcPts val="0"/>
                            </a:spcBef>
                            <a:spcAft>
                              <a:spcPts val="0"/>
                            </a:spcAft>
                            <a:buClrTx/>
                            <a:buSzTx/>
                            <a:buFontTx/>
                            <a:buNone/>
                            <a:tabLst/>
                            <a:defRPr/>
                          </a:pPr>
                          <a:r>
                            <a:rPr lang="en-FR" sz="1500" b="0" i="0" kern="1200" dirty="0">
                              <a:solidFill>
                                <a:schemeClr val="dk1"/>
                              </a:solidFill>
                              <a:effectLst/>
                              <a:latin typeface="Saira" pitchFamily="2" charset="77"/>
                              <a:ea typeface="+mn-ea"/>
                              <a:cs typeface="+mn-cs"/>
                            </a:rPr>
                            <a:t>± 0.014</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0.779</a:t>
                          </a:r>
                        </a:p>
                        <a:p>
                          <a:pPr marL="0" marR="0" lvl="0" indent="0" algn="r" defTabSz="914400" rtl="0" eaLnBrk="1" fontAlgn="auto" latinLnBrk="0" hangingPunct="1">
                            <a:lnSpc>
                              <a:spcPct val="100000"/>
                            </a:lnSpc>
                            <a:spcBef>
                              <a:spcPts val="0"/>
                            </a:spcBef>
                            <a:spcAft>
                              <a:spcPts val="0"/>
                            </a:spcAft>
                            <a:buClrTx/>
                            <a:buSzTx/>
                            <a:buFontTx/>
                            <a:buNone/>
                            <a:tabLst/>
                            <a:defRPr/>
                          </a:pPr>
                          <a:r>
                            <a:rPr lang="en-FR" sz="1500" b="0" i="0" kern="1200" dirty="0">
                              <a:solidFill>
                                <a:schemeClr val="dk1"/>
                              </a:solidFill>
                              <a:effectLst/>
                              <a:latin typeface="Saira" pitchFamily="2" charset="77"/>
                              <a:ea typeface="+mn-ea"/>
                              <a:cs typeface="+mn-cs"/>
                            </a:rPr>
                            <a:t>± 0.006</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42299195"/>
                      </a:ext>
                    </a:extLst>
                  </a:tr>
                </a:tbl>
              </a:graphicData>
            </a:graphic>
          </p:graphicFrame>
        </mc:Choice>
        <mc:Fallback>
          <p:graphicFrame>
            <p:nvGraphicFramePr>
              <p:cNvPr id="4" name="Table 5">
                <a:extLst>
                  <a:ext uri="{FF2B5EF4-FFF2-40B4-BE49-F238E27FC236}">
                    <a16:creationId xmlns:a16="http://schemas.microsoft.com/office/drawing/2014/main" id="{D1C2C7AC-F5BB-6602-EBF4-E185BC3BD554}"/>
                  </a:ext>
                </a:extLst>
              </p:cNvPr>
              <p:cNvGraphicFramePr>
                <a:graphicFrameLocks noGrp="1"/>
              </p:cNvGraphicFramePr>
              <p:nvPr>
                <p:extLst>
                  <p:ext uri="{D42A27DB-BD31-4B8C-83A1-F6EECF244321}">
                    <p14:modId xmlns:p14="http://schemas.microsoft.com/office/powerpoint/2010/main" val="747279624"/>
                  </p:ext>
                </p:extLst>
              </p:nvPr>
            </p:nvGraphicFramePr>
            <p:xfrm>
              <a:off x="5623298" y="1235028"/>
              <a:ext cx="2995190" cy="2199640"/>
            </p:xfrm>
            <a:graphic>
              <a:graphicData uri="http://schemas.openxmlformats.org/drawingml/2006/table">
                <a:tbl>
                  <a:tblPr firstRow="1" bandRow="1">
                    <a:tableStyleId>{5C22544A-7EE6-4342-B048-85BDC9FD1C3A}</a:tableStyleId>
                  </a:tblPr>
                  <a:tblGrid>
                    <a:gridCol w="803082">
                      <a:extLst>
                        <a:ext uri="{9D8B030D-6E8A-4147-A177-3AD203B41FA5}">
                          <a16:colId xmlns:a16="http://schemas.microsoft.com/office/drawing/2014/main" val="4023955841"/>
                        </a:ext>
                      </a:extLst>
                    </a:gridCol>
                    <a:gridCol w="1025718">
                      <a:extLst>
                        <a:ext uri="{9D8B030D-6E8A-4147-A177-3AD203B41FA5}">
                          <a16:colId xmlns:a16="http://schemas.microsoft.com/office/drawing/2014/main" val="3176973726"/>
                        </a:ext>
                      </a:extLst>
                    </a:gridCol>
                    <a:gridCol w="1166390">
                      <a:extLst>
                        <a:ext uri="{9D8B030D-6E8A-4147-A177-3AD203B41FA5}">
                          <a16:colId xmlns:a16="http://schemas.microsoft.com/office/drawing/2014/main" val="2570166331"/>
                        </a:ext>
                      </a:extLst>
                    </a:gridCol>
                  </a:tblGrid>
                  <a:tr h="370840">
                    <a:tc>
                      <a:txBody>
                        <a:bodyPr/>
                        <a:lstStyle/>
                        <a:p>
                          <a:endParaRPr lang="en-F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stretch>
                            <a:fillRect l="-1563" t="-6897" r="-275000" b="-520690"/>
                          </a:stretch>
                        </a:blipFill>
                      </a:tcPr>
                    </a:tc>
                    <a:tc>
                      <a:txBody>
                        <a:bodyPr/>
                        <a:lstStyle/>
                        <a:p>
                          <a:pPr algn="ctr"/>
                          <a:r>
                            <a:rPr lang="en-FR" sz="1800" b="0" dirty="0">
                              <a:solidFill>
                                <a:schemeClr val="tx1"/>
                              </a:solidFill>
                              <a:latin typeface="Saira" pitchFamily="2" charset="77"/>
                            </a:rPr>
                            <a:t>AUPRC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FR" sz="1800" b="0" dirty="0">
                              <a:solidFill>
                                <a:schemeClr val="tx1"/>
                              </a:solidFill>
                              <a:latin typeface="Saira" pitchFamily="2" charset="77"/>
                            </a:rPr>
                            <a:t>F-Score</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2473168"/>
                      </a:ext>
                    </a:extLst>
                  </a:tr>
                  <a:tr h="594360">
                    <a:tc>
                      <a:txBody>
                        <a:bodyPr/>
                        <a:lstStyle/>
                        <a:p>
                          <a:pPr algn="r"/>
                          <a:r>
                            <a:rPr lang="en-FR" sz="1800" b="0" dirty="0">
                              <a:solidFill>
                                <a:schemeClr val="tx1"/>
                              </a:solidFill>
                              <a:latin typeface="Saira" pitchFamily="2" charset="77"/>
                            </a:rPr>
                            <a:t>1</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FR" b="1" dirty="0">
                              <a:effectLst/>
                              <a:latin typeface="Saira" pitchFamily="2" charset="77"/>
                            </a:rPr>
                            <a:t>0.444</a:t>
                          </a:r>
                          <a:r>
                            <a:rPr lang="en-FR" b="0" dirty="0">
                              <a:effectLst/>
                              <a:latin typeface="Saira" pitchFamily="2" charset="77"/>
                            </a:rPr>
                            <a:t> </a:t>
                          </a:r>
                        </a:p>
                        <a:p>
                          <a:pPr algn="r" fontAlgn="ctr"/>
                          <a:r>
                            <a:rPr lang="en-FR" sz="1500" b="0" dirty="0">
                              <a:effectLst/>
                              <a:latin typeface="Saira" pitchFamily="2" charset="77"/>
                            </a:rPr>
                            <a:t>± 0.006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FR" sz="1800" b="1" i="0" kern="1200" dirty="0">
                              <a:solidFill>
                                <a:schemeClr val="dk1"/>
                              </a:solidFill>
                              <a:effectLst/>
                              <a:latin typeface="Saira" pitchFamily="2" charset="77"/>
                              <a:ea typeface="+mn-ea"/>
                              <a:cs typeface="+mn-cs"/>
                            </a:rPr>
                            <a:t>0.815</a:t>
                          </a:r>
                          <a:r>
                            <a:rPr lang="en-FR" sz="1800" b="0" i="0" kern="1200" dirty="0">
                              <a:solidFill>
                                <a:schemeClr val="dk1"/>
                              </a:solidFill>
                              <a:effectLst/>
                              <a:latin typeface="Saira" pitchFamily="2" charset="77"/>
                              <a:ea typeface="+mn-ea"/>
                              <a:cs typeface="+mn-cs"/>
                            </a:rPr>
                            <a:t> </a:t>
                          </a:r>
                        </a:p>
                        <a:p>
                          <a:pPr algn="r"/>
                          <a:r>
                            <a:rPr lang="en-FR" sz="1500" b="0" i="0" kern="1200" dirty="0">
                              <a:solidFill>
                                <a:schemeClr val="dk1"/>
                              </a:solidFill>
                              <a:effectLst/>
                              <a:latin typeface="Saira" pitchFamily="2" charset="77"/>
                              <a:ea typeface="+mn-ea"/>
                              <a:cs typeface="+mn-cs"/>
                            </a:rPr>
                            <a:t>± 0.003</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45615731"/>
                      </a:ext>
                    </a:extLst>
                  </a:tr>
                  <a:tr h="640080">
                    <a:tc>
                      <a:txBody>
                        <a:bodyPr/>
                        <a:lstStyle/>
                        <a:p>
                          <a:pPr algn="r"/>
                          <a:r>
                            <a:rPr lang="en-FR" sz="1800" b="0" dirty="0">
                              <a:solidFill>
                                <a:schemeClr val="tx1"/>
                              </a:solidFill>
                              <a:latin typeface="Saira" pitchFamily="2" charset="77"/>
                            </a:rPr>
                            <a:t>3</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0.407 </a:t>
                          </a:r>
                        </a:p>
                        <a:p>
                          <a:pPr algn="r"/>
                          <a:r>
                            <a:rPr lang="en-FR" sz="1800" b="0" i="0" kern="1200" dirty="0">
                              <a:solidFill>
                                <a:schemeClr val="dk1"/>
                              </a:solidFill>
                              <a:effectLst/>
                              <a:latin typeface="Saira" pitchFamily="2" charset="77"/>
                              <a:ea typeface="+mn-ea"/>
                              <a:cs typeface="+mn-cs"/>
                            </a:rPr>
                            <a:t>± 0.004</a:t>
                          </a:r>
                          <a:endParaRPr lang="en-FR" sz="18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0.803 </a:t>
                          </a:r>
                        </a:p>
                        <a:p>
                          <a:pPr algn="r"/>
                          <a:r>
                            <a:rPr lang="en-FR" sz="1500" b="0" i="0" kern="1200" dirty="0">
                              <a:solidFill>
                                <a:schemeClr val="dk1"/>
                              </a:solidFill>
                              <a:effectLst/>
                              <a:latin typeface="Saira" pitchFamily="2" charset="77"/>
                              <a:ea typeface="+mn-ea"/>
                              <a:cs typeface="+mn-cs"/>
                            </a:rPr>
                            <a:t>± 0.001</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35036393"/>
                      </a:ext>
                    </a:extLst>
                  </a:tr>
                  <a:tr h="594360">
                    <a:tc>
                      <a:txBody>
                        <a:bodyPr/>
                        <a:lstStyle/>
                        <a:p>
                          <a:pPr algn="r"/>
                          <a:r>
                            <a:rPr lang="en-FR" sz="1800" b="0" dirty="0">
                              <a:solidFill>
                                <a:schemeClr val="tx1"/>
                              </a:solidFill>
                              <a:latin typeface="Saira" pitchFamily="2" charset="77"/>
                            </a:rPr>
                            <a:t>5</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0.341</a:t>
                          </a:r>
                        </a:p>
                        <a:p>
                          <a:pPr marL="0" marR="0" lvl="0" indent="0" algn="r" defTabSz="914400" rtl="0" eaLnBrk="1" fontAlgn="auto" latinLnBrk="0" hangingPunct="1">
                            <a:lnSpc>
                              <a:spcPct val="100000"/>
                            </a:lnSpc>
                            <a:spcBef>
                              <a:spcPts val="0"/>
                            </a:spcBef>
                            <a:spcAft>
                              <a:spcPts val="0"/>
                            </a:spcAft>
                            <a:buClrTx/>
                            <a:buSzTx/>
                            <a:buFontTx/>
                            <a:buNone/>
                            <a:tabLst/>
                            <a:defRPr/>
                          </a:pPr>
                          <a:r>
                            <a:rPr lang="en-FR" sz="1500" b="0" i="0" kern="1200" dirty="0">
                              <a:solidFill>
                                <a:schemeClr val="dk1"/>
                              </a:solidFill>
                              <a:effectLst/>
                              <a:latin typeface="Saira" pitchFamily="2" charset="77"/>
                              <a:ea typeface="+mn-ea"/>
                              <a:cs typeface="+mn-cs"/>
                            </a:rPr>
                            <a:t>± 0.014</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0.779</a:t>
                          </a:r>
                        </a:p>
                        <a:p>
                          <a:pPr marL="0" marR="0" lvl="0" indent="0" algn="r" defTabSz="914400" rtl="0" eaLnBrk="1" fontAlgn="auto" latinLnBrk="0" hangingPunct="1">
                            <a:lnSpc>
                              <a:spcPct val="100000"/>
                            </a:lnSpc>
                            <a:spcBef>
                              <a:spcPts val="0"/>
                            </a:spcBef>
                            <a:spcAft>
                              <a:spcPts val="0"/>
                            </a:spcAft>
                            <a:buClrTx/>
                            <a:buSzTx/>
                            <a:buFontTx/>
                            <a:buNone/>
                            <a:tabLst/>
                            <a:defRPr/>
                          </a:pPr>
                          <a:r>
                            <a:rPr lang="en-FR" sz="1500" b="0" i="0" kern="1200" dirty="0">
                              <a:solidFill>
                                <a:schemeClr val="dk1"/>
                              </a:solidFill>
                              <a:effectLst/>
                              <a:latin typeface="Saira" pitchFamily="2" charset="77"/>
                              <a:ea typeface="+mn-ea"/>
                              <a:cs typeface="+mn-cs"/>
                            </a:rPr>
                            <a:t>± 0.006</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42299195"/>
                      </a:ext>
                    </a:extLst>
                  </a:tr>
                </a:tbl>
              </a:graphicData>
            </a:graphic>
          </p:graphicFrame>
        </mc:Fallback>
      </mc:AlternateContent>
      <p:pic>
        <p:nvPicPr>
          <p:cNvPr id="10" name="Picture 9">
            <a:extLst>
              <a:ext uri="{FF2B5EF4-FFF2-40B4-BE49-F238E27FC236}">
                <a16:creationId xmlns:a16="http://schemas.microsoft.com/office/drawing/2014/main" id="{6803E28B-1D0C-B297-E3DE-93B341320F72}"/>
              </a:ext>
            </a:extLst>
          </p:cNvPr>
          <p:cNvPicPr>
            <a:picLocks noChangeAspect="1"/>
          </p:cNvPicPr>
          <p:nvPr/>
        </p:nvPicPr>
        <p:blipFill>
          <a:blip r:embed="rId4"/>
          <a:stretch>
            <a:fillRect/>
          </a:stretch>
        </p:blipFill>
        <p:spPr>
          <a:xfrm>
            <a:off x="525512" y="930302"/>
            <a:ext cx="3490074" cy="4014079"/>
          </a:xfrm>
          <a:prstGeom prst="rect">
            <a:avLst/>
          </a:prstGeom>
        </p:spPr>
      </p:pic>
      <p:sp>
        <p:nvSpPr>
          <p:cNvPr id="12" name="Right Brace 11">
            <a:extLst>
              <a:ext uri="{FF2B5EF4-FFF2-40B4-BE49-F238E27FC236}">
                <a16:creationId xmlns:a16="http://schemas.microsoft.com/office/drawing/2014/main" id="{3C17DC49-BA9C-45E7-6194-F7629A2520F5}"/>
              </a:ext>
            </a:extLst>
          </p:cNvPr>
          <p:cNvSpPr/>
          <p:nvPr/>
        </p:nvSpPr>
        <p:spPr>
          <a:xfrm>
            <a:off x="4086970" y="2297927"/>
            <a:ext cx="302150" cy="212299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F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E10CDC1-6415-B180-4AB6-AF2D3A78E471}"/>
                  </a:ext>
                </a:extLst>
              </p:cNvPr>
              <p:cNvSpPr txBox="1"/>
              <p:nvPr/>
            </p:nvSpPr>
            <p:spPr>
              <a:xfrm>
                <a:off x="4389120" y="3128593"/>
                <a:ext cx="1033232"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fr-FR" b="0" i="1" dirty="0" smtClean="0">
                              <a:solidFill>
                                <a:schemeClr val="tx1"/>
                              </a:solidFill>
                              <a:latin typeface="Cambria Math" panose="02040503050406030204" pitchFamily="18" charset="0"/>
                            </a:rPr>
                          </m:ctrlPr>
                        </m:sSubPr>
                        <m:e>
                          <m:r>
                            <a:rPr lang="fr-FR" b="0" i="1" dirty="0" smtClean="0">
                              <a:solidFill>
                                <a:schemeClr val="tx1"/>
                              </a:solidFill>
                              <a:latin typeface="Cambria Math" panose="02040503050406030204" pitchFamily="18" charset="0"/>
                            </a:rPr>
                            <m:t>𝑛</m:t>
                          </m:r>
                        </m:e>
                        <m:sub>
                          <m:r>
                            <a:rPr lang="fr-FR" b="0" i="1" dirty="0" smtClean="0">
                              <a:solidFill>
                                <a:schemeClr val="tx1"/>
                              </a:solidFill>
                              <a:latin typeface="Cambria Math" panose="02040503050406030204" pitchFamily="18" charset="0"/>
                            </a:rPr>
                            <m:t>𝐿𝑆𝑇𝑀</m:t>
                          </m:r>
                        </m:sub>
                      </m:sSub>
                    </m:oMath>
                  </m:oMathPara>
                </a14:m>
                <a:endParaRPr lang="en-FR" dirty="0">
                  <a:latin typeface="Saira" pitchFamily="2" charset="77"/>
                </a:endParaRPr>
              </a:p>
            </p:txBody>
          </p:sp>
        </mc:Choice>
        <mc:Fallback xmlns="">
          <p:sp>
            <p:nvSpPr>
              <p:cNvPr id="13" name="TextBox 12">
                <a:extLst>
                  <a:ext uri="{FF2B5EF4-FFF2-40B4-BE49-F238E27FC236}">
                    <a16:creationId xmlns:a16="http://schemas.microsoft.com/office/drawing/2014/main" id="{EE10CDC1-6415-B180-4AB6-AF2D3A78E471}"/>
                  </a:ext>
                </a:extLst>
              </p:cNvPr>
              <p:cNvSpPr txBox="1">
                <a:spLocks noRot="1" noChangeAspect="1" noMove="1" noResize="1" noEditPoints="1" noAdjustHandles="1" noChangeArrowheads="1" noChangeShapeType="1" noTextEdit="1"/>
              </p:cNvSpPr>
              <p:nvPr/>
            </p:nvSpPr>
            <p:spPr>
              <a:xfrm>
                <a:off x="4389120" y="3128593"/>
                <a:ext cx="1033232" cy="461665"/>
              </a:xfrm>
              <a:prstGeom prst="rect">
                <a:avLst/>
              </a:prstGeom>
              <a:blipFill>
                <a:blip r:embed="rId5"/>
                <a:stretch>
                  <a:fillRect/>
                </a:stretch>
              </a:blipFill>
            </p:spPr>
            <p:txBody>
              <a:bodyPr/>
              <a:lstStyle/>
              <a:p>
                <a:r>
                  <a:rPr lang="en-FR">
                    <a:noFill/>
                  </a:rPr>
                  <a:t> </a:t>
                </a:r>
              </a:p>
            </p:txBody>
          </p:sp>
        </mc:Fallback>
      </mc:AlternateContent>
      <p:sp>
        <p:nvSpPr>
          <p:cNvPr id="14" name="TextBox 13">
            <a:extLst>
              <a:ext uri="{FF2B5EF4-FFF2-40B4-BE49-F238E27FC236}">
                <a16:creationId xmlns:a16="http://schemas.microsoft.com/office/drawing/2014/main" id="{8551DC3D-364F-83B8-5058-999CE6E45788}"/>
              </a:ext>
            </a:extLst>
          </p:cNvPr>
          <p:cNvSpPr txBox="1"/>
          <p:nvPr/>
        </p:nvSpPr>
        <p:spPr>
          <a:xfrm>
            <a:off x="5623298" y="3590258"/>
            <a:ext cx="2995190" cy="707886"/>
          </a:xfrm>
          <a:prstGeom prst="rect">
            <a:avLst/>
          </a:prstGeom>
          <a:noFill/>
        </p:spPr>
        <p:txBody>
          <a:bodyPr wrap="square" rtlCol="0">
            <a:spAutoFit/>
          </a:bodyPr>
          <a:lstStyle/>
          <a:p>
            <a:r>
              <a:rPr lang="en-FR" sz="2000" dirty="0">
                <a:latin typeface="Saira" pitchFamily="2" charset="77"/>
              </a:rPr>
              <a:t>The deeper the model, the less plausible it is.</a:t>
            </a:r>
          </a:p>
        </p:txBody>
      </p:sp>
    </p:spTree>
    <p:extLst>
      <p:ext uri="{BB962C8B-B14F-4D97-AF65-F5344CB8AC3E}">
        <p14:creationId xmlns:p14="http://schemas.microsoft.com/office/powerpoint/2010/main" val="3862721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Espace réservé du texte 1">
            <a:extLst>
              <a:ext uri="{FF2B5EF4-FFF2-40B4-BE49-F238E27FC236}">
                <a16:creationId xmlns:a16="http://schemas.microsoft.com/office/drawing/2014/main" id="{FC3E8E87-E153-ECD2-A4FD-B3DC12C9609B}"/>
              </a:ext>
            </a:extLst>
          </p:cNvPr>
          <p:cNvSpPr>
            <a:spLocks noGrp="1" noChangeArrowheads="1"/>
          </p:cNvSpPr>
          <p:nvPr>
            <p:ph type="body" idx="1"/>
          </p:nvPr>
        </p:nvSpPr>
        <p:spPr bwMode="auto">
          <a:xfrm>
            <a:off x="1992312" y="101600"/>
            <a:ext cx="6941825" cy="53689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r>
              <a:rPr lang="en-FR" altLang="en-FR" sz="2000" dirty="0"/>
              <a:t>Can regularization improve plausibility in deeper models?</a:t>
            </a:r>
          </a:p>
        </p:txBody>
      </p:sp>
      <p:sp>
        <p:nvSpPr>
          <p:cNvPr id="8" name="Rectangle 7">
            <a:extLst>
              <a:ext uri="{FF2B5EF4-FFF2-40B4-BE49-F238E27FC236}">
                <a16:creationId xmlns:a16="http://schemas.microsoft.com/office/drawing/2014/main" id="{BDB3B554-FBAC-A245-5EA1-B8D26C054B02}"/>
              </a:ext>
            </a:extLst>
          </p:cNvPr>
          <p:cNvSpPr/>
          <p:nvPr/>
        </p:nvSpPr>
        <p:spPr>
          <a:xfrm>
            <a:off x="254453" y="1403601"/>
            <a:ext cx="3093045" cy="2667467"/>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FR" sz="2000" u="sng" dirty="0">
                <a:solidFill>
                  <a:srgbClr val="042B4A"/>
                </a:solidFill>
                <a:latin typeface="Saira" pitchFamily="2" charset="77"/>
              </a:rPr>
              <a:t>Supervision</a:t>
            </a:r>
            <a:r>
              <a:rPr lang="en-FR" sz="2000" dirty="0">
                <a:solidFill>
                  <a:srgbClr val="042B4A"/>
                </a:solidFill>
                <a:latin typeface="Saira" pitchFamily="2" charset="77"/>
              </a:rPr>
              <a:t> and </a:t>
            </a:r>
            <a:r>
              <a:rPr lang="en-FR" sz="2000" u="sng" dirty="0">
                <a:solidFill>
                  <a:srgbClr val="042B4A"/>
                </a:solidFill>
                <a:latin typeface="Saira" pitchFamily="2" charset="77"/>
              </a:rPr>
              <a:t>regularization</a:t>
            </a:r>
            <a:r>
              <a:rPr lang="en-FR" sz="2000" dirty="0">
                <a:solidFill>
                  <a:srgbClr val="042B4A"/>
                </a:solidFill>
                <a:latin typeface="Saira" pitchFamily="2" charset="77"/>
              </a:rPr>
              <a:t> cannot alleviate this limitation.</a:t>
            </a:r>
          </a:p>
          <a:p>
            <a:endParaRPr lang="en-FR" sz="2000" dirty="0">
              <a:solidFill>
                <a:srgbClr val="042B4A"/>
              </a:solidFill>
              <a:latin typeface="Saira" pitchFamily="2" charset="77"/>
            </a:endParaRPr>
          </a:p>
          <a:p>
            <a:r>
              <a:rPr lang="en-FR" sz="2000" u="sng" dirty="0">
                <a:solidFill>
                  <a:srgbClr val="042B4A"/>
                </a:solidFill>
                <a:latin typeface="Saira" pitchFamily="2" charset="77"/>
              </a:rPr>
              <a:t>Semi-supervision</a:t>
            </a:r>
            <a:r>
              <a:rPr lang="en-FR" sz="2000" dirty="0">
                <a:solidFill>
                  <a:srgbClr val="042B4A"/>
                </a:solidFill>
                <a:latin typeface="Saira" pitchFamily="2" charset="77"/>
              </a:rPr>
              <a:t> converges to heuristic rationale regardless to this limitation.</a:t>
            </a:r>
          </a:p>
        </p:txBody>
      </p:sp>
      <p:pic>
        <p:nvPicPr>
          <p:cNvPr id="6" name="Picture 5">
            <a:extLst>
              <a:ext uri="{FF2B5EF4-FFF2-40B4-BE49-F238E27FC236}">
                <a16:creationId xmlns:a16="http://schemas.microsoft.com/office/drawing/2014/main" id="{57A98935-3748-F7C1-8B95-1611E5E3D069}"/>
              </a:ext>
            </a:extLst>
          </p:cNvPr>
          <p:cNvPicPr>
            <a:picLocks noChangeAspect="1"/>
          </p:cNvPicPr>
          <p:nvPr/>
        </p:nvPicPr>
        <p:blipFill>
          <a:blip r:embed="rId3"/>
          <a:stretch>
            <a:fillRect/>
          </a:stretch>
        </p:blipFill>
        <p:spPr>
          <a:xfrm>
            <a:off x="3528841" y="767431"/>
            <a:ext cx="4875688" cy="3939247"/>
          </a:xfrm>
          <a:prstGeom prst="rect">
            <a:avLst/>
          </a:prstGeom>
        </p:spPr>
      </p:pic>
      <p:sp>
        <p:nvSpPr>
          <p:cNvPr id="2" name="Slide Number Placeholder 1">
            <a:extLst>
              <a:ext uri="{FF2B5EF4-FFF2-40B4-BE49-F238E27FC236}">
                <a16:creationId xmlns:a16="http://schemas.microsoft.com/office/drawing/2014/main" id="{66238447-F42F-E96B-FB2D-621F74C5705A}"/>
              </a:ext>
            </a:extLst>
          </p:cNvPr>
          <p:cNvSpPr>
            <a:spLocks noGrp="1"/>
          </p:cNvSpPr>
          <p:nvPr>
            <p:ph type="sldNum" sz="quarter" idx="4"/>
          </p:nvPr>
        </p:nvSpPr>
        <p:spPr/>
        <p:txBody>
          <a:bodyPr/>
          <a:lstStyle/>
          <a:p>
            <a:fld id="{C34C58B1-AD08-7D4A-BB59-2FFD5BE7741B}" type="slidenum">
              <a:rPr lang="fr-FR" altLang="fr-FR" smtClean="0"/>
              <a:pPr/>
              <a:t>11</a:t>
            </a:fld>
            <a:endParaRPr lang="fr-FR" altLang="fr-FR" dirty="0"/>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755C145F-A3A9-A1E0-C802-B1130F5FD28A}"/>
                  </a:ext>
                </a:extLst>
              </p:cNvPr>
              <p:cNvSpPr txBox="1"/>
              <p:nvPr/>
            </p:nvSpPr>
            <p:spPr>
              <a:xfrm>
                <a:off x="3055627" y="4672568"/>
                <a:ext cx="5593073" cy="369332"/>
              </a:xfrm>
              <a:prstGeom prst="rect">
                <a:avLst/>
              </a:prstGeom>
              <a:noFill/>
            </p:spPr>
            <p:txBody>
              <a:bodyPr wrap="square">
                <a:spAutoFit/>
              </a:bodyPr>
              <a:lstStyle/>
              <a:p>
                <a:pPr algn="ctr"/>
                <a:r>
                  <a:rPr lang="en-FR" sz="1800" dirty="0">
                    <a:solidFill>
                      <a:srgbClr val="042B4A"/>
                    </a:solidFill>
                    <a:latin typeface="Saira" pitchFamily="2" charset="77"/>
                  </a:rPr>
                  <a:t>Fig 6. Plausibility (AUPRC) as a function of </a:t>
                </a:r>
                <a14:m>
                  <m:oMath xmlns:m="http://schemas.openxmlformats.org/officeDocument/2006/math">
                    <m:r>
                      <a:rPr lang="en-FR" sz="1800" i="1" smtClean="0">
                        <a:solidFill>
                          <a:srgbClr val="042B4A"/>
                        </a:solidFill>
                        <a:latin typeface="Cambria Math" panose="02040503050406030204" pitchFamily="18" charset="0"/>
                        <a:ea typeface="Cambria Math" panose="02040503050406030204" pitchFamily="18" charset="0"/>
                      </a:rPr>
                      <m:t>𝜆</m:t>
                    </m:r>
                  </m:oMath>
                </a14:m>
                <a:endParaRPr lang="en-FR" sz="1800" dirty="0"/>
              </a:p>
            </p:txBody>
          </p:sp>
        </mc:Choice>
        <mc:Fallback>
          <p:sp>
            <p:nvSpPr>
              <p:cNvPr id="3" name="TextBox 2">
                <a:extLst>
                  <a:ext uri="{FF2B5EF4-FFF2-40B4-BE49-F238E27FC236}">
                    <a16:creationId xmlns:a16="http://schemas.microsoft.com/office/drawing/2014/main" id="{755C145F-A3A9-A1E0-C802-B1130F5FD28A}"/>
                  </a:ext>
                </a:extLst>
              </p:cNvPr>
              <p:cNvSpPr txBox="1">
                <a:spLocks noRot="1" noChangeAspect="1" noMove="1" noResize="1" noEditPoints="1" noAdjustHandles="1" noChangeArrowheads="1" noChangeShapeType="1" noTextEdit="1"/>
              </p:cNvSpPr>
              <p:nvPr/>
            </p:nvSpPr>
            <p:spPr>
              <a:xfrm>
                <a:off x="3055627" y="4672568"/>
                <a:ext cx="5593073" cy="369332"/>
              </a:xfrm>
              <a:prstGeom prst="rect">
                <a:avLst/>
              </a:prstGeom>
              <a:blipFill>
                <a:blip r:embed="rId4"/>
                <a:stretch>
                  <a:fillRect t="-6667" b="-26667"/>
                </a:stretch>
              </a:blipFill>
            </p:spPr>
            <p:txBody>
              <a:bodyPr/>
              <a:lstStyle/>
              <a:p>
                <a:r>
                  <a:rPr lang="en-FR">
                    <a:noFill/>
                  </a:rPr>
                  <a:t> </a:t>
                </a:r>
              </a:p>
            </p:txBody>
          </p:sp>
        </mc:Fallback>
      </mc:AlternateContent>
    </p:spTree>
    <p:extLst>
      <p:ext uri="{BB962C8B-B14F-4D97-AF65-F5344CB8AC3E}">
        <p14:creationId xmlns:p14="http://schemas.microsoft.com/office/powerpoint/2010/main" val="4186184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Espace réservé du texte 1">
            <a:extLst>
              <a:ext uri="{FF2B5EF4-FFF2-40B4-BE49-F238E27FC236}">
                <a16:creationId xmlns:a16="http://schemas.microsoft.com/office/drawing/2014/main" id="{FC3E8E87-E153-ECD2-A4FD-B3DC12C9609B}"/>
              </a:ext>
            </a:extLst>
          </p:cNvPr>
          <p:cNvSpPr>
            <a:spLocks noGrp="1" noChangeArrowheads="1"/>
          </p:cNvSpPr>
          <p:nvPr>
            <p:ph type="body" idx="1"/>
          </p:nvPr>
        </p:nvSpPr>
        <p:spPr bwMode="auto">
          <a:xfrm>
            <a:off x="1992313" y="101600"/>
            <a:ext cx="6635750" cy="53689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r>
              <a:rPr lang="en-FR" altLang="en-FR" sz="2400" dirty="0"/>
              <a:t>Conclusion</a:t>
            </a:r>
          </a:p>
        </p:txBody>
      </p:sp>
      <p:sp>
        <p:nvSpPr>
          <p:cNvPr id="2" name="Rectangle 1">
            <a:extLst>
              <a:ext uri="{FF2B5EF4-FFF2-40B4-BE49-F238E27FC236}">
                <a16:creationId xmlns:a16="http://schemas.microsoft.com/office/drawing/2014/main" id="{8D198254-0476-4497-65E0-6D0C4C0DAE78}"/>
              </a:ext>
            </a:extLst>
          </p:cNvPr>
          <p:cNvSpPr/>
          <p:nvPr/>
        </p:nvSpPr>
        <p:spPr>
          <a:xfrm>
            <a:off x="543516" y="1224501"/>
            <a:ext cx="7832360" cy="3522428"/>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FR" sz="2000" dirty="0">
                <a:solidFill>
                  <a:srgbClr val="042B4A"/>
                </a:solidFill>
                <a:latin typeface="Saira" pitchFamily="2" charset="77"/>
              </a:rPr>
              <a:t>Regularization and semi-supervision can improve attention plausibility without losing performance</a:t>
            </a:r>
          </a:p>
          <a:p>
            <a:pPr marL="342900" indent="-342900">
              <a:buFont typeface="Arial" panose="020B0604020202020204" pitchFamily="34" charset="0"/>
              <a:buChar char="•"/>
            </a:pPr>
            <a:r>
              <a:rPr lang="en-FR" sz="2000" dirty="0">
                <a:solidFill>
                  <a:srgbClr val="042B4A"/>
                </a:solidFill>
                <a:latin typeface="Saira" pitchFamily="2" charset="77"/>
              </a:rPr>
              <a:t>Semi-supervision based on morpho-syntax is a more robust technique to improve plausiblity (on the tested tasks)</a:t>
            </a:r>
          </a:p>
          <a:p>
            <a:pPr marL="342900" indent="-342900">
              <a:buFont typeface="Arial" panose="020B0604020202020204" pitchFamily="34" charset="0"/>
              <a:buChar char="•"/>
            </a:pPr>
            <a:r>
              <a:rPr lang="en-FR" sz="2000" dirty="0">
                <a:solidFill>
                  <a:srgbClr val="042B4A"/>
                </a:solidFill>
                <a:latin typeface="Saira" pitchFamily="2" charset="77"/>
              </a:rPr>
              <a:t>Deeper contextualization poses a challenge to plausibility improvement</a:t>
            </a:r>
          </a:p>
          <a:p>
            <a:pPr marL="342900" indent="-342900">
              <a:buFont typeface="Arial" panose="020B0604020202020204" pitchFamily="34" charset="0"/>
              <a:buChar char="•"/>
            </a:pPr>
            <a:endParaRPr lang="en-FR" sz="2000" dirty="0">
              <a:solidFill>
                <a:srgbClr val="042B4A"/>
              </a:solidFill>
              <a:latin typeface="Saira" pitchFamily="2" charset="77"/>
            </a:endParaRPr>
          </a:p>
          <a:p>
            <a:r>
              <a:rPr lang="en-FR" sz="2000" dirty="0">
                <a:solidFill>
                  <a:srgbClr val="042B4A"/>
                </a:solidFill>
                <a:latin typeface="Saira" pitchFamily="2" charset="77"/>
              </a:rPr>
              <a:t>Future works:</a:t>
            </a:r>
          </a:p>
          <a:p>
            <a:pPr marL="342900" indent="-342900">
              <a:buFont typeface="Arial" panose="020B0604020202020204" pitchFamily="34" charset="0"/>
              <a:buChar char="•"/>
            </a:pPr>
            <a:r>
              <a:rPr lang="en-FR" sz="2000" dirty="0">
                <a:solidFill>
                  <a:srgbClr val="042B4A"/>
                </a:solidFill>
                <a:latin typeface="Saira" pitchFamily="2" charset="77"/>
              </a:rPr>
              <a:t>Impact of contextualisation on model plausibility</a:t>
            </a:r>
          </a:p>
          <a:p>
            <a:pPr marL="342900" indent="-342900">
              <a:buFont typeface="Arial" panose="020B0604020202020204" pitchFamily="34" charset="0"/>
              <a:buChar char="•"/>
            </a:pPr>
            <a:r>
              <a:rPr lang="en-FR" sz="2000" dirty="0">
                <a:solidFill>
                  <a:srgbClr val="042B4A"/>
                </a:solidFill>
                <a:latin typeface="Saira" pitchFamily="2" charset="77"/>
              </a:rPr>
              <a:t>Generalization in different architectures</a:t>
            </a:r>
          </a:p>
          <a:p>
            <a:pPr marL="342900" indent="-342900">
              <a:buFont typeface="Arial" panose="020B0604020202020204" pitchFamily="34" charset="0"/>
              <a:buChar char="•"/>
            </a:pPr>
            <a:endParaRPr lang="en-FR" sz="2000" dirty="0">
              <a:solidFill>
                <a:srgbClr val="042B4A"/>
              </a:solidFill>
              <a:latin typeface="Saira" pitchFamily="2" charset="77"/>
            </a:endParaRPr>
          </a:p>
        </p:txBody>
      </p:sp>
      <p:sp>
        <p:nvSpPr>
          <p:cNvPr id="3" name="Slide Number Placeholder 2">
            <a:extLst>
              <a:ext uri="{FF2B5EF4-FFF2-40B4-BE49-F238E27FC236}">
                <a16:creationId xmlns:a16="http://schemas.microsoft.com/office/drawing/2014/main" id="{5FF99301-6EE6-B42A-565A-7C4659A1044A}"/>
              </a:ext>
            </a:extLst>
          </p:cNvPr>
          <p:cNvSpPr>
            <a:spLocks noGrp="1"/>
          </p:cNvSpPr>
          <p:nvPr>
            <p:ph type="sldNum" sz="quarter" idx="4"/>
          </p:nvPr>
        </p:nvSpPr>
        <p:spPr/>
        <p:txBody>
          <a:bodyPr/>
          <a:lstStyle/>
          <a:p>
            <a:fld id="{C34C58B1-AD08-7D4A-BB59-2FFD5BE7741B}" type="slidenum">
              <a:rPr lang="fr-FR" altLang="fr-FR" smtClean="0"/>
              <a:pPr/>
              <a:t>12</a:t>
            </a:fld>
            <a:endParaRPr lang="fr-FR" altLang="fr-FR" dirty="0"/>
          </a:p>
        </p:txBody>
      </p:sp>
    </p:spTree>
    <p:extLst>
      <p:ext uri="{BB962C8B-B14F-4D97-AF65-F5344CB8AC3E}">
        <p14:creationId xmlns:p14="http://schemas.microsoft.com/office/powerpoint/2010/main" val="1411801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5F8E87-BAA7-57E4-012E-2C38C4C7BFD8}"/>
              </a:ext>
            </a:extLst>
          </p:cNvPr>
          <p:cNvSpPr txBox="1"/>
          <p:nvPr/>
        </p:nvSpPr>
        <p:spPr>
          <a:xfrm>
            <a:off x="588394" y="1244695"/>
            <a:ext cx="4802589" cy="1323439"/>
          </a:xfrm>
          <a:prstGeom prst="rect">
            <a:avLst/>
          </a:prstGeom>
          <a:noFill/>
        </p:spPr>
        <p:txBody>
          <a:bodyPr wrap="square" rtlCol="0">
            <a:spAutoFit/>
          </a:bodyPr>
          <a:lstStyle/>
          <a:p>
            <a:pPr marL="285750" indent="-285750" algn="l">
              <a:buFont typeface="Arial" panose="020B0604020202020204" pitchFamily="34" charset="0"/>
              <a:buChar char="•"/>
            </a:pPr>
            <a:r>
              <a:rPr lang="en-GB" sz="2000" dirty="0">
                <a:solidFill>
                  <a:srgbClr val="002060"/>
                </a:solidFill>
                <a:latin typeface="Saira" pitchFamily="2" charset="77"/>
                <a:hlinkClick r:id="rId3"/>
              </a:rPr>
              <a:t>duc-hau.nguyen@irisa.fr</a:t>
            </a:r>
            <a:endParaRPr lang="en-GB" sz="2000" dirty="0">
              <a:solidFill>
                <a:srgbClr val="002060"/>
              </a:solidFill>
              <a:latin typeface="Saira" pitchFamily="2" charset="77"/>
            </a:endParaRPr>
          </a:p>
          <a:p>
            <a:pPr marL="285750" indent="-285750" algn="l">
              <a:buFont typeface="Arial" panose="020B0604020202020204" pitchFamily="34" charset="0"/>
              <a:buChar char="•"/>
            </a:pPr>
            <a:r>
              <a:rPr lang="en-GB" sz="2000" dirty="0">
                <a:solidFill>
                  <a:srgbClr val="002060"/>
                </a:solidFill>
                <a:latin typeface="Saira" pitchFamily="2" charset="77"/>
                <a:hlinkClick r:id="rId4"/>
              </a:rPr>
              <a:t>c</a:t>
            </a:r>
            <a:r>
              <a:rPr lang="en-FR" sz="2000" b="0" i="0" dirty="0">
                <a:solidFill>
                  <a:srgbClr val="002060"/>
                </a:solidFill>
                <a:latin typeface="Saira" pitchFamily="2" charset="77"/>
                <a:hlinkClick r:id="rId4"/>
              </a:rPr>
              <a:t>yrielle.mallart@univ-rennes2.fr</a:t>
            </a:r>
            <a:endParaRPr lang="en-FR" sz="2000" b="0" i="0" dirty="0">
              <a:solidFill>
                <a:srgbClr val="002060"/>
              </a:solidFill>
              <a:latin typeface="Saira" pitchFamily="2" charset="77"/>
            </a:endParaRPr>
          </a:p>
          <a:p>
            <a:pPr marL="285750" indent="-285750" algn="l">
              <a:buFont typeface="Arial" panose="020B0604020202020204" pitchFamily="34" charset="0"/>
              <a:buChar char="•"/>
            </a:pPr>
            <a:r>
              <a:rPr lang="en-GB" sz="2000" dirty="0">
                <a:solidFill>
                  <a:srgbClr val="002060"/>
                </a:solidFill>
                <a:latin typeface="Saira" pitchFamily="2" charset="77"/>
                <a:hlinkClick r:id="rId5"/>
              </a:rPr>
              <a:t>p</a:t>
            </a:r>
            <a:r>
              <a:rPr lang="en-FR" sz="2000" b="0" i="0" dirty="0">
                <a:solidFill>
                  <a:srgbClr val="002060"/>
                </a:solidFill>
                <a:latin typeface="Saira" pitchFamily="2" charset="77"/>
                <a:hlinkClick r:id="rId5"/>
              </a:rPr>
              <a:t>ascale.sebillot@irisa.fr</a:t>
            </a:r>
            <a:endParaRPr lang="en-FR" sz="2000" b="0" i="0" dirty="0">
              <a:solidFill>
                <a:srgbClr val="002060"/>
              </a:solidFill>
              <a:latin typeface="Saira" pitchFamily="2" charset="77"/>
            </a:endParaRPr>
          </a:p>
          <a:p>
            <a:pPr marL="285750" indent="-285750" algn="l">
              <a:buFont typeface="Arial" panose="020B0604020202020204" pitchFamily="34" charset="0"/>
              <a:buChar char="•"/>
            </a:pPr>
            <a:r>
              <a:rPr lang="en-GB" sz="2000" dirty="0">
                <a:solidFill>
                  <a:srgbClr val="002060"/>
                </a:solidFill>
                <a:latin typeface="Saira" pitchFamily="2" charset="77"/>
                <a:hlinkClick r:id="rId6"/>
              </a:rPr>
              <a:t>g</a:t>
            </a:r>
            <a:r>
              <a:rPr lang="en-FR" sz="2000" dirty="0">
                <a:solidFill>
                  <a:srgbClr val="002060"/>
                </a:solidFill>
                <a:latin typeface="Saira" pitchFamily="2" charset="77"/>
                <a:hlinkClick r:id="rId6"/>
              </a:rPr>
              <a:t>uillaume.gravier@irisa.fr</a:t>
            </a:r>
            <a:endParaRPr lang="en-FR" sz="2000" dirty="0">
              <a:solidFill>
                <a:srgbClr val="002060"/>
              </a:solidFill>
              <a:latin typeface="Saira" pitchFamily="2" charset="77"/>
            </a:endParaRPr>
          </a:p>
        </p:txBody>
      </p:sp>
      <p:pic>
        <p:nvPicPr>
          <p:cNvPr id="6" name="Picture 5">
            <a:extLst>
              <a:ext uri="{FF2B5EF4-FFF2-40B4-BE49-F238E27FC236}">
                <a16:creationId xmlns:a16="http://schemas.microsoft.com/office/drawing/2014/main" id="{E9423944-4EC7-1F1F-0EBE-79AB9AB23051}"/>
              </a:ext>
            </a:extLst>
          </p:cNvPr>
          <p:cNvPicPr>
            <a:picLocks noChangeAspect="1"/>
          </p:cNvPicPr>
          <p:nvPr/>
        </p:nvPicPr>
        <p:blipFill>
          <a:blip r:embed="rId7"/>
          <a:stretch>
            <a:fillRect/>
          </a:stretch>
        </p:blipFill>
        <p:spPr>
          <a:xfrm>
            <a:off x="5367130" y="592732"/>
            <a:ext cx="2005095" cy="2490329"/>
          </a:xfrm>
          <a:prstGeom prst="rect">
            <a:avLst/>
          </a:prstGeom>
        </p:spPr>
      </p:pic>
      <p:sp>
        <p:nvSpPr>
          <p:cNvPr id="8" name="TextBox 7">
            <a:extLst>
              <a:ext uri="{FF2B5EF4-FFF2-40B4-BE49-F238E27FC236}">
                <a16:creationId xmlns:a16="http://schemas.microsoft.com/office/drawing/2014/main" id="{A845B380-E629-B5FE-B8B6-2E3235AA9017}"/>
              </a:ext>
            </a:extLst>
          </p:cNvPr>
          <p:cNvSpPr txBox="1"/>
          <p:nvPr/>
        </p:nvSpPr>
        <p:spPr>
          <a:xfrm>
            <a:off x="4572000" y="131067"/>
            <a:ext cx="3331597" cy="461665"/>
          </a:xfrm>
          <a:prstGeom prst="rect">
            <a:avLst/>
          </a:prstGeom>
          <a:noFill/>
        </p:spPr>
        <p:txBody>
          <a:bodyPr wrap="square">
            <a:spAutoFit/>
          </a:bodyPr>
          <a:lstStyle/>
          <a:p>
            <a:pPr algn="ctr"/>
            <a:r>
              <a:rPr lang="en-FR" b="0" i="0" dirty="0">
                <a:solidFill>
                  <a:srgbClr val="002060"/>
                </a:solidFill>
                <a:latin typeface="Saira" pitchFamily="2" charset="77"/>
              </a:rPr>
              <a:t>Our code is available!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Espace réservé du texte 1">
            <a:extLst>
              <a:ext uri="{FF2B5EF4-FFF2-40B4-BE49-F238E27FC236}">
                <a16:creationId xmlns:a16="http://schemas.microsoft.com/office/drawing/2014/main" id="{FC3E8E87-E153-ECD2-A4FD-B3DC12C9609B}"/>
              </a:ext>
            </a:extLst>
          </p:cNvPr>
          <p:cNvSpPr>
            <a:spLocks noGrp="1" noChangeArrowheads="1"/>
          </p:cNvSpPr>
          <p:nvPr>
            <p:ph type="body" idx="1"/>
          </p:nvPr>
        </p:nvSpPr>
        <p:spPr bwMode="auto">
          <a:xfrm>
            <a:off x="1992313" y="101600"/>
            <a:ext cx="6635750" cy="53689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r>
              <a:rPr lang="en-FR" altLang="en-FR" sz="2000" dirty="0"/>
              <a:t>Bibliography</a:t>
            </a:r>
          </a:p>
        </p:txBody>
      </p:sp>
      <p:sp>
        <p:nvSpPr>
          <p:cNvPr id="2" name="Rectangle 1">
            <a:extLst>
              <a:ext uri="{FF2B5EF4-FFF2-40B4-BE49-F238E27FC236}">
                <a16:creationId xmlns:a16="http://schemas.microsoft.com/office/drawing/2014/main" id="{8D198254-0476-4497-65E0-6D0C4C0DAE78}"/>
              </a:ext>
            </a:extLst>
          </p:cNvPr>
          <p:cNvSpPr/>
          <p:nvPr/>
        </p:nvSpPr>
        <p:spPr>
          <a:xfrm>
            <a:off x="366486" y="1189886"/>
            <a:ext cx="7832360" cy="3278747"/>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FR" sz="2000" dirty="0">
              <a:solidFill>
                <a:srgbClr val="042B4A"/>
              </a:solidFill>
              <a:latin typeface="Saira" pitchFamily="2" charset="77"/>
            </a:endParaRPr>
          </a:p>
        </p:txBody>
      </p:sp>
      <p:sp>
        <p:nvSpPr>
          <p:cNvPr id="3" name="Slide Number Placeholder 2">
            <a:extLst>
              <a:ext uri="{FF2B5EF4-FFF2-40B4-BE49-F238E27FC236}">
                <a16:creationId xmlns:a16="http://schemas.microsoft.com/office/drawing/2014/main" id="{5FF99301-6EE6-B42A-565A-7C4659A1044A}"/>
              </a:ext>
            </a:extLst>
          </p:cNvPr>
          <p:cNvSpPr>
            <a:spLocks noGrp="1"/>
          </p:cNvSpPr>
          <p:nvPr>
            <p:ph type="sldNum" sz="quarter" idx="4"/>
          </p:nvPr>
        </p:nvSpPr>
        <p:spPr/>
        <p:txBody>
          <a:bodyPr/>
          <a:lstStyle/>
          <a:p>
            <a:fld id="{C34C58B1-AD08-7D4A-BB59-2FFD5BE7741B}" type="slidenum">
              <a:rPr lang="fr-FR" altLang="fr-FR" smtClean="0"/>
              <a:pPr/>
              <a:t>14</a:t>
            </a:fld>
            <a:endParaRPr lang="fr-FR" altLang="fr-FR" dirty="0"/>
          </a:p>
        </p:txBody>
      </p:sp>
      <p:sp>
        <p:nvSpPr>
          <p:cNvPr id="4" name="TextBox 3">
            <a:extLst>
              <a:ext uri="{FF2B5EF4-FFF2-40B4-BE49-F238E27FC236}">
                <a16:creationId xmlns:a16="http://schemas.microsoft.com/office/drawing/2014/main" id="{40906653-B661-71E3-A619-2C7499892B6D}"/>
              </a:ext>
            </a:extLst>
          </p:cNvPr>
          <p:cNvSpPr txBox="1"/>
          <p:nvPr/>
        </p:nvSpPr>
        <p:spPr>
          <a:xfrm>
            <a:off x="366486" y="1190813"/>
            <a:ext cx="8556534" cy="3277820"/>
          </a:xfrm>
          <a:prstGeom prst="rect">
            <a:avLst/>
          </a:prstGeom>
          <a:noFill/>
        </p:spPr>
        <p:txBody>
          <a:bodyPr wrap="square" rtlCol="0">
            <a:spAutoFit/>
          </a:bodyPr>
          <a:lstStyle/>
          <a:p>
            <a:pPr algn="just">
              <a:spcAft>
                <a:spcPts val="600"/>
              </a:spcAft>
            </a:pPr>
            <a:r>
              <a:rPr lang="en-GB" sz="1300" dirty="0">
                <a:effectLst/>
                <a:latin typeface="Saira" pitchFamily="2" charset="77"/>
              </a:rPr>
              <a:t>[1] Bastings, </a:t>
            </a:r>
            <a:r>
              <a:rPr lang="en-GB" sz="1300" dirty="0" err="1">
                <a:effectLst/>
                <a:latin typeface="Saira" pitchFamily="2" charset="77"/>
              </a:rPr>
              <a:t>Jasmijn</a:t>
            </a:r>
            <a:r>
              <a:rPr lang="en-GB" sz="1300" dirty="0">
                <a:effectLst/>
                <a:latin typeface="Saira" pitchFamily="2" charset="77"/>
              </a:rPr>
              <a:t>, and Katja </a:t>
            </a:r>
            <a:r>
              <a:rPr lang="en-GB" sz="1300" dirty="0" err="1">
                <a:effectLst/>
                <a:latin typeface="Saira" pitchFamily="2" charset="77"/>
              </a:rPr>
              <a:t>Filippova</a:t>
            </a:r>
            <a:r>
              <a:rPr lang="en-GB" sz="1300" dirty="0">
                <a:effectLst/>
                <a:latin typeface="Saira" pitchFamily="2" charset="77"/>
              </a:rPr>
              <a:t>. “The Elephant in the Interpretability Room: Why Use Attention as Explanation When We Have Saliency Methods?” In </a:t>
            </a:r>
            <a:r>
              <a:rPr lang="en-GB" sz="1300" i="1" dirty="0">
                <a:effectLst/>
                <a:latin typeface="Saira" pitchFamily="2" charset="77"/>
              </a:rPr>
              <a:t>Proceedings of the Third </a:t>
            </a:r>
            <a:r>
              <a:rPr lang="en-GB" sz="1300" i="1" dirty="0" err="1">
                <a:effectLst/>
                <a:latin typeface="Saira" pitchFamily="2" charset="77"/>
              </a:rPr>
              <a:t>BlackboxNLP</a:t>
            </a:r>
            <a:r>
              <a:rPr lang="en-GB" sz="1300" i="1" dirty="0">
                <a:effectLst/>
                <a:latin typeface="Saira" pitchFamily="2" charset="77"/>
              </a:rPr>
              <a:t> Workshop on </a:t>
            </a:r>
            <a:r>
              <a:rPr lang="en-GB" sz="1300" i="1" dirty="0" err="1">
                <a:effectLst/>
                <a:latin typeface="Saira" pitchFamily="2" charset="77"/>
              </a:rPr>
              <a:t>Analyzing</a:t>
            </a:r>
            <a:r>
              <a:rPr lang="en-GB" sz="1300" i="1" dirty="0">
                <a:effectLst/>
                <a:latin typeface="Saira" pitchFamily="2" charset="77"/>
              </a:rPr>
              <a:t> and Interpreting Neural Networks for NLP</a:t>
            </a:r>
            <a:r>
              <a:rPr lang="en-GB" sz="1300" dirty="0">
                <a:effectLst/>
                <a:latin typeface="Saira" pitchFamily="2" charset="77"/>
              </a:rPr>
              <a:t>. ACL 2020.</a:t>
            </a:r>
          </a:p>
          <a:p>
            <a:pPr algn="just">
              <a:spcAft>
                <a:spcPts val="600"/>
              </a:spcAft>
            </a:pPr>
            <a:r>
              <a:rPr lang="en-GB" sz="1300" dirty="0">
                <a:effectLst/>
                <a:latin typeface="Saira" pitchFamily="2" charset="77"/>
              </a:rPr>
              <a:t>[2] </a:t>
            </a:r>
            <a:r>
              <a:rPr lang="en-GB" sz="1300" dirty="0" err="1">
                <a:effectLst/>
                <a:latin typeface="Saira" pitchFamily="2" charset="77"/>
              </a:rPr>
              <a:t>Mohankumar</a:t>
            </a:r>
            <a:r>
              <a:rPr lang="en-GB" sz="1300" dirty="0">
                <a:effectLst/>
                <a:latin typeface="Saira" pitchFamily="2" charset="77"/>
              </a:rPr>
              <a:t>, Akash Kumar, </a:t>
            </a:r>
            <a:r>
              <a:rPr lang="en-GB" sz="1300" dirty="0" err="1">
                <a:effectLst/>
                <a:latin typeface="Saira" pitchFamily="2" charset="77"/>
              </a:rPr>
              <a:t>Preksha</a:t>
            </a:r>
            <a:r>
              <a:rPr lang="en-GB" sz="1300" dirty="0">
                <a:effectLst/>
                <a:latin typeface="Saira" pitchFamily="2" charset="77"/>
              </a:rPr>
              <a:t> </a:t>
            </a:r>
            <a:r>
              <a:rPr lang="en-GB" sz="1300" dirty="0" err="1">
                <a:effectLst/>
                <a:latin typeface="Saira" pitchFamily="2" charset="77"/>
              </a:rPr>
              <a:t>Nema</a:t>
            </a:r>
            <a:r>
              <a:rPr lang="en-GB" sz="1300" dirty="0">
                <a:effectLst/>
                <a:latin typeface="Saira" pitchFamily="2" charset="77"/>
              </a:rPr>
              <a:t>, Sharan Narasimhan, Mitesh M. Khapra, Balaji </a:t>
            </a:r>
            <a:r>
              <a:rPr lang="en-GB" sz="1300" dirty="0" err="1">
                <a:effectLst/>
                <a:latin typeface="Saira" pitchFamily="2" charset="77"/>
              </a:rPr>
              <a:t>Vasan</a:t>
            </a:r>
            <a:r>
              <a:rPr lang="en-GB" sz="1300" dirty="0">
                <a:effectLst/>
                <a:latin typeface="Saira" pitchFamily="2" charset="77"/>
              </a:rPr>
              <a:t> Srinivasan, and </a:t>
            </a:r>
            <a:r>
              <a:rPr lang="en-GB" sz="1300" dirty="0" err="1">
                <a:effectLst/>
                <a:latin typeface="Saira" pitchFamily="2" charset="77"/>
              </a:rPr>
              <a:t>Balaraman</a:t>
            </a:r>
            <a:r>
              <a:rPr lang="en-GB" sz="1300" dirty="0">
                <a:effectLst/>
                <a:latin typeface="Saira" pitchFamily="2" charset="77"/>
              </a:rPr>
              <a:t> Ravindran. “Towards Transparent and Explainable Attention Models.” In </a:t>
            </a:r>
            <a:r>
              <a:rPr lang="en-GB" sz="1300" i="1" dirty="0">
                <a:effectLst/>
                <a:latin typeface="Saira" pitchFamily="2" charset="77"/>
              </a:rPr>
              <a:t>Proceedings of the 58th Annual Meeting of the Association for Computational Linguistics</a:t>
            </a:r>
            <a:r>
              <a:rPr lang="en-GB" sz="1300" dirty="0">
                <a:effectLst/>
                <a:latin typeface="Saira" pitchFamily="2" charset="77"/>
              </a:rPr>
              <a:t>. ACL 2020.</a:t>
            </a:r>
          </a:p>
          <a:p>
            <a:pPr algn="just">
              <a:spcAft>
                <a:spcPts val="600"/>
              </a:spcAft>
            </a:pPr>
            <a:r>
              <a:rPr lang="en-GB" sz="1300" dirty="0">
                <a:effectLst/>
                <a:latin typeface="Saira" pitchFamily="2" charset="77"/>
              </a:rPr>
              <a:t>[3] </a:t>
            </a:r>
            <a:r>
              <a:rPr lang="en-GB" sz="1300" dirty="0" err="1">
                <a:effectLst/>
                <a:latin typeface="Saira" pitchFamily="2" charset="77"/>
              </a:rPr>
              <a:t>Jacovi</a:t>
            </a:r>
            <a:r>
              <a:rPr lang="en-GB" sz="1300" dirty="0">
                <a:effectLst/>
                <a:latin typeface="Saira" pitchFamily="2" charset="77"/>
              </a:rPr>
              <a:t>, Alon, and Yoav Goldberg. “Towards Faithfully Interpretable NLP Systems: How Should We Define and Evaluate Faithfulness?” In </a:t>
            </a:r>
            <a:r>
              <a:rPr lang="en-GB" sz="1300" i="1" dirty="0">
                <a:effectLst/>
                <a:latin typeface="Saira" pitchFamily="2" charset="77"/>
              </a:rPr>
              <a:t>Proceedings of the 58th Annual Meeting of the Association for Computational Linguistics</a:t>
            </a:r>
            <a:r>
              <a:rPr lang="en-GB" sz="1300" dirty="0">
                <a:effectLst/>
                <a:latin typeface="Saira" pitchFamily="2" charset="77"/>
              </a:rPr>
              <a:t>, ACL 2020. </a:t>
            </a:r>
          </a:p>
          <a:p>
            <a:pPr algn="just">
              <a:spcAft>
                <a:spcPts val="600"/>
              </a:spcAft>
            </a:pPr>
            <a:r>
              <a:rPr lang="en-GB" sz="1300" dirty="0">
                <a:latin typeface="Saira" pitchFamily="2" charset="77"/>
              </a:rPr>
              <a:t>[4] </a:t>
            </a:r>
            <a:r>
              <a:rPr lang="en-GB" sz="1300" dirty="0">
                <a:effectLst/>
                <a:latin typeface="Saira" pitchFamily="2" charset="77"/>
              </a:rPr>
              <a:t>Nguyen, Duc </a:t>
            </a:r>
            <a:r>
              <a:rPr lang="en-GB" sz="1300" dirty="0" err="1">
                <a:effectLst/>
                <a:latin typeface="Saira" pitchFamily="2" charset="77"/>
              </a:rPr>
              <a:t>Hau</a:t>
            </a:r>
            <a:r>
              <a:rPr lang="en-GB" sz="1300" dirty="0">
                <a:effectLst/>
                <a:latin typeface="Saira" pitchFamily="2" charset="77"/>
              </a:rPr>
              <a:t>, Guillaume </a:t>
            </a:r>
            <a:r>
              <a:rPr lang="en-GB" sz="1300" dirty="0" err="1">
                <a:effectLst/>
                <a:latin typeface="Saira" pitchFamily="2" charset="77"/>
              </a:rPr>
              <a:t>Gravier</a:t>
            </a:r>
            <a:r>
              <a:rPr lang="en-GB" sz="1300" dirty="0">
                <a:effectLst/>
                <a:latin typeface="Saira" pitchFamily="2" charset="77"/>
              </a:rPr>
              <a:t>, and Pascale </a:t>
            </a:r>
            <a:r>
              <a:rPr lang="en-GB" sz="1300" dirty="0" err="1">
                <a:effectLst/>
                <a:latin typeface="Saira" pitchFamily="2" charset="77"/>
              </a:rPr>
              <a:t>Sébillot</a:t>
            </a:r>
            <a:r>
              <a:rPr lang="en-GB" sz="1300" dirty="0">
                <a:effectLst/>
                <a:latin typeface="Saira" pitchFamily="2" charset="77"/>
              </a:rPr>
              <a:t>. “A Study of the Plausibility of Attention between RNN Encoders in Natural Language Inference.” ICMLA</a:t>
            </a:r>
            <a:r>
              <a:rPr lang="en-GB" sz="1300" i="1" dirty="0">
                <a:effectLst/>
                <a:latin typeface="Saira" pitchFamily="2" charset="77"/>
              </a:rPr>
              <a:t> </a:t>
            </a:r>
            <a:r>
              <a:rPr lang="en-GB" sz="1300" dirty="0">
                <a:effectLst/>
                <a:latin typeface="Saira" pitchFamily="2" charset="77"/>
              </a:rPr>
              <a:t>2021. </a:t>
            </a:r>
          </a:p>
          <a:p>
            <a:pPr algn="just">
              <a:spcAft>
                <a:spcPts val="600"/>
              </a:spcAft>
            </a:pPr>
            <a:r>
              <a:rPr lang="en-GB" sz="1300" dirty="0">
                <a:effectLst/>
                <a:latin typeface="Saira" pitchFamily="2" charset="77"/>
              </a:rPr>
              <a:t>[5] Nguyen, Duc </a:t>
            </a:r>
            <a:r>
              <a:rPr lang="en-GB" sz="1300" dirty="0" err="1">
                <a:effectLst/>
                <a:latin typeface="Saira" pitchFamily="2" charset="77"/>
              </a:rPr>
              <a:t>Hau</a:t>
            </a:r>
            <a:r>
              <a:rPr lang="en-GB" sz="1300" dirty="0">
                <a:effectLst/>
                <a:latin typeface="Saira" pitchFamily="2" charset="77"/>
              </a:rPr>
              <a:t>, Guillaume </a:t>
            </a:r>
            <a:r>
              <a:rPr lang="en-GB" sz="1300" dirty="0" err="1">
                <a:effectLst/>
                <a:latin typeface="Saira" pitchFamily="2" charset="77"/>
              </a:rPr>
              <a:t>Gravier</a:t>
            </a:r>
            <a:r>
              <a:rPr lang="en-GB" sz="1300" dirty="0">
                <a:effectLst/>
                <a:latin typeface="Saira" pitchFamily="2" charset="77"/>
              </a:rPr>
              <a:t>, and Pascale </a:t>
            </a:r>
            <a:r>
              <a:rPr lang="en-GB" sz="1300" dirty="0" err="1">
                <a:effectLst/>
                <a:latin typeface="Saira" pitchFamily="2" charset="77"/>
              </a:rPr>
              <a:t>Sébillot</a:t>
            </a:r>
            <a:r>
              <a:rPr lang="en-GB" sz="1300" dirty="0">
                <a:effectLst/>
                <a:latin typeface="Saira" pitchFamily="2" charset="77"/>
              </a:rPr>
              <a:t>. “</a:t>
            </a:r>
            <a:r>
              <a:rPr lang="en-GB" sz="1300" dirty="0" err="1">
                <a:effectLst/>
                <a:latin typeface="Saira" pitchFamily="2" charset="77"/>
              </a:rPr>
              <a:t>Filtrage</a:t>
            </a:r>
            <a:r>
              <a:rPr lang="en-GB" sz="1300" dirty="0">
                <a:effectLst/>
                <a:latin typeface="Saira" pitchFamily="2" charset="77"/>
              </a:rPr>
              <a:t> et </a:t>
            </a:r>
            <a:r>
              <a:rPr lang="en-GB" sz="1300" dirty="0" err="1">
                <a:effectLst/>
                <a:latin typeface="Saira" pitchFamily="2" charset="77"/>
              </a:rPr>
              <a:t>Régularisation</a:t>
            </a:r>
            <a:r>
              <a:rPr lang="en-GB" sz="1300" dirty="0">
                <a:effectLst/>
                <a:latin typeface="Saira" pitchFamily="2" charset="77"/>
              </a:rPr>
              <a:t> Pour </a:t>
            </a:r>
            <a:r>
              <a:rPr lang="en-GB" sz="1300" dirty="0" err="1">
                <a:effectLst/>
                <a:latin typeface="Saira" pitchFamily="2" charset="77"/>
              </a:rPr>
              <a:t>Améliorer</a:t>
            </a:r>
            <a:r>
              <a:rPr lang="en-GB" sz="1300" dirty="0">
                <a:effectLst/>
                <a:latin typeface="Saira" pitchFamily="2" charset="77"/>
              </a:rPr>
              <a:t> La </a:t>
            </a:r>
            <a:r>
              <a:rPr lang="en-GB" sz="1300" dirty="0" err="1">
                <a:effectLst/>
                <a:latin typeface="Saira" pitchFamily="2" charset="77"/>
              </a:rPr>
              <a:t>Plausibilité</a:t>
            </a:r>
            <a:r>
              <a:rPr lang="en-GB" sz="1300" dirty="0">
                <a:effectLst/>
                <a:latin typeface="Saira" pitchFamily="2" charset="77"/>
              </a:rPr>
              <a:t> Des </a:t>
            </a:r>
            <a:r>
              <a:rPr lang="en-GB" sz="1300" dirty="0" err="1">
                <a:effectLst/>
                <a:latin typeface="Saira" pitchFamily="2" charset="77"/>
              </a:rPr>
              <a:t>Poids</a:t>
            </a:r>
            <a:r>
              <a:rPr lang="en-GB" sz="1300" dirty="0">
                <a:effectLst/>
                <a:latin typeface="Saira" pitchFamily="2" charset="77"/>
              </a:rPr>
              <a:t> </a:t>
            </a:r>
            <a:r>
              <a:rPr lang="en-GB" sz="1300" dirty="0" err="1">
                <a:effectLst/>
                <a:latin typeface="Saira" pitchFamily="2" charset="77"/>
              </a:rPr>
              <a:t>d’attention</a:t>
            </a:r>
            <a:r>
              <a:rPr lang="en-GB" sz="1300" dirty="0">
                <a:effectLst/>
                <a:latin typeface="Saira" pitchFamily="2" charset="77"/>
              </a:rPr>
              <a:t> Dans La </a:t>
            </a:r>
            <a:r>
              <a:rPr lang="en-GB" sz="1300" dirty="0" err="1">
                <a:effectLst/>
                <a:latin typeface="Saira" pitchFamily="2" charset="77"/>
              </a:rPr>
              <a:t>Tâche</a:t>
            </a:r>
            <a:r>
              <a:rPr lang="en-GB" sz="1300" dirty="0">
                <a:effectLst/>
                <a:latin typeface="Saira" pitchFamily="2" charset="77"/>
              </a:rPr>
              <a:t> </a:t>
            </a:r>
            <a:r>
              <a:rPr lang="en-GB" sz="1300" dirty="0" err="1">
                <a:effectLst/>
                <a:latin typeface="Saira" pitchFamily="2" charset="77"/>
              </a:rPr>
              <a:t>d’inférence</a:t>
            </a:r>
            <a:r>
              <a:rPr lang="en-GB" sz="1300" dirty="0">
                <a:effectLst/>
                <a:latin typeface="Saira" pitchFamily="2" charset="77"/>
              </a:rPr>
              <a:t> </a:t>
            </a:r>
            <a:r>
              <a:rPr lang="en-GB" sz="1300" dirty="0" err="1">
                <a:effectLst/>
                <a:latin typeface="Saira" pitchFamily="2" charset="77"/>
              </a:rPr>
              <a:t>En</a:t>
            </a:r>
            <a:r>
              <a:rPr lang="en-GB" sz="1300" dirty="0">
                <a:effectLst/>
                <a:latin typeface="Saira" pitchFamily="2" charset="77"/>
              </a:rPr>
              <a:t> Langue Naturelle.” TALN 2022.</a:t>
            </a:r>
          </a:p>
          <a:p>
            <a:pPr algn="just"/>
            <a:endParaRPr lang="en-FR" sz="1300" dirty="0">
              <a:latin typeface="Saira" pitchFamily="2" charset="77"/>
            </a:endParaRPr>
          </a:p>
        </p:txBody>
      </p:sp>
    </p:spTree>
    <p:extLst>
      <p:ext uri="{BB962C8B-B14F-4D97-AF65-F5344CB8AC3E}">
        <p14:creationId xmlns:p14="http://schemas.microsoft.com/office/powerpoint/2010/main" val="1241356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Espace réservé du texte 1">
            <a:extLst>
              <a:ext uri="{FF2B5EF4-FFF2-40B4-BE49-F238E27FC236}">
                <a16:creationId xmlns:a16="http://schemas.microsoft.com/office/drawing/2014/main" id="{FC3E8E87-E153-ECD2-A4FD-B3DC12C9609B}"/>
              </a:ext>
            </a:extLst>
          </p:cNvPr>
          <p:cNvSpPr>
            <a:spLocks noGrp="1" noChangeArrowheads="1"/>
          </p:cNvSpPr>
          <p:nvPr>
            <p:ph type="body" idx="1"/>
          </p:nvPr>
        </p:nvSpPr>
        <p:spPr bwMode="auto">
          <a:xfrm>
            <a:off x="1992313" y="101600"/>
            <a:ext cx="6635750" cy="53689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r>
              <a:rPr lang="en-FR" altLang="en-FR" sz="2400" dirty="0"/>
              <a:t>Attention-based explanation</a:t>
            </a:r>
          </a:p>
        </p:txBody>
      </p:sp>
      <p:sp>
        <p:nvSpPr>
          <p:cNvPr id="2" name="Rectangle 1">
            <a:extLst>
              <a:ext uri="{FF2B5EF4-FFF2-40B4-BE49-F238E27FC236}">
                <a16:creationId xmlns:a16="http://schemas.microsoft.com/office/drawing/2014/main" id="{42FD73BF-A487-C61E-0550-053A3911E616}"/>
              </a:ext>
            </a:extLst>
          </p:cNvPr>
          <p:cNvSpPr/>
          <p:nvPr/>
        </p:nvSpPr>
        <p:spPr>
          <a:xfrm>
            <a:off x="558706" y="1085389"/>
            <a:ext cx="7904634" cy="439839"/>
          </a:xfrm>
          <a:prstGeom prst="rect">
            <a:avLst/>
          </a:prstGeom>
          <a:solidFill>
            <a:srgbClr val="042B4A"/>
          </a:solidFill>
          <a:ln w="28575">
            <a:solidFill>
              <a:srgbClr val="042B4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FR" sz="2000" dirty="0">
                <a:latin typeface="Saira" pitchFamily="2" charset="77"/>
              </a:rPr>
              <a:t>Objective</a:t>
            </a:r>
          </a:p>
        </p:txBody>
      </p:sp>
      <p:sp>
        <p:nvSpPr>
          <p:cNvPr id="3" name="Rectangle 2">
            <a:extLst>
              <a:ext uri="{FF2B5EF4-FFF2-40B4-BE49-F238E27FC236}">
                <a16:creationId xmlns:a16="http://schemas.microsoft.com/office/drawing/2014/main" id="{9C606FEF-4F47-344B-66B4-978CF025ACC2}"/>
              </a:ext>
            </a:extLst>
          </p:cNvPr>
          <p:cNvSpPr/>
          <p:nvPr/>
        </p:nvSpPr>
        <p:spPr>
          <a:xfrm>
            <a:off x="558707" y="1525227"/>
            <a:ext cx="7904634" cy="781585"/>
          </a:xfrm>
          <a:prstGeom prst="rect">
            <a:avLst/>
          </a:prstGeom>
          <a:solidFill>
            <a:schemeClr val="bg1"/>
          </a:solidFill>
          <a:ln w="28575">
            <a:solidFill>
              <a:srgbClr val="042B4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FR" sz="2000" dirty="0">
                <a:solidFill>
                  <a:srgbClr val="042B4A"/>
                </a:solidFill>
                <a:latin typeface="Saira" pitchFamily="2" charset="77"/>
              </a:rPr>
              <a:t>Explain a predictive decision to a non-expert human.</a:t>
            </a:r>
          </a:p>
        </p:txBody>
      </p:sp>
      <p:sp>
        <p:nvSpPr>
          <p:cNvPr id="6" name="TextBox 5">
            <a:extLst>
              <a:ext uri="{FF2B5EF4-FFF2-40B4-BE49-F238E27FC236}">
                <a16:creationId xmlns:a16="http://schemas.microsoft.com/office/drawing/2014/main" id="{3BF27299-1DF1-40F9-12CC-3B6A84EC65BD}"/>
              </a:ext>
            </a:extLst>
          </p:cNvPr>
          <p:cNvSpPr txBox="1"/>
          <p:nvPr/>
        </p:nvSpPr>
        <p:spPr>
          <a:xfrm>
            <a:off x="1017079" y="2560293"/>
            <a:ext cx="6473075" cy="2246769"/>
          </a:xfrm>
          <a:prstGeom prst="rect">
            <a:avLst/>
          </a:prstGeom>
          <a:noFill/>
        </p:spPr>
        <p:txBody>
          <a:bodyPr wrap="square">
            <a:spAutoFit/>
          </a:bodyPr>
          <a:lstStyle/>
          <a:p>
            <a:r>
              <a:rPr lang="en-FR" sz="2000" u="sng" dirty="0">
                <a:solidFill>
                  <a:srgbClr val="042B4A"/>
                </a:solidFill>
                <a:latin typeface="Saira" pitchFamily="2" charset="77"/>
              </a:rPr>
              <a:t>Explanation techniques</a:t>
            </a:r>
            <a:endParaRPr lang="en-FR" sz="2000" dirty="0">
              <a:solidFill>
                <a:srgbClr val="042B4A"/>
              </a:solidFill>
              <a:latin typeface="Saira" pitchFamily="2" charset="77"/>
            </a:endParaRPr>
          </a:p>
          <a:p>
            <a:pPr marL="342900" indent="-342900">
              <a:buFont typeface="Arial" panose="020B0604020202020204" pitchFamily="34" charset="0"/>
              <a:buChar char="•"/>
            </a:pPr>
            <a:r>
              <a:rPr lang="en-FR" sz="2000" dirty="0">
                <a:solidFill>
                  <a:srgbClr val="042B4A"/>
                </a:solidFill>
                <a:latin typeface="Saira" pitchFamily="2" charset="77"/>
              </a:rPr>
              <a:t>Post-hoc: LIME, SHAP, Gradient – based [1] </a:t>
            </a:r>
          </a:p>
          <a:p>
            <a:pPr marL="342900" indent="-342900">
              <a:buFont typeface="Arial" panose="020B0604020202020204" pitchFamily="34" charset="0"/>
              <a:buChar char="•"/>
            </a:pPr>
            <a:r>
              <a:rPr lang="en-FR" sz="2000" dirty="0">
                <a:solidFill>
                  <a:srgbClr val="042B4A"/>
                </a:solidFill>
                <a:latin typeface="Saira" pitchFamily="2" charset="77"/>
              </a:rPr>
              <a:t>Intrinsic: </a:t>
            </a:r>
            <a:r>
              <a:rPr lang="en-FR" sz="2000" b="1" dirty="0">
                <a:solidFill>
                  <a:srgbClr val="042B4A"/>
                </a:solidFill>
                <a:latin typeface="Saira" pitchFamily="2" charset="77"/>
              </a:rPr>
              <a:t>Attention rationale</a:t>
            </a:r>
            <a:r>
              <a:rPr lang="en-FR" sz="2000" dirty="0">
                <a:solidFill>
                  <a:srgbClr val="042B4A"/>
                </a:solidFill>
                <a:latin typeface="Saira" pitchFamily="2" charset="77"/>
              </a:rPr>
              <a:t> extraction [2]</a:t>
            </a:r>
          </a:p>
          <a:p>
            <a:pPr marL="342900" indent="-342900">
              <a:buFont typeface="Arial" panose="020B0604020202020204" pitchFamily="34" charset="0"/>
              <a:buChar char="•"/>
            </a:pPr>
            <a:endParaRPr lang="en-FR" sz="2000" b="1" dirty="0">
              <a:solidFill>
                <a:srgbClr val="042B4A"/>
              </a:solidFill>
              <a:latin typeface="Saira" pitchFamily="2" charset="77"/>
            </a:endParaRPr>
          </a:p>
          <a:p>
            <a:r>
              <a:rPr lang="en-FR" sz="2000" u="sng" dirty="0">
                <a:solidFill>
                  <a:srgbClr val="042B4A"/>
                </a:solidFill>
                <a:latin typeface="Saira" pitchFamily="2" charset="77"/>
              </a:rPr>
              <a:t>Explanability qualities</a:t>
            </a:r>
          </a:p>
          <a:p>
            <a:pPr marL="342900" indent="-342900">
              <a:buFont typeface="Arial" panose="020B0604020202020204" pitchFamily="34" charset="0"/>
              <a:buChar char="•"/>
            </a:pPr>
            <a:r>
              <a:rPr lang="en-FR" sz="2000" dirty="0">
                <a:solidFill>
                  <a:srgbClr val="042B4A"/>
                </a:solidFill>
                <a:latin typeface="Saira" pitchFamily="2" charset="77"/>
              </a:rPr>
              <a:t>Faithfulness [3]</a:t>
            </a:r>
          </a:p>
          <a:p>
            <a:pPr marL="342900" indent="-342900">
              <a:buFont typeface="Arial" panose="020B0604020202020204" pitchFamily="34" charset="0"/>
              <a:buChar char="•"/>
            </a:pPr>
            <a:r>
              <a:rPr lang="en-FR" sz="2000" b="1" dirty="0">
                <a:solidFill>
                  <a:srgbClr val="042B4A"/>
                </a:solidFill>
                <a:latin typeface="Saira" pitchFamily="2" charset="77"/>
              </a:rPr>
              <a:t>Plausibility </a:t>
            </a:r>
            <a:r>
              <a:rPr lang="en-FR" sz="2000" dirty="0">
                <a:solidFill>
                  <a:srgbClr val="042B4A"/>
                </a:solidFill>
                <a:latin typeface="Saira" pitchFamily="2" charset="77"/>
              </a:rPr>
              <a:t>[4]</a:t>
            </a:r>
          </a:p>
        </p:txBody>
      </p:sp>
      <p:sp>
        <p:nvSpPr>
          <p:cNvPr id="4" name="Slide Number Placeholder 3">
            <a:extLst>
              <a:ext uri="{FF2B5EF4-FFF2-40B4-BE49-F238E27FC236}">
                <a16:creationId xmlns:a16="http://schemas.microsoft.com/office/drawing/2014/main" id="{EECADC4C-93E4-80D8-0E8F-63BA897FBD0B}"/>
              </a:ext>
            </a:extLst>
          </p:cNvPr>
          <p:cNvSpPr>
            <a:spLocks noGrp="1"/>
          </p:cNvSpPr>
          <p:nvPr>
            <p:ph type="sldNum" sz="quarter" idx="4"/>
          </p:nvPr>
        </p:nvSpPr>
        <p:spPr/>
        <p:txBody>
          <a:bodyPr/>
          <a:lstStyle/>
          <a:p>
            <a:fld id="{C34C58B1-AD08-7D4A-BB59-2FFD5BE7741B}" type="slidenum">
              <a:rPr lang="fr-FR" altLang="fr-FR" smtClean="0"/>
              <a:pPr/>
              <a:t>1</a:t>
            </a:fld>
            <a:endParaRPr lang="fr-FR" alt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Espace réservé du texte 1">
            <a:extLst>
              <a:ext uri="{FF2B5EF4-FFF2-40B4-BE49-F238E27FC236}">
                <a16:creationId xmlns:a16="http://schemas.microsoft.com/office/drawing/2014/main" id="{FC3E8E87-E153-ECD2-A4FD-B3DC12C9609B}"/>
              </a:ext>
            </a:extLst>
          </p:cNvPr>
          <p:cNvSpPr>
            <a:spLocks noGrp="1" noChangeArrowheads="1"/>
          </p:cNvSpPr>
          <p:nvPr>
            <p:ph type="body" idx="1"/>
          </p:nvPr>
        </p:nvSpPr>
        <p:spPr bwMode="auto">
          <a:xfrm>
            <a:off x="1992313" y="101600"/>
            <a:ext cx="6635750" cy="53689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r>
              <a:rPr lang="en-FR" altLang="en-FR" sz="2400" dirty="0"/>
              <a:t>Classification tasks</a:t>
            </a:r>
          </a:p>
        </p:txBody>
      </p:sp>
      <p:graphicFrame>
        <p:nvGraphicFramePr>
          <p:cNvPr id="4" name="Table 4">
            <a:extLst>
              <a:ext uri="{FF2B5EF4-FFF2-40B4-BE49-F238E27FC236}">
                <a16:creationId xmlns:a16="http://schemas.microsoft.com/office/drawing/2014/main" id="{DA983313-C011-ADA8-7E01-1FE14B9A4D22}"/>
              </a:ext>
            </a:extLst>
          </p:cNvPr>
          <p:cNvGraphicFramePr>
            <a:graphicFrameLocks noGrp="1"/>
          </p:cNvGraphicFramePr>
          <p:nvPr>
            <p:extLst>
              <p:ext uri="{D42A27DB-BD31-4B8C-83A1-F6EECF244321}">
                <p14:modId xmlns:p14="http://schemas.microsoft.com/office/powerpoint/2010/main" val="3647986456"/>
              </p:ext>
            </p:extLst>
          </p:nvPr>
        </p:nvGraphicFramePr>
        <p:xfrm>
          <a:off x="291821" y="1133883"/>
          <a:ext cx="8560358" cy="1889760"/>
        </p:xfrm>
        <a:graphic>
          <a:graphicData uri="http://schemas.openxmlformats.org/drawingml/2006/table">
            <a:tbl>
              <a:tblPr firstRow="1" bandRow="1">
                <a:tableStyleId>{5C22544A-7EE6-4342-B048-85BDC9FD1C3A}</a:tableStyleId>
              </a:tblPr>
              <a:tblGrid>
                <a:gridCol w="3135802">
                  <a:extLst>
                    <a:ext uri="{9D8B030D-6E8A-4147-A177-3AD203B41FA5}">
                      <a16:colId xmlns:a16="http://schemas.microsoft.com/office/drawing/2014/main" val="3473752158"/>
                    </a:ext>
                  </a:extLst>
                </a:gridCol>
                <a:gridCol w="1671689">
                  <a:extLst>
                    <a:ext uri="{9D8B030D-6E8A-4147-A177-3AD203B41FA5}">
                      <a16:colId xmlns:a16="http://schemas.microsoft.com/office/drawing/2014/main" val="3252520262"/>
                    </a:ext>
                  </a:extLst>
                </a:gridCol>
                <a:gridCol w="3752867">
                  <a:extLst>
                    <a:ext uri="{9D8B030D-6E8A-4147-A177-3AD203B41FA5}">
                      <a16:colId xmlns:a16="http://schemas.microsoft.com/office/drawing/2014/main" val="3425339251"/>
                    </a:ext>
                  </a:extLst>
                </a:gridCol>
              </a:tblGrid>
              <a:tr h="370840">
                <a:tc>
                  <a:txBody>
                    <a:bodyPr/>
                    <a:lstStyle/>
                    <a:p>
                      <a:pPr algn="ctr"/>
                      <a:r>
                        <a:rPr lang="en-FR" sz="2000" dirty="0">
                          <a:solidFill>
                            <a:sysClr val="windowText" lastClr="000000"/>
                          </a:solidFill>
                          <a:latin typeface="Saira" pitchFamily="2" charset="77"/>
                        </a:rPr>
                        <a:t>Task</a:t>
                      </a:r>
                    </a:p>
                  </a:txBody>
                  <a:tcP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FR" sz="2000" dirty="0">
                          <a:solidFill>
                            <a:sysClr val="windowText" lastClr="000000"/>
                          </a:solidFill>
                          <a:latin typeface="Saira" pitchFamily="2" charset="77"/>
                        </a:rPr>
                        <a:t>Dataset</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FR" sz="2000" dirty="0">
                          <a:solidFill>
                            <a:sysClr val="windowText" lastClr="000000"/>
                          </a:solidFill>
                          <a:latin typeface="Saira" pitchFamily="2" charset="77"/>
                        </a:rPr>
                        <a:t>Labels</a:t>
                      </a:r>
                    </a:p>
                  </a:txBody>
                  <a:tcP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59456624"/>
                  </a:ext>
                </a:extLst>
              </a:tr>
              <a:tr h="370840">
                <a:tc>
                  <a:txBody>
                    <a:bodyPr/>
                    <a:lstStyle/>
                    <a:p>
                      <a:r>
                        <a:rPr lang="en-FR" sz="2000" dirty="0">
                          <a:solidFill>
                            <a:sysClr val="windowText" lastClr="000000"/>
                          </a:solidFill>
                          <a:latin typeface="Saira" pitchFamily="2" charset="77"/>
                        </a:rPr>
                        <a:t>Natural Language Inference</a:t>
                      </a:r>
                    </a:p>
                  </a:txBody>
                  <a:tcP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GB" sz="2000" dirty="0">
                          <a:solidFill>
                            <a:sysClr val="windowText" lastClr="000000"/>
                          </a:solidFill>
                          <a:latin typeface="Saira" pitchFamily="2" charset="77"/>
                        </a:rPr>
                        <a:t>e-SNLI</a:t>
                      </a:r>
                      <a:endParaRPr lang="en-FR" sz="2000" dirty="0">
                        <a:solidFill>
                          <a:sysClr val="windowText" lastClr="000000"/>
                        </a:solidFill>
                        <a:latin typeface="Saira" pitchFamily="2" charset="77"/>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FR" sz="2000" dirty="0">
                          <a:solidFill>
                            <a:sysClr val="windowText" lastClr="000000"/>
                          </a:solidFill>
                          <a:latin typeface="Saira" pitchFamily="2" charset="77"/>
                        </a:rPr>
                        <a:t>Entailment / Contradiction / Neutral</a:t>
                      </a:r>
                    </a:p>
                  </a:txBody>
                  <a:tcP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66623490"/>
                  </a:ext>
                </a:extLst>
              </a:tr>
              <a:tr h="370840">
                <a:tc>
                  <a:txBody>
                    <a:bodyPr/>
                    <a:lstStyle/>
                    <a:p>
                      <a:r>
                        <a:rPr lang="en-FR" sz="2000" dirty="0">
                          <a:solidFill>
                            <a:sysClr val="windowText" lastClr="000000"/>
                          </a:solidFill>
                          <a:latin typeface="Saira" pitchFamily="2" charset="77"/>
                        </a:rPr>
                        <a:t>Sentiment classification</a:t>
                      </a:r>
                    </a:p>
                  </a:txBody>
                  <a:tcP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FR" sz="2000" dirty="0">
                          <a:solidFill>
                            <a:sysClr val="windowText" lastClr="000000"/>
                          </a:solidFill>
                          <a:latin typeface="Saira" pitchFamily="2" charset="77"/>
                        </a:rPr>
                        <a:t>YelpHat</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FR" sz="2000" dirty="0">
                          <a:solidFill>
                            <a:sysClr val="windowText" lastClr="000000"/>
                          </a:solidFill>
                          <a:latin typeface="Saira" pitchFamily="2" charset="77"/>
                        </a:rPr>
                        <a:t>Negative / Positive</a:t>
                      </a:r>
                    </a:p>
                  </a:txBody>
                  <a:tcP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76519166"/>
                  </a:ext>
                </a:extLst>
              </a:tr>
              <a:tr h="370840">
                <a:tc>
                  <a:txBody>
                    <a:bodyPr/>
                    <a:lstStyle/>
                    <a:p>
                      <a:r>
                        <a:rPr lang="en-FR" sz="2000" dirty="0">
                          <a:solidFill>
                            <a:sysClr val="windowText" lastClr="000000"/>
                          </a:solidFill>
                          <a:latin typeface="Saira" pitchFamily="2" charset="77"/>
                        </a:rPr>
                        <a:t>Hate speech detection</a:t>
                      </a:r>
                    </a:p>
                  </a:txBody>
                  <a:tcP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FR" sz="2000" dirty="0">
                          <a:solidFill>
                            <a:sysClr val="windowText" lastClr="000000"/>
                          </a:solidFill>
                          <a:latin typeface="Saira" pitchFamily="2" charset="77"/>
                        </a:rPr>
                        <a:t>HateXPlain</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FR" sz="2000" dirty="0">
                          <a:solidFill>
                            <a:sysClr val="windowText" lastClr="000000"/>
                          </a:solidFill>
                          <a:latin typeface="Saira" pitchFamily="2" charset="77"/>
                        </a:rPr>
                        <a:t>Hateful / Offensive / Neutral</a:t>
                      </a:r>
                    </a:p>
                  </a:txBody>
                  <a:tcP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5666078"/>
                  </a:ext>
                </a:extLst>
              </a:tr>
            </a:tbl>
          </a:graphicData>
        </a:graphic>
      </p:graphicFrame>
      <p:pic>
        <p:nvPicPr>
          <p:cNvPr id="5" name="Picture 4">
            <a:extLst>
              <a:ext uri="{FF2B5EF4-FFF2-40B4-BE49-F238E27FC236}">
                <a16:creationId xmlns:a16="http://schemas.microsoft.com/office/drawing/2014/main" id="{09A54143-1B0E-5F1E-5BCD-F48283067DEA}"/>
              </a:ext>
            </a:extLst>
          </p:cNvPr>
          <p:cNvPicPr>
            <a:picLocks noChangeAspect="1"/>
          </p:cNvPicPr>
          <p:nvPr/>
        </p:nvPicPr>
        <p:blipFill>
          <a:blip r:embed="rId3"/>
          <a:stretch>
            <a:fillRect/>
          </a:stretch>
        </p:blipFill>
        <p:spPr>
          <a:xfrm>
            <a:off x="1858757" y="3519032"/>
            <a:ext cx="5426486" cy="808200"/>
          </a:xfrm>
          <a:prstGeom prst="rect">
            <a:avLst/>
          </a:prstGeom>
          <a:ln w="19050">
            <a:solidFill>
              <a:srgbClr val="042B4A"/>
            </a:solidFill>
          </a:ln>
        </p:spPr>
      </p:pic>
      <p:sp>
        <p:nvSpPr>
          <p:cNvPr id="9" name="TextBox 8">
            <a:extLst>
              <a:ext uri="{FF2B5EF4-FFF2-40B4-BE49-F238E27FC236}">
                <a16:creationId xmlns:a16="http://schemas.microsoft.com/office/drawing/2014/main" id="{1DB5B09F-5F5E-8D64-8A23-01E1AFFA0C2F}"/>
              </a:ext>
            </a:extLst>
          </p:cNvPr>
          <p:cNvSpPr txBox="1"/>
          <p:nvPr/>
        </p:nvSpPr>
        <p:spPr>
          <a:xfrm>
            <a:off x="1660980" y="4485078"/>
            <a:ext cx="5822040" cy="369332"/>
          </a:xfrm>
          <a:prstGeom prst="rect">
            <a:avLst/>
          </a:prstGeom>
          <a:noFill/>
        </p:spPr>
        <p:txBody>
          <a:bodyPr wrap="square">
            <a:spAutoFit/>
          </a:bodyPr>
          <a:lstStyle/>
          <a:p>
            <a:pPr algn="ctr"/>
            <a:r>
              <a:rPr lang="en-FR" sz="1800" dirty="0">
                <a:solidFill>
                  <a:srgbClr val="042B4A"/>
                </a:solidFill>
                <a:latin typeface="Saira" pitchFamily="2" charset="77"/>
              </a:rPr>
              <a:t>Fig 1. An example of human annotations in e-SNLI</a:t>
            </a:r>
            <a:endParaRPr lang="en-FR" sz="1800" dirty="0"/>
          </a:p>
        </p:txBody>
      </p:sp>
      <p:sp>
        <p:nvSpPr>
          <p:cNvPr id="2" name="Slide Number Placeholder 1">
            <a:extLst>
              <a:ext uri="{FF2B5EF4-FFF2-40B4-BE49-F238E27FC236}">
                <a16:creationId xmlns:a16="http://schemas.microsoft.com/office/drawing/2014/main" id="{99059C46-FF9A-DA49-3C7E-E788E8FB4B98}"/>
              </a:ext>
            </a:extLst>
          </p:cNvPr>
          <p:cNvSpPr>
            <a:spLocks noGrp="1"/>
          </p:cNvSpPr>
          <p:nvPr>
            <p:ph type="sldNum" sz="quarter" idx="4"/>
          </p:nvPr>
        </p:nvSpPr>
        <p:spPr/>
        <p:txBody>
          <a:bodyPr/>
          <a:lstStyle/>
          <a:p>
            <a:fld id="{C34C58B1-AD08-7D4A-BB59-2FFD5BE7741B}" type="slidenum">
              <a:rPr lang="fr-FR" altLang="fr-FR" smtClean="0"/>
              <a:pPr/>
              <a:t>2</a:t>
            </a:fld>
            <a:endParaRPr lang="fr-FR" altLang="fr-FR" dirty="0"/>
          </a:p>
        </p:txBody>
      </p:sp>
    </p:spTree>
    <p:extLst>
      <p:ext uri="{BB962C8B-B14F-4D97-AF65-F5344CB8AC3E}">
        <p14:creationId xmlns:p14="http://schemas.microsoft.com/office/powerpoint/2010/main" val="1771679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915D378-8ED1-B7C2-23E7-FB42BC1BBC93}"/>
              </a:ext>
            </a:extLst>
          </p:cNvPr>
          <p:cNvSpPr/>
          <p:nvPr/>
        </p:nvSpPr>
        <p:spPr>
          <a:xfrm>
            <a:off x="214685" y="723568"/>
            <a:ext cx="4015409" cy="40506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FR"/>
          </a:p>
        </p:txBody>
      </p:sp>
      <p:sp>
        <p:nvSpPr>
          <p:cNvPr id="15361" name="Espace réservé du texte 1">
            <a:extLst>
              <a:ext uri="{FF2B5EF4-FFF2-40B4-BE49-F238E27FC236}">
                <a16:creationId xmlns:a16="http://schemas.microsoft.com/office/drawing/2014/main" id="{FC3E8E87-E153-ECD2-A4FD-B3DC12C9609B}"/>
              </a:ext>
            </a:extLst>
          </p:cNvPr>
          <p:cNvSpPr>
            <a:spLocks noGrp="1" noChangeArrowheads="1"/>
          </p:cNvSpPr>
          <p:nvPr>
            <p:ph type="body" idx="1"/>
          </p:nvPr>
        </p:nvSpPr>
        <p:spPr bwMode="auto">
          <a:xfrm>
            <a:off x="1992313" y="101600"/>
            <a:ext cx="6635750" cy="53689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r>
              <a:rPr lang="en-FR" altLang="en-FR" sz="2400" dirty="0"/>
              <a:t>Attention model Bi-LSTM encoders</a:t>
            </a:r>
          </a:p>
        </p:txBody>
      </p:sp>
      <p:sp>
        <p:nvSpPr>
          <p:cNvPr id="2" name="Slide Number Placeholder 1">
            <a:extLst>
              <a:ext uri="{FF2B5EF4-FFF2-40B4-BE49-F238E27FC236}">
                <a16:creationId xmlns:a16="http://schemas.microsoft.com/office/drawing/2014/main" id="{E1E22CB0-383E-1FC4-EA11-C2C9D7E7B158}"/>
              </a:ext>
            </a:extLst>
          </p:cNvPr>
          <p:cNvSpPr>
            <a:spLocks noGrp="1"/>
          </p:cNvSpPr>
          <p:nvPr>
            <p:ph type="sldNum" sz="quarter" idx="4"/>
          </p:nvPr>
        </p:nvSpPr>
        <p:spPr/>
        <p:txBody>
          <a:bodyPr/>
          <a:lstStyle/>
          <a:p>
            <a:fld id="{C34C58B1-AD08-7D4A-BB59-2FFD5BE7741B}" type="slidenum">
              <a:rPr lang="fr-FR" altLang="fr-FR" smtClean="0"/>
              <a:pPr/>
              <a:t>3</a:t>
            </a:fld>
            <a:endParaRPr lang="fr-FR" altLang="fr-FR" dirty="0"/>
          </a:p>
        </p:txBody>
      </p:sp>
      <p:pic>
        <p:nvPicPr>
          <p:cNvPr id="8" name="Picture 7">
            <a:extLst>
              <a:ext uri="{FF2B5EF4-FFF2-40B4-BE49-F238E27FC236}">
                <a16:creationId xmlns:a16="http://schemas.microsoft.com/office/drawing/2014/main" id="{0E217056-09A1-CF8A-F4E5-DCE75A27979A}"/>
              </a:ext>
            </a:extLst>
          </p:cNvPr>
          <p:cNvPicPr>
            <a:picLocks noChangeAspect="1"/>
          </p:cNvPicPr>
          <p:nvPr/>
        </p:nvPicPr>
        <p:blipFill rotWithShape="1">
          <a:blip r:embed="rId3"/>
          <a:srcRect l="7770" r="26565"/>
          <a:stretch/>
        </p:blipFill>
        <p:spPr>
          <a:xfrm>
            <a:off x="366486" y="556584"/>
            <a:ext cx="3370628" cy="4299496"/>
          </a:xfrm>
          <a:prstGeom prst="rect">
            <a:avLst/>
          </a:prstGeom>
        </p:spPr>
      </p:pic>
      <p:sp>
        <p:nvSpPr>
          <p:cNvPr id="9" name="TextBox 8">
            <a:extLst>
              <a:ext uri="{FF2B5EF4-FFF2-40B4-BE49-F238E27FC236}">
                <a16:creationId xmlns:a16="http://schemas.microsoft.com/office/drawing/2014/main" id="{31A9D6FA-CFE5-A733-7313-D38B3E5FFA5D}"/>
              </a:ext>
            </a:extLst>
          </p:cNvPr>
          <p:cNvSpPr txBox="1"/>
          <p:nvPr/>
        </p:nvSpPr>
        <p:spPr>
          <a:xfrm>
            <a:off x="0" y="4774168"/>
            <a:ext cx="4405865" cy="369332"/>
          </a:xfrm>
          <a:prstGeom prst="rect">
            <a:avLst/>
          </a:prstGeom>
          <a:noFill/>
        </p:spPr>
        <p:txBody>
          <a:bodyPr wrap="square">
            <a:spAutoFit/>
          </a:bodyPr>
          <a:lstStyle/>
          <a:p>
            <a:pPr algn="ctr"/>
            <a:r>
              <a:rPr lang="en-FR" sz="1800" dirty="0">
                <a:solidFill>
                  <a:srgbClr val="042B4A"/>
                </a:solidFill>
                <a:latin typeface="Saira" pitchFamily="2" charset="77"/>
              </a:rPr>
              <a:t>Fig 2. Bi-LSTM based Attention model</a:t>
            </a:r>
            <a:endParaRPr lang="en-FR" sz="1800" dirty="0"/>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E21F8A23-AE72-9E99-3C7D-BBBDF44FB794}"/>
                  </a:ext>
                </a:extLst>
              </p:cNvPr>
              <p:cNvSpPr txBox="1"/>
              <p:nvPr/>
            </p:nvSpPr>
            <p:spPr>
              <a:xfrm>
                <a:off x="4103600" y="1567533"/>
                <a:ext cx="4730299" cy="2554545"/>
              </a:xfrm>
              <a:prstGeom prst="rect">
                <a:avLst/>
              </a:prstGeom>
              <a:noFill/>
            </p:spPr>
            <p:txBody>
              <a:bodyPr wrap="square" rtlCol="0">
                <a:spAutoFit/>
              </a:bodyPr>
              <a:lstStyle/>
              <a:p>
                <a:r>
                  <a:rPr lang="en-FR" sz="2000" dirty="0">
                    <a:latin typeface="Saira" pitchFamily="2" charset="77"/>
                  </a:rPr>
                  <a:t>Attention encodes Bi-LSTM contextualized vectors </a:t>
                </a:r>
                <a14:m>
                  <m:oMath xmlns:m="http://schemas.openxmlformats.org/officeDocument/2006/math">
                    <m:r>
                      <a:rPr lang="en-FR" sz="2000" i="1" dirty="0" smtClean="0">
                        <a:latin typeface="Cambria Math" panose="02040503050406030204" pitchFamily="18" charset="0"/>
                      </a:rPr>
                      <m:t>h</m:t>
                    </m:r>
                  </m:oMath>
                </a14:m>
                <a:r>
                  <a:rPr lang="en-FR" sz="2000" dirty="0">
                    <a:latin typeface="Saira" pitchFamily="2" charset="77"/>
                  </a:rPr>
                  <a:t> into context</a:t>
                </a:r>
                <a14:m>
                  <m:oMath xmlns:m="http://schemas.openxmlformats.org/officeDocument/2006/math">
                    <m:r>
                      <a:rPr lang="fr-FR" sz="2000" b="0" i="0" dirty="0" smtClean="0">
                        <a:latin typeface="Cambria Math" panose="02040503050406030204" pitchFamily="18" charset="0"/>
                      </a:rPr>
                      <m:t> </m:t>
                    </m:r>
                    <m:r>
                      <a:rPr lang="en-FR" sz="2000" i="1" dirty="0" smtClean="0">
                        <a:latin typeface="Cambria Math" panose="02040503050406030204" pitchFamily="18" charset="0"/>
                      </a:rPr>
                      <m:t>𝑐</m:t>
                    </m:r>
                  </m:oMath>
                </a14:m>
                <a:r>
                  <a:rPr lang="en-FR" sz="2000" dirty="0">
                    <a:latin typeface="Saira" pitchFamily="2" charset="77"/>
                  </a:rPr>
                  <a:t>.</a:t>
                </a:r>
              </a:p>
              <a:p>
                <a:pPr algn="just"/>
                <a:endParaRPr lang="en-FR" sz="2000" dirty="0">
                  <a:latin typeface="Saira" pitchFamily="2" charset="77"/>
                </a:endParaRPr>
              </a:p>
              <a:p>
                <a:pPr algn="just"/>
                <a:r>
                  <a:rPr lang="en-FR" sz="2000" dirty="0">
                    <a:latin typeface="Saira" pitchFamily="2" charset="77"/>
                  </a:rPr>
                  <a:t>Classification is done based on </a:t>
                </a:r>
                <a14:m>
                  <m:oMath xmlns:m="http://schemas.openxmlformats.org/officeDocument/2006/math">
                    <m:r>
                      <a:rPr lang="en-FR" sz="2000" i="1" dirty="0">
                        <a:latin typeface="Cambria Math" panose="02040503050406030204" pitchFamily="18" charset="0"/>
                      </a:rPr>
                      <m:t>𝑐</m:t>
                    </m:r>
                  </m:oMath>
                </a14:m>
                <a:r>
                  <a:rPr lang="en-FR" sz="2000" dirty="0">
                    <a:latin typeface="Saira" pitchFamily="2" charset="77"/>
                  </a:rPr>
                  <a:t> </a:t>
                </a:r>
              </a:p>
              <a:p>
                <a:pPr algn="just"/>
                <a14:m>
                  <m:oMathPara xmlns:m="http://schemas.openxmlformats.org/officeDocument/2006/math">
                    <m:oMathParaPr>
                      <m:jc m:val="centerGroup"/>
                    </m:oMathParaPr>
                    <m:oMath xmlns:m="http://schemas.openxmlformats.org/officeDocument/2006/math">
                      <m:acc>
                        <m:accPr>
                          <m:chr m:val="̂"/>
                          <m:ctrlPr>
                            <a:rPr lang="fr-FR" sz="2000" b="0" i="1" dirty="0" smtClean="0">
                              <a:latin typeface="Cambria Math" panose="02040503050406030204" pitchFamily="18" charset="0"/>
                            </a:rPr>
                          </m:ctrlPr>
                        </m:accPr>
                        <m:e>
                          <m:r>
                            <a:rPr lang="fr-FR" sz="2000" b="0" i="1" dirty="0" smtClean="0">
                              <a:latin typeface="Cambria Math" panose="02040503050406030204" pitchFamily="18" charset="0"/>
                            </a:rPr>
                            <m:t>𝑦</m:t>
                          </m:r>
                        </m:e>
                      </m:acc>
                      <m:r>
                        <a:rPr lang="en-FR" sz="2000" i="1" dirty="0" smtClean="0">
                          <a:latin typeface="Cambria Math" panose="02040503050406030204" pitchFamily="18" charset="0"/>
                        </a:rPr>
                        <m:t>=</m:t>
                      </m:r>
                      <m:r>
                        <a:rPr lang="en-FR" sz="2000" i="1" dirty="0" smtClean="0">
                          <a:latin typeface="Cambria Math" panose="02040503050406030204" pitchFamily="18" charset="0"/>
                        </a:rPr>
                        <m:t>𝑀𝐿𝑃</m:t>
                      </m:r>
                      <m:r>
                        <a:rPr lang="en-FR" sz="2000" i="1" dirty="0" smtClean="0">
                          <a:latin typeface="Cambria Math" panose="02040503050406030204" pitchFamily="18" charset="0"/>
                        </a:rPr>
                        <m:t>(</m:t>
                      </m:r>
                      <m:r>
                        <a:rPr lang="en-FR" sz="2000" i="1" dirty="0" smtClean="0">
                          <a:latin typeface="Cambria Math" panose="02040503050406030204" pitchFamily="18" charset="0"/>
                        </a:rPr>
                        <m:t>𝑐</m:t>
                      </m:r>
                      <m:r>
                        <a:rPr lang="en-FR" sz="2000" i="1" dirty="0" smtClean="0">
                          <a:latin typeface="Cambria Math" panose="02040503050406030204" pitchFamily="18" charset="0"/>
                        </a:rPr>
                        <m:t>).</m:t>
                      </m:r>
                    </m:oMath>
                  </m:oMathPara>
                </a14:m>
                <a:endParaRPr lang="en-FR" sz="2000" dirty="0">
                  <a:latin typeface="Saira" pitchFamily="2" charset="77"/>
                </a:endParaRPr>
              </a:p>
              <a:p>
                <a:pPr algn="just"/>
                <a:endParaRPr lang="en-FR" sz="2000" dirty="0">
                  <a:latin typeface="Saira" pitchFamily="2" charset="77"/>
                </a:endParaRPr>
              </a:p>
              <a:p>
                <a:pPr algn="just"/>
                <a:r>
                  <a:rPr lang="en-FR" sz="2000" dirty="0">
                    <a:latin typeface="Saira" pitchFamily="2" charset="77"/>
                  </a:rPr>
                  <a:t>Explanation is given by attention map (or attention rationale) </a:t>
                </a:r>
                <a14:m>
                  <m:oMath xmlns:m="http://schemas.openxmlformats.org/officeDocument/2006/math">
                    <m:acc>
                      <m:accPr>
                        <m:chr m:val="̂"/>
                        <m:ctrlPr>
                          <a:rPr lang="fr-FR" sz="2000" b="0" i="1" dirty="0" smtClean="0">
                            <a:latin typeface="Cambria Math" panose="02040503050406030204" pitchFamily="18" charset="0"/>
                          </a:rPr>
                        </m:ctrlPr>
                      </m:accPr>
                      <m:e>
                        <m:r>
                          <a:rPr lang="fr-FR" sz="2000" b="0" i="1" dirty="0" smtClean="0">
                            <a:latin typeface="Cambria Math" panose="02040503050406030204" pitchFamily="18" charset="0"/>
                          </a:rPr>
                          <m:t>𝛼</m:t>
                        </m:r>
                      </m:e>
                    </m:acc>
                  </m:oMath>
                </a14:m>
                <a:r>
                  <a:rPr lang="en-FR" sz="2000" dirty="0">
                    <a:latin typeface="Saira" pitchFamily="2" charset="77"/>
                  </a:rPr>
                  <a:t>.</a:t>
                </a:r>
              </a:p>
            </p:txBody>
          </p:sp>
        </mc:Choice>
        <mc:Fallback>
          <p:sp>
            <p:nvSpPr>
              <p:cNvPr id="11" name="TextBox 10">
                <a:extLst>
                  <a:ext uri="{FF2B5EF4-FFF2-40B4-BE49-F238E27FC236}">
                    <a16:creationId xmlns:a16="http://schemas.microsoft.com/office/drawing/2014/main" id="{E21F8A23-AE72-9E99-3C7D-BBBDF44FB794}"/>
                  </a:ext>
                </a:extLst>
              </p:cNvPr>
              <p:cNvSpPr txBox="1">
                <a:spLocks noRot="1" noChangeAspect="1" noMove="1" noResize="1" noEditPoints="1" noAdjustHandles="1" noChangeArrowheads="1" noChangeShapeType="1" noTextEdit="1"/>
              </p:cNvSpPr>
              <p:nvPr/>
            </p:nvSpPr>
            <p:spPr>
              <a:xfrm>
                <a:off x="4103600" y="1567533"/>
                <a:ext cx="4730299" cy="2554545"/>
              </a:xfrm>
              <a:prstGeom prst="rect">
                <a:avLst/>
              </a:prstGeom>
              <a:blipFill>
                <a:blip r:embed="rId4"/>
                <a:stretch>
                  <a:fillRect l="-1340" t="-1485" r="-1340" b="-3960"/>
                </a:stretch>
              </a:blipFill>
            </p:spPr>
            <p:txBody>
              <a:bodyPr/>
              <a:lstStyle/>
              <a:p>
                <a:r>
                  <a:rPr lang="en-FR">
                    <a:noFill/>
                  </a:rPr>
                  <a:t> </a:t>
                </a:r>
              </a:p>
            </p:txBody>
          </p:sp>
        </mc:Fallback>
      </mc:AlternateContent>
    </p:spTree>
    <p:extLst>
      <p:ext uri="{BB962C8B-B14F-4D97-AF65-F5344CB8AC3E}">
        <p14:creationId xmlns:p14="http://schemas.microsoft.com/office/powerpoint/2010/main" val="2426642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Espace réservé du texte 1">
            <a:extLst>
              <a:ext uri="{FF2B5EF4-FFF2-40B4-BE49-F238E27FC236}">
                <a16:creationId xmlns:a16="http://schemas.microsoft.com/office/drawing/2014/main" id="{FC3E8E87-E153-ECD2-A4FD-B3DC12C9609B}"/>
              </a:ext>
            </a:extLst>
          </p:cNvPr>
          <p:cNvSpPr>
            <a:spLocks noGrp="1" noChangeArrowheads="1"/>
          </p:cNvSpPr>
          <p:nvPr>
            <p:ph type="body" idx="1"/>
          </p:nvPr>
        </p:nvSpPr>
        <p:spPr bwMode="auto">
          <a:xfrm>
            <a:off x="1992313" y="101600"/>
            <a:ext cx="6635750" cy="53689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r>
              <a:rPr lang="en-FR" altLang="en-FR" sz="2400" dirty="0"/>
              <a:t>Explanation from baseline attention</a:t>
            </a:r>
          </a:p>
        </p:txBody>
      </p:sp>
      <p:pic>
        <p:nvPicPr>
          <p:cNvPr id="22" name="Picture 21">
            <a:extLst>
              <a:ext uri="{FF2B5EF4-FFF2-40B4-BE49-F238E27FC236}">
                <a16:creationId xmlns:a16="http://schemas.microsoft.com/office/drawing/2014/main" id="{E56AAA79-DCAA-91D0-87F4-4BD8FE4A4680}"/>
              </a:ext>
            </a:extLst>
          </p:cNvPr>
          <p:cNvPicPr>
            <a:picLocks noChangeAspect="1"/>
          </p:cNvPicPr>
          <p:nvPr/>
        </p:nvPicPr>
        <p:blipFill rotWithShape="1">
          <a:blip r:embed="rId3"/>
          <a:srcRect b="52617"/>
          <a:stretch/>
        </p:blipFill>
        <p:spPr>
          <a:xfrm>
            <a:off x="275817" y="969523"/>
            <a:ext cx="8501697" cy="1520636"/>
          </a:xfrm>
          <a:prstGeom prst="rect">
            <a:avLst/>
          </a:prstGeom>
        </p:spPr>
      </p:pic>
      <p:sp>
        <p:nvSpPr>
          <p:cNvPr id="23" name="TextBox 22">
            <a:extLst>
              <a:ext uri="{FF2B5EF4-FFF2-40B4-BE49-F238E27FC236}">
                <a16:creationId xmlns:a16="http://schemas.microsoft.com/office/drawing/2014/main" id="{AD8AC597-8E29-CBDB-86E6-093CE3C0E4EC}"/>
              </a:ext>
            </a:extLst>
          </p:cNvPr>
          <p:cNvSpPr txBox="1"/>
          <p:nvPr/>
        </p:nvSpPr>
        <p:spPr>
          <a:xfrm>
            <a:off x="1166270" y="2490159"/>
            <a:ext cx="7611244" cy="646331"/>
          </a:xfrm>
          <a:prstGeom prst="rect">
            <a:avLst/>
          </a:prstGeom>
          <a:noFill/>
        </p:spPr>
        <p:txBody>
          <a:bodyPr wrap="square">
            <a:spAutoFit/>
          </a:bodyPr>
          <a:lstStyle/>
          <a:p>
            <a:pPr algn="ctr"/>
            <a:r>
              <a:rPr lang="en-FR" sz="1800" dirty="0">
                <a:solidFill>
                  <a:srgbClr val="042B4A"/>
                </a:solidFill>
                <a:latin typeface="Saira" pitchFamily="2" charset="77"/>
              </a:rPr>
              <a:t>Fig 3. </a:t>
            </a:r>
            <a:r>
              <a:rPr lang="en-FR" sz="1800" b="1" dirty="0">
                <a:solidFill>
                  <a:srgbClr val="042B4A"/>
                </a:solidFill>
                <a:latin typeface="Saira" pitchFamily="2" charset="77"/>
              </a:rPr>
              <a:t>GROUNDTRUTH</a:t>
            </a:r>
            <a:r>
              <a:rPr lang="en-FR" sz="1800" dirty="0">
                <a:solidFill>
                  <a:srgbClr val="042B4A"/>
                </a:solidFill>
                <a:latin typeface="Saira" pitchFamily="2" charset="77"/>
              </a:rPr>
              <a:t> highlighted by human annotator and attention rationale from </a:t>
            </a:r>
            <a:r>
              <a:rPr lang="en-FR" sz="1800" b="1" dirty="0">
                <a:solidFill>
                  <a:srgbClr val="042B4A"/>
                </a:solidFill>
                <a:latin typeface="Saira" pitchFamily="2" charset="77"/>
              </a:rPr>
              <a:t>Baseline</a:t>
            </a:r>
            <a:r>
              <a:rPr lang="en-FR" sz="1800" dirty="0">
                <a:solidFill>
                  <a:srgbClr val="042B4A"/>
                </a:solidFill>
                <a:latin typeface="Saira" pitchFamily="2" charset="77"/>
              </a:rPr>
              <a:t> model.</a:t>
            </a:r>
            <a:endParaRPr lang="en-FR" sz="1800" dirty="0"/>
          </a:p>
        </p:txBody>
      </p:sp>
      <p:sp>
        <p:nvSpPr>
          <p:cNvPr id="24" name="Rectangle 23">
            <a:extLst>
              <a:ext uri="{FF2B5EF4-FFF2-40B4-BE49-F238E27FC236}">
                <a16:creationId xmlns:a16="http://schemas.microsoft.com/office/drawing/2014/main" id="{BB95C62F-1505-2ADD-B4C7-8D535DC205FA}"/>
              </a:ext>
            </a:extLst>
          </p:cNvPr>
          <p:cNvSpPr/>
          <p:nvPr/>
        </p:nvSpPr>
        <p:spPr>
          <a:xfrm>
            <a:off x="1555978" y="3217863"/>
            <a:ext cx="6514596" cy="439839"/>
          </a:xfrm>
          <a:prstGeom prst="rect">
            <a:avLst/>
          </a:prstGeom>
          <a:solidFill>
            <a:srgbClr val="042B4A"/>
          </a:solidFill>
          <a:ln w="28575">
            <a:solidFill>
              <a:srgbClr val="042B4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FR" sz="2000" dirty="0">
                <a:latin typeface="Saira" pitchFamily="2" charset="77"/>
              </a:rPr>
              <a:t>Challenges</a:t>
            </a:r>
          </a:p>
        </p:txBody>
      </p:sp>
      <p:sp>
        <p:nvSpPr>
          <p:cNvPr id="25" name="Rectangle 24">
            <a:extLst>
              <a:ext uri="{FF2B5EF4-FFF2-40B4-BE49-F238E27FC236}">
                <a16:creationId xmlns:a16="http://schemas.microsoft.com/office/drawing/2014/main" id="{B4DE93EC-6208-8DFB-D3EB-C8583CB3D40A}"/>
              </a:ext>
            </a:extLst>
          </p:cNvPr>
          <p:cNvSpPr/>
          <p:nvPr/>
        </p:nvSpPr>
        <p:spPr>
          <a:xfrm>
            <a:off x="1555977" y="3648238"/>
            <a:ext cx="6514597" cy="872315"/>
          </a:xfrm>
          <a:prstGeom prst="rect">
            <a:avLst/>
          </a:prstGeom>
          <a:solidFill>
            <a:schemeClr val="bg1"/>
          </a:solidFill>
          <a:ln w="28575">
            <a:solidFill>
              <a:srgbClr val="042B4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FR" sz="2000" dirty="0">
                <a:solidFill>
                  <a:srgbClr val="042B4A"/>
                </a:solidFill>
                <a:latin typeface="Saira" pitchFamily="2" charset="77"/>
              </a:rPr>
              <a:t>Attention rationale is spreading.</a:t>
            </a:r>
          </a:p>
          <a:p>
            <a:r>
              <a:rPr lang="en-FR" sz="2000" dirty="0">
                <a:solidFill>
                  <a:srgbClr val="042B4A"/>
                </a:solidFill>
                <a:latin typeface="Saira" pitchFamily="2" charset="77"/>
              </a:rPr>
              <a:t>Human annotation is not always available.</a:t>
            </a:r>
          </a:p>
        </p:txBody>
      </p:sp>
      <p:sp>
        <p:nvSpPr>
          <p:cNvPr id="2" name="Slide Number Placeholder 1">
            <a:extLst>
              <a:ext uri="{FF2B5EF4-FFF2-40B4-BE49-F238E27FC236}">
                <a16:creationId xmlns:a16="http://schemas.microsoft.com/office/drawing/2014/main" id="{E1E22CB0-383E-1FC4-EA11-C2C9D7E7B158}"/>
              </a:ext>
            </a:extLst>
          </p:cNvPr>
          <p:cNvSpPr>
            <a:spLocks noGrp="1"/>
          </p:cNvSpPr>
          <p:nvPr>
            <p:ph type="sldNum" sz="quarter" idx="4"/>
          </p:nvPr>
        </p:nvSpPr>
        <p:spPr/>
        <p:txBody>
          <a:bodyPr/>
          <a:lstStyle/>
          <a:p>
            <a:fld id="{C34C58B1-AD08-7D4A-BB59-2FFD5BE7741B}" type="slidenum">
              <a:rPr lang="fr-FR" altLang="fr-FR" smtClean="0"/>
              <a:pPr/>
              <a:t>4</a:t>
            </a:fld>
            <a:endParaRPr lang="fr-FR" altLang="fr-FR" dirty="0"/>
          </a:p>
        </p:txBody>
      </p:sp>
    </p:spTree>
    <p:extLst>
      <p:ext uri="{BB962C8B-B14F-4D97-AF65-F5344CB8AC3E}">
        <p14:creationId xmlns:p14="http://schemas.microsoft.com/office/powerpoint/2010/main" val="1112378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Espace réservé du texte 1">
            <a:extLst>
              <a:ext uri="{FF2B5EF4-FFF2-40B4-BE49-F238E27FC236}">
                <a16:creationId xmlns:a16="http://schemas.microsoft.com/office/drawing/2014/main" id="{FC3E8E87-E153-ECD2-A4FD-B3DC12C9609B}"/>
              </a:ext>
            </a:extLst>
          </p:cNvPr>
          <p:cNvSpPr>
            <a:spLocks noGrp="1" noChangeArrowheads="1"/>
          </p:cNvSpPr>
          <p:nvPr>
            <p:ph type="body" idx="1"/>
          </p:nvPr>
        </p:nvSpPr>
        <p:spPr bwMode="auto">
          <a:xfrm>
            <a:off x="1992313" y="101600"/>
            <a:ext cx="6635750" cy="53689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r>
              <a:rPr lang="en-FR" altLang="en-FR" sz="2400" dirty="0"/>
              <a:t>Additional constraint to improve plausibility</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CB6ECD5D-1EB1-D91B-EE1D-9AC6A80EA944}"/>
                  </a:ext>
                </a:extLst>
              </p:cNvPr>
              <p:cNvSpPr/>
              <p:nvPr/>
            </p:nvSpPr>
            <p:spPr>
              <a:xfrm>
                <a:off x="2482660" y="930029"/>
                <a:ext cx="4178680" cy="523859"/>
              </a:xfrm>
              <a:prstGeom prst="rect">
                <a:avLst/>
              </a:prstGeom>
              <a:noFill/>
              <a:ln w="28575">
                <a:solidFill>
                  <a:srgbClr val="042B4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fr-FR" sz="2000" b="0" i="1" smtClean="0">
                        <a:solidFill>
                          <a:srgbClr val="042B4A"/>
                        </a:solidFill>
                        <a:latin typeface="Cambria Math" panose="02040503050406030204" pitchFamily="18" charset="0"/>
                      </a:rPr>
                      <m:t> </m:t>
                    </m:r>
                    <m:r>
                      <a:rPr lang="fr-FR" sz="2000" b="0" i="1" smtClean="0">
                        <a:solidFill>
                          <a:srgbClr val="042B4A"/>
                        </a:solidFill>
                        <a:latin typeface="Cambria Math" panose="02040503050406030204" pitchFamily="18" charset="0"/>
                        <a:ea typeface="Cambria Math" panose="02040503050406030204" pitchFamily="18" charset="0"/>
                      </a:rPr>
                      <m:t>ℒ</m:t>
                    </m:r>
                    <m:d>
                      <m:dPr>
                        <m:ctrlPr>
                          <a:rPr lang="fr-FR" sz="2000" b="0" i="1" smtClean="0">
                            <a:solidFill>
                              <a:srgbClr val="042B4A"/>
                            </a:solidFill>
                            <a:latin typeface="Cambria Math" panose="02040503050406030204" pitchFamily="18" charset="0"/>
                            <a:ea typeface="Cambria Math" panose="02040503050406030204" pitchFamily="18" charset="0"/>
                          </a:rPr>
                        </m:ctrlPr>
                      </m:dPr>
                      <m:e>
                        <m:r>
                          <a:rPr lang="fr-FR" sz="2000" b="0" i="1" smtClean="0">
                            <a:solidFill>
                              <a:srgbClr val="042B4A"/>
                            </a:solidFill>
                            <a:latin typeface="Cambria Math" panose="02040503050406030204" pitchFamily="18" charset="0"/>
                          </a:rPr>
                          <m:t>𝑦</m:t>
                        </m:r>
                        <m:r>
                          <a:rPr lang="fr-FR" sz="2000" b="0" i="1" smtClean="0">
                            <a:solidFill>
                              <a:srgbClr val="042B4A"/>
                            </a:solidFill>
                            <a:latin typeface="Cambria Math" panose="02040503050406030204" pitchFamily="18" charset="0"/>
                          </a:rPr>
                          <m:t>, </m:t>
                        </m:r>
                        <m:acc>
                          <m:accPr>
                            <m:chr m:val="̂"/>
                            <m:ctrlPr>
                              <a:rPr lang="fr-FR" sz="2000" b="0" i="1" smtClean="0">
                                <a:solidFill>
                                  <a:srgbClr val="042B4A"/>
                                </a:solidFill>
                                <a:latin typeface="Cambria Math" panose="02040503050406030204" pitchFamily="18" charset="0"/>
                              </a:rPr>
                            </m:ctrlPr>
                          </m:accPr>
                          <m:e>
                            <m:r>
                              <a:rPr lang="fr-FR" sz="2000" b="0" i="1" smtClean="0">
                                <a:solidFill>
                                  <a:srgbClr val="042B4A"/>
                                </a:solidFill>
                                <a:latin typeface="Cambria Math" panose="02040503050406030204" pitchFamily="18" charset="0"/>
                              </a:rPr>
                              <m:t>𝑦</m:t>
                            </m:r>
                          </m:e>
                        </m:acc>
                        <m:r>
                          <a:rPr lang="fr-FR" sz="2000" b="0" i="1" smtClean="0">
                            <a:solidFill>
                              <a:srgbClr val="042B4A"/>
                            </a:solidFill>
                            <a:latin typeface="Cambria Math" panose="02040503050406030204" pitchFamily="18" charset="0"/>
                          </a:rPr>
                          <m:t>,</m:t>
                        </m:r>
                        <m:acc>
                          <m:accPr>
                            <m:chr m:val="̂"/>
                            <m:ctrlPr>
                              <a:rPr lang="fr-FR" sz="2000" b="0" i="1" smtClean="0">
                                <a:solidFill>
                                  <a:srgbClr val="042B4A"/>
                                </a:solidFill>
                                <a:latin typeface="Cambria Math" panose="02040503050406030204" pitchFamily="18" charset="0"/>
                              </a:rPr>
                            </m:ctrlPr>
                          </m:accPr>
                          <m:e>
                            <m:r>
                              <a:rPr lang="fr-FR" sz="2000" b="0" i="1" smtClean="0">
                                <a:solidFill>
                                  <a:srgbClr val="042B4A"/>
                                </a:solidFill>
                                <a:latin typeface="Cambria Math" panose="02040503050406030204" pitchFamily="18" charset="0"/>
                              </a:rPr>
                              <m:t>𝛼</m:t>
                            </m:r>
                          </m:e>
                        </m:acc>
                      </m:e>
                    </m:d>
                    <m:r>
                      <a:rPr lang="en-GB" sz="2000" i="1" smtClean="0">
                        <a:solidFill>
                          <a:srgbClr val="042B4A"/>
                        </a:solidFill>
                        <a:latin typeface="Cambria Math" panose="02040503050406030204" pitchFamily="18" charset="0"/>
                      </a:rPr>
                      <m:t>=</m:t>
                    </m:r>
                    <m:sSub>
                      <m:sSubPr>
                        <m:ctrlPr>
                          <a:rPr lang="fr-FR" sz="2000" b="0" i="1" smtClean="0">
                            <a:solidFill>
                              <a:srgbClr val="042B4A"/>
                            </a:solidFill>
                            <a:latin typeface="Cambria Math" panose="02040503050406030204" pitchFamily="18" charset="0"/>
                            <a:ea typeface="Cambria Math" panose="02040503050406030204" pitchFamily="18" charset="0"/>
                          </a:rPr>
                        </m:ctrlPr>
                      </m:sSubPr>
                      <m:e>
                        <m:r>
                          <a:rPr lang="fr-FR" sz="2000" b="0" i="1" smtClean="0">
                            <a:solidFill>
                              <a:srgbClr val="042B4A"/>
                            </a:solidFill>
                            <a:latin typeface="Cambria Math" panose="02040503050406030204" pitchFamily="18" charset="0"/>
                            <a:ea typeface="Cambria Math" panose="02040503050406030204" pitchFamily="18" charset="0"/>
                          </a:rPr>
                          <m:t>ℒ</m:t>
                        </m:r>
                      </m:e>
                      <m:sub>
                        <m:r>
                          <a:rPr lang="fr-FR" sz="2000" b="0" i="1" smtClean="0">
                            <a:solidFill>
                              <a:srgbClr val="042B4A"/>
                            </a:solidFill>
                            <a:latin typeface="Cambria Math" panose="02040503050406030204" pitchFamily="18" charset="0"/>
                            <a:ea typeface="Cambria Math" panose="02040503050406030204" pitchFamily="18" charset="0"/>
                          </a:rPr>
                          <m:t>𝑐</m:t>
                        </m:r>
                      </m:sub>
                    </m:sSub>
                    <m:d>
                      <m:dPr>
                        <m:ctrlPr>
                          <a:rPr lang="fr-FR" sz="2000" b="0" i="1" smtClean="0">
                            <a:solidFill>
                              <a:srgbClr val="042B4A"/>
                            </a:solidFill>
                            <a:latin typeface="Cambria Math" panose="02040503050406030204" pitchFamily="18" charset="0"/>
                            <a:ea typeface="Cambria Math" panose="02040503050406030204" pitchFamily="18" charset="0"/>
                          </a:rPr>
                        </m:ctrlPr>
                      </m:dPr>
                      <m:e>
                        <m:r>
                          <a:rPr lang="fr-FR" sz="2000" b="0" i="1" smtClean="0">
                            <a:solidFill>
                              <a:srgbClr val="042B4A"/>
                            </a:solidFill>
                            <a:latin typeface="Cambria Math" panose="02040503050406030204" pitchFamily="18" charset="0"/>
                          </a:rPr>
                          <m:t>𝑦</m:t>
                        </m:r>
                        <m:r>
                          <a:rPr lang="fr-FR" sz="2000" b="0" i="1" smtClean="0">
                            <a:solidFill>
                              <a:srgbClr val="042B4A"/>
                            </a:solidFill>
                            <a:latin typeface="Cambria Math" panose="02040503050406030204" pitchFamily="18" charset="0"/>
                          </a:rPr>
                          <m:t>, </m:t>
                        </m:r>
                        <m:acc>
                          <m:accPr>
                            <m:chr m:val="̂"/>
                            <m:ctrlPr>
                              <a:rPr lang="fr-FR" sz="2000" b="0" i="1" smtClean="0">
                                <a:solidFill>
                                  <a:srgbClr val="042B4A"/>
                                </a:solidFill>
                                <a:latin typeface="Cambria Math" panose="02040503050406030204" pitchFamily="18" charset="0"/>
                              </a:rPr>
                            </m:ctrlPr>
                          </m:accPr>
                          <m:e>
                            <m:r>
                              <a:rPr lang="fr-FR" sz="2000" b="0" i="1" smtClean="0">
                                <a:solidFill>
                                  <a:srgbClr val="042B4A"/>
                                </a:solidFill>
                                <a:latin typeface="Cambria Math" panose="02040503050406030204" pitchFamily="18" charset="0"/>
                              </a:rPr>
                              <m:t>𝑦</m:t>
                            </m:r>
                          </m:e>
                        </m:acc>
                      </m:e>
                    </m:d>
                    <m:r>
                      <a:rPr lang="en-GB" sz="2000" i="1" smtClean="0">
                        <a:solidFill>
                          <a:srgbClr val="042B4A"/>
                        </a:solidFill>
                        <a:latin typeface="Cambria Math" panose="02040503050406030204" pitchFamily="18" charset="0"/>
                      </a:rPr>
                      <m:t>+</m:t>
                    </m:r>
                    <m:r>
                      <a:rPr lang="en-GB" sz="2000" b="1" i="1" smtClean="0">
                        <a:solidFill>
                          <a:srgbClr val="FF0000"/>
                        </a:solidFill>
                        <a:latin typeface="Cambria Math" panose="02040503050406030204" pitchFamily="18" charset="0"/>
                      </a:rPr>
                      <m:t>𝝀</m:t>
                    </m:r>
                    <m:sSub>
                      <m:sSubPr>
                        <m:ctrlPr>
                          <a:rPr lang="fr-FR" sz="2000" b="0" i="1" smtClean="0">
                            <a:solidFill>
                              <a:srgbClr val="FF0000"/>
                            </a:solidFill>
                            <a:latin typeface="Cambria Math" panose="02040503050406030204" pitchFamily="18" charset="0"/>
                            <a:ea typeface="Cambria Math" panose="02040503050406030204" pitchFamily="18" charset="0"/>
                          </a:rPr>
                        </m:ctrlPr>
                      </m:sSubPr>
                      <m:e>
                        <m:r>
                          <a:rPr lang="fr-FR" sz="2000" b="0" i="1" smtClean="0">
                            <a:solidFill>
                              <a:srgbClr val="FF0000"/>
                            </a:solidFill>
                            <a:latin typeface="Cambria Math" panose="02040503050406030204" pitchFamily="18" charset="0"/>
                            <a:ea typeface="Cambria Math" panose="02040503050406030204" pitchFamily="18" charset="0"/>
                          </a:rPr>
                          <m:t> </m:t>
                        </m:r>
                        <m:r>
                          <a:rPr lang="fr-FR" sz="2000" b="0" i="1" smtClean="0">
                            <a:solidFill>
                              <a:srgbClr val="FF0000"/>
                            </a:solidFill>
                            <a:latin typeface="Cambria Math" panose="02040503050406030204" pitchFamily="18" charset="0"/>
                            <a:ea typeface="Cambria Math" panose="02040503050406030204" pitchFamily="18" charset="0"/>
                          </a:rPr>
                          <m:t>ℒ</m:t>
                        </m:r>
                      </m:e>
                      <m:sub>
                        <m:r>
                          <a:rPr lang="fr-FR" sz="2000" b="0" i="1" smtClean="0">
                            <a:solidFill>
                              <a:srgbClr val="FF0000"/>
                            </a:solidFill>
                            <a:latin typeface="Cambria Math" panose="02040503050406030204" pitchFamily="18" charset="0"/>
                            <a:ea typeface="Cambria Math" panose="02040503050406030204" pitchFamily="18" charset="0"/>
                          </a:rPr>
                          <m:t>𝛼</m:t>
                        </m:r>
                      </m:sub>
                    </m:sSub>
                    <m:r>
                      <a:rPr lang="en-GB" sz="2000" i="1" smtClean="0">
                        <a:solidFill>
                          <a:srgbClr val="FF0000"/>
                        </a:solidFill>
                        <a:latin typeface="Cambria Math" panose="02040503050406030204" pitchFamily="18" charset="0"/>
                      </a:rPr>
                      <m:t>(</m:t>
                    </m:r>
                    <m:acc>
                      <m:accPr>
                        <m:chr m:val="̂"/>
                        <m:ctrlPr>
                          <a:rPr lang="fr-FR" sz="2000" b="0" i="1" smtClean="0">
                            <a:solidFill>
                              <a:srgbClr val="FF0000"/>
                            </a:solidFill>
                            <a:latin typeface="Cambria Math" panose="02040503050406030204" pitchFamily="18" charset="0"/>
                            <a:ea typeface="Cambria Math" panose="02040503050406030204" pitchFamily="18" charset="0"/>
                          </a:rPr>
                        </m:ctrlPr>
                      </m:accPr>
                      <m:e>
                        <m:r>
                          <a:rPr lang="fr-FR" sz="2000" b="0" i="1" smtClean="0">
                            <a:solidFill>
                              <a:srgbClr val="FF0000"/>
                            </a:solidFill>
                            <a:latin typeface="Cambria Math" panose="02040503050406030204" pitchFamily="18" charset="0"/>
                            <a:ea typeface="Cambria Math" panose="02040503050406030204" pitchFamily="18" charset="0"/>
                          </a:rPr>
                          <m:t>𝛼</m:t>
                        </m:r>
                      </m:e>
                    </m:acc>
                    <m:r>
                      <a:rPr lang="en-GB" sz="2000" i="1" smtClean="0">
                        <a:solidFill>
                          <a:srgbClr val="FF0000"/>
                        </a:solidFill>
                        <a:latin typeface="Cambria Math" panose="02040503050406030204" pitchFamily="18" charset="0"/>
                      </a:rPr>
                      <m:t>)</m:t>
                    </m:r>
                  </m:oMath>
                </a14:m>
                <a:r>
                  <a:rPr lang="en-FR" sz="2000" dirty="0">
                    <a:solidFill>
                      <a:srgbClr val="FF0000"/>
                    </a:solidFill>
                    <a:latin typeface="Saira" pitchFamily="2" charset="77"/>
                  </a:rPr>
                  <a:t> </a:t>
                </a:r>
                <a:endParaRPr lang="en-FR" sz="2000" dirty="0">
                  <a:solidFill>
                    <a:srgbClr val="042B4A"/>
                  </a:solidFill>
                  <a:latin typeface="Saira" pitchFamily="2" charset="77"/>
                </a:endParaRPr>
              </a:p>
            </p:txBody>
          </p:sp>
        </mc:Choice>
        <mc:Fallback xmlns="">
          <p:sp>
            <p:nvSpPr>
              <p:cNvPr id="2" name="Rectangle 1">
                <a:extLst>
                  <a:ext uri="{FF2B5EF4-FFF2-40B4-BE49-F238E27FC236}">
                    <a16:creationId xmlns:a16="http://schemas.microsoft.com/office/drawing/2014/main" id="{CB6ECD5D-1EB1-D91B-EE1D-9AC6A80EA944}"/>
                  </a:ext>
                </a:extLst>
              </p:cNvPr>
              <p:cNvSpPr>
                <a:spLocks noRot="1" noChangeAspect="1" noMove="1" noResize="1" noEditPoints="1" noAdjustHandles="1" noChangeArrowheads="1" noChangeShapeType="1" noTextEdit="1"/>
              </p:cNvSpPr>
              <p:nvPr/>
            </p:nvSpPr>
            <p:spPr>
              <a:xfrm>
                <a:off x="2482660" y="930029"/>
                <a:ext cx="4178680" cy="523859"/>
              </a:xfrm>
              <a:prstGeom prst="rect">
                <a:avLst/>
              </a:prstGeom>
              <a:blipFill>
                <a:blip r:embed="rId3"/>
                <a:stretch>
                  <a:fillRect/>
                </a:stretch>
              </a:blipFill>
              <a:ln w="28575">
                <a:solidFill>
                  <a:srgbClr val="042B4A"/>
                </a:solidFill>
              </a:ln>
            </p:spPr>
            <p:txBody>
              <a:bodyPr/>
              <a:lstStyle/>
              <a:p>
                <a:r>
                  <a:rPr lang="en-FR">
                    <a:noFill/>
                  </a:rPr>
                  <a:t> </a:t>
                </a:r>
              </a:p>
            </p:txBody>
          </p:sp>
        </mc:Fallback>
      </mc:AlternateContent>
      <p:sp>
        <p:nvSpPr>
          <p:cNvPr id="4" name="Slide Number Placeholder 3">
            <a:extLst>
              <a:ext uri="{FF2B5EF4-FFF2-40B4-BE49-F238E27FC236}">
                <a16:creationId xmlns:a16="http://schemas.microsoft.com/office/drawing/2014/main" id="{16A60118-C081-74ED-4DE8-59E4CE91F786}"/>
              </a:ext>
            </a:extLst>
          </p:cNvPr>
          <p:cNvSpPr>
            <a:spLocks noGrp="1"/>
          </p:cNvSpPr>
          <p:nvPr>
            <p:ph type="sldNum" sz="quarter" idx="4"/>
          </p:nvPr>
        </p:nvSpPr>
        <p:spPr/>
        <p:txBody>
          <a:bodyPr/>
          <a:lstStyle/>
          <a:p>
            <a:fld id="{C34C58B1-AD08-7D4A-BB59-2FFD5BE7741B}" type="slidenum">
              <a:rPr lang="fr-FR" altLang="fr-FR" smtClean="0"/>
              <a:pPr/>
              <a:t>5</a:t>
            </a:fld>
            <a:endParaRPr lang="fr-FR" altLang="fr-FR" dirty="0"/>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AA637FFE-9673-6654-C0CE-E5F1B37C58B8}"/>
                  </a:ext>
                </a:extLst>
              </p:cNvPr>
              <p:cNvGraphicFramePr>
                <a:graphicFrameLocks noGrp="1"/>
              </p:cNvGraphicFramePr>
              <p:nvPr>
                <p:extLst>
                  <p:ext uri="{D42A27DB-BD31-4B8C-83A1-F6EECF244321}">
                    <p14:modId xmlns:p14="http://schemas.microsoft.com/office/powerpoint/2010/main" val="161599217"/>
                  </p:ext>
                </p:extLst>
              </p:nvPr>
            </p:nvGraphicFramePr>
            <p:xfrm>
              <a:off x="173715" y="1806342"/>
              <a:ext cx="8796570" cy="2795270"/>
            </p:xfrm>
            <a:graphic>
              <a:graphicData uri="http://schemas.openxmlformats.org/drawingml/2006/table">
                <a:tbl>
                  <a:tblPr bandRow="1">
                    <a:tableStyleId>{5C22544A-7EE6-4342-B048-85BDC9FD1C3A}</a:tableStyleId>
                  </a:tblPr>
                  <a:tblGrid>
                    <a:gridCol w="4756873">
                      <a:extLst>
                        <a:ext uri="{9D8B030D-6E8A-4147-A177-3AD203B41FA5}">
                          <a16:colId xmlns:a16="http://schemas.microsoft.com/office/drawing/2014/main" val="1622280639"/>
                        </a:ext>
                      </a:extLst>
                    </a:gridCol>
                    <a:gridCol w="4039697">
                      <a:extLst>
                        <a:ext uri="{9D8B030D-6E8A-4147-A177-3AD203B41FA5}">
                          <a16:colId xmlns:a16="http://schemas.microsoft.com/office/drawing/2014/main" val="527395287"/>
                        </a:ext>
                      </a:extLst>
                    </a:gridCol>
                  </a:tblGrid>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FR" sz="1800" b="1" dirty="0">
                              <a:solidFill>
                                <a:srgbClr val="042B4A"/>
                              </a:solidFill>
                              <a:latin typeface="Saira" pitchFamily="2" charset="77"/>
                            </a:rPr>
                            <a:t>Supervision</a:t>
                          </a:r>
                          <a:r>
                            <a:rPr lang="en-FR" sz="1800" dirty="0">
                              <a:solidFill>
                                <a:srgbClr val="042B4A"/>
                              </a:solidFill>
                              <a:latin typeface="Saira" pitchFamily="2" charset="77"/>
                            </a:rPr>
                            <a:t> : Guide attention to explain closely to human annotation.</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fr-FR" sz="1800" i="1" smtClean="0">
                                        <a:solidFill>
                                          <a:srgbClr val="042B4A"/>
                                        </a:solidFill>
                                        <a:latin typeface="Cambria Math" panose="02040503050406030204" pitchFamily="18" charset="0"/>
                                        <a:ea typeface="Cambria Math" panose="02040503050406030204" pitchFamily="18" charset="0"/>
                                      </a:rPr>
                                    </m:ctrlPr>
                                  </m:sSubPr>
                                  <m:e>
                                    <m:r>
                                      <a:rPr lang="fr-FR" sz="1800" b="0" i="1" smtClean="0">
                                        <a:solidFill>
                                          <a:srgbClr val="042B4A"/>
                                        </a:solidFill>
                                        <a:latin typeface="Cambria Math" panose="02040503050406030204" pitchFamily="18" charset="0"/>
                                        <a:ea typeface="Cambria Math" panose="02040503050406030204" pitchFamily="18" charset="0"/>
                                      </a:rPr>
                                      <m:t>ℒ</m:t>
                                    </m:r>
                                  </m:e>
                                  <m:sub>
                                    <m:r>
                                      <a:rPr lang="fr-FR" sz="1800" b="0" i="1" smtClean="0">
                                        <a:solidFill>
                                          <a:srgbClr val="042B4A"/>
                                        </a:solidFill>
                                        <a:latin typeface="Cambria Math" panose="02040503050406030204" pitchFamily="18" charset="0"/>
                                        <a:ea typeface="Cambria Math" panose="02040503050406030204" pitchFamily="18" charset="0"/>
                                      </a:rPr>
                                      <m:t>𝑠𝑢𝑝</m:t>
                                    </m:r>
                                  </m:sub>
                                </m:sSub>
                                <m:d>
                                  <m:dPr>
                                    <m:ctrlPr>
                                      <a:rPr lang="en-GB" sz="1800" i="1" smtClean="0">
                                        <a:solidFill>
                                          <a:srgbClr val="042B4A"/>
                                        </a:solidFill>
                                        <a:latin typeface="Cambria Math" panose="02040503050406030204" pitchFamily="18" charset="0"/>
                                        <a:ea typeface="Cambria Math" panose="02040503050406030204" pitchFamily="18" charset="0"/>
                                      </a:rPr>
                                    </m:ctrlPr>
                                  </m:dPr>
                                  <m:e>
                                    <m:acc>
                                      <m:accPr>
                                        <m:chr m:val="̂"/>
                                        <m:ctrlPr>
                                          <a:rPr lang="fr-FR" sz="1800" i="1" smtClean="0">
                                            <a:solidFill>
                                              <a:srgbClr val="042B4A"/>
                                            </a:solidFill>
                                            <a:latin typeface="Cambria Math" panose="02040503050406030204" pitchFamily="18" charset="0"/>
                                            <a:ea typeface="Cambria Math" panose="02040503050406030204" pitchFamily="18" charset="0"/>
                                          </a:rPr>
                                        </m:ctrlPr>
                                      </m:accPr>
                                      <m:e>
                                        <m:r>
                                          <a:rPr lang="fr-FR" sz="1800" b="0" i="1" smtClean="0">
                                            <a:solidFill>
                                              <a:srgbClr val="042B4A"/>
                                            </a:solidFill>
                                            <a:latin typeface="Cambria Math" panose="02040503050406030204" pitchFamily="18" charset="0"/>
                                            <a:ea typeface="Cambria Math" panose="02040503050406030204" pitchFamily="18" charset="0"/>
                                          </a:rPr>
                                          <m:t>𝛽</m:t>
                                        </m:r>
                                      </m:e>
                                    </m:acc>
                                    <m:r>
                                      <a:rPr lang="fr-FR" sz="1800" b="0" i="1">
                                        <a:solidFill>
                                          <a:srgbClr val="042B4A"/>
                                        </a:solidFill>
                                        <a:latin typeface="Cambria Math" panose="02040503050406030204" pitchFamily="18" charset="0"/>
                                        <a:ea typeface="Cambria Math" panose="02040503050406030204" pitchFamily="18" charset="0"/>
                                      </a:rPr>
                                      <m:t>,</m:t>
                                    </m:r>
                                    <m:r>
                                      <a:rPr lang="fr-FR" sz="1800" b="0" i="1">
                                        <a:solidFill>
                                          <a:srgbClr val="042B4A"/>
                                        </a:solidFill>
                                        <a:latin typeface="Cambria Math" panose="02040503050406030204" pitchFamily="18" charset="0"/>
                                        <a:ea typeface="Cambria Math" panose="02040503050406030204" pitchFamily="18" charset="0"/>
                                      </a:rPr>
                                      <m:t>𝛼</m:t>
                                    </m:r>
                                  </m:e>
                                </m:d>
                                <m:r>
                                  <a:rPr lang="fr-FR" sz="1800" b="0" i="1" smtClean="0">
                                    <a:solidFill>
                                      <a:srgbClr val="042B4A"/>
                                    </a:solidFill>
                                    <a:latin typeface="Cambria Math" panose="02040503050406030204" pitchFamily="18" charset="0"/>
                                    <a:ea typeface="Cambria Math" panose="02040503050406030204" pitchFamily="18" charset="0"/>
                                  </a:rPr>
                                  <m:t>= </m:t>
                                </m:r>
                                <m:f>
                                  <m:fPr>
                                    <m:ctrlPr>
                                      <a:rPr lang="fr-FR" sz="1800" i="1" smtClean="0">
                                        <a:solidFill>
                                          <a:srgbClr val="042B4A"/>
                                        </a:solidFill>
                                        <a:latin typeface="Cambria Math" panose="02040503050406030204" pitchFamily="18" charset="0"/>
                                        <a:ea typeface="Cambria Math" panose="02040503050406030204" pitchFamily="18" charset="0"/>
                                      </a:rPr>
                                    </m:ctrlPr>
                                  </m:fPr>
                                  <m:num>
                                    <m:sSup>
                                      <m:sSupPr>
                                        <m:ctrlPr>
                                          <a:rPr lang="en-FR" sz="1800" i="1" dirty="0" smtClean="0">
                                            <a:solidFill>
                                              <a:srgbClr val="042B4A"/>
                                            </a:solidFill>
                                            <a:latin typeface="Cambria Math" panose="02040503050406030204" pitchFamily="18" charset="0"/>
                                          </a:rPr>
                                        </m:ctrlPr>
                                      </m:sSupPr>
                                      <m:e>
                                        <m:acc>
                                          <m:accPr>
                                            <m:chr m:val="̂"/>
                                            <m:ctrlPr>
                                              <a:rPr lang="fr-FR" sz="1800" i="1">
                                                <a:solidFill>
                                                  <a:srgbClr val="042B4A"/>
                                                </a:solidFill>
                                                <a:latin typeface="Cambria Math" panose="02040503050406030204" pitchFamily="18" charset="0"/>
                                                <a:ea typeface="Cambria Math" panose="02040503050406030204" pitchFamily="18" charset="0"/>
                                              </a:rPr>
                                            </m:ctrlPr>
                                          </m:accPr>
                                          <m:e>
                                            <m:r>
                                              <a:rPr lang="fr-FR" sz="1800" b="0" i="1">
                                                <a:solidFill>
                                                  <a:srgbClr val="042B4A"/>
                                                </a:solidFill>
                                                <a:latin typeface="Cambria Math" panose="02040503050406030204" pitchFamily="18" charset="0"/>
                                                <a:ea typeface="Cambria Math" panose="02040503050406030204" pitchFamily="18" charset="0"/>
                                              </a:rPr>
                                              <m:t>𝛽</m:t>
                                            </m:r>
                                            <m:r>
                                              <a:rPr lang="fr-FR" sz="1800" b="0" i="1">
                                                <a:solidFill>
                                                  <a:srgbClr val="042B4A"/>
                                                </a:solidFill>
                                                <a:latin typeface="Cambria Math" panose="02040503050406030204" pitchFamily="18" charset="0"/>
                                                <a:ea typeface="Cambria Math" panose="02040503050406030204" pitchFamily="18" charset="0"/>
                                              </a:rPr>
                                              <m:t> </m:t>
                                            </m:r>
                                          </m:e>
                                        </m:acc>
                                      </m:e>
                                      <m:sup>
                                        <m:r>
                                          <a:rPr lang="en-FR" sz="1800" b="0" i="1" dirty="0" smtClean="0">
                                            <a:solidFill>
                                              <a:srgbClr val="042B4A"/>
                                            </a:solidFill>
                                            <a:latin typeface="Cambria Math" panose="02040503050406030204" pitchFamily="18" charset="0"/>
                                            <a:ea typeface="Cambria Math" panose="02040503050406030204" pitchFamily="18" charset="0"/>
                                          </a:rPr>
                                          <m:t>⊺</m:t>
                                        </m:r>
                                      </m:sup>
                                    </m:sSup>
                                    <m:r>
                                      <a:rPr lang="fr-FR" sz="1800" b="0" i="1" dirty="0" smtClean="0">
                                        <a:solidFill>
                                          <a:srgbClr val="042B4A"/>
                                        </a:solidFill>
                                        <a:latin typeface="Cambria Math" panose="02040503050406030204" pitchFamily="18" charset="0"/>
                                      </a:rPr>
                                      <m:t>𝛼</m:t>
                                    </m:r>
                                  </m:num>
                                  <m:den>
                                    <m:nary>
                                      <m:naryPr>
                                        <m:chr m:val="∑"/>
                                        <m:ctrlPr>
                                          <a:rPr lang="fr-FR" sz="1800" i="1" smtClean="0">
                                            <a:solidFill>
                                              <a:srgbClr val="042B4A"/>
                                            </a:solidFill>
                                            <a:latin typeface="Cambria Math" panose="02040503050406030204" pitchFamily="18" charset="0"/>
                                            <a:ea typeface="Cambria Math" panose="02040503050406030204" pitchFamily="18" charset="0"/>
                                          </a:rPr>
                                        </m:ctrlPr>
                                      </m:naryPr>
                                      <m:sub>
                                        <m:r>
                                          <m:rPr>
                                            <m:brk m:alnAt="23"/>
                                          </m:rPr>
                                          <a:rPr lang="fr-FR" sz="1800" b="0" i="1" smtClean="0">
                                            <a:solidFill>
                                              <a:srgbClr val="042B4A"/>
                                            </a:solidFill>
                                            <a:latin typeface="Cambria Math" panose="02040503050406030204" pitchFamily="18" charset="0"/>
                                            <a:ea typeface="Cambria Math" panose="02040503050406030204" pitchFamily="18" charset="0"/>
                                          </a:rPr>
                                          <m:t>𝑖</m:t>
                                        </m:r>
                                      </m:sub>
                                      <m:sup>
                                        <m:r>
                                          <a:rPr lang="fr-FR" sz="1800" b="0" i="1" smtClean="0">
                                            <a:solidFill>
                                              <a:srgbClr val="042B4A"/>
                                            </a:solidFill>
                                            <a:latin typeface="Cambria Math" panose="02040503050406030204" pitchFamily="18" charset="0"/>
                                            <a:ea typeface="Cambria Math" panose="02040503050406030204" pitchFamily="18" charset="0"/>
                                          </a:rPr>
                                          <m:t>𝐿</m:t>
                                        </m:r>
                                      </m:sup>
                                      <m:e>
                                        <m:sSub>
                                          <m:sSubPr>
                                            <m:ctrlPr>
                                              <a:rPr lang="fr-FR" sz="1800" i="1" dirty="0" smtClean="0">
                                                <a:solidFill>
                                                  <a:srgbClr val="042B4A"/>
                                                </a:solidFill>
                                                <a:latin typeface="Cambria Math" panose="02040503050406030204" pitchFamily="18" charset="0"/>
                                                <a:ea typeface="Cambria Math" panose="02040503050406030204" pitchFamily="18" charset="0"/>
                                              </a:rPr>
                                            </m:ctrlPr>
                                          </m:sSubPr>
                                          <m:e>
                                            <m:acc>
                                              <m:accPr>
                                                <m:chr m:val="̂"/>
                                                <m:ctrlPr>
                                                  <a:rPr lang="fr-FR" sz="1800" i="1" smtClean="0">
                                                    <a:solidFill>
                                                      <a:srgbClr val="042B4A"/>
                                                    </a:solidFill>
                                                    <a:latin typeface="Cambria Math" panose="02040503050406030204" pitchFamily="18" charset="0"/>
                                                    <a:ea typeface="Cambria Math" panose="02040503050406030204" pitchFamily="18" charset="0"/>
                                                  </a:rPr>
                                                </m:ctrlPr>
                                              </m:accPr>
                                              <m:e>
                                                <m:r>
                                                  <a:rPr lang="fr-FR" sz="1800" b="0" i="1" smtClean="0">
                                                    <a:solidFill>
                                                      <a:srgbClr val="042B4A"/>
                                                    </a:solidFill>
                                                    <a:latin typeface="Cambria Math" panose="02040503050406030204" pitchFamily="18" charset="0"/>
                                                    <a:ea typeface="Cambria Math" panose="02040503050406030204" pitchFamily="18" charset="0"/>
                                                  </a:rPr>
                                                  <m:t>𝛽</m:t>
                                                </m:r>
                                              </m:e>
                                            </m:acc>
                                          </m:e>
                                          <m:sub>
                                            <m:r>
                                              <a:rPr lang="fr-FR" sz="1800" b="0" i="1" dirty="0" smtClean="0">
                                                <a:solidFill>
                                                  <a:srgbClr val="042B4A"/>
                                                </a:solidFill>
                                                <a:latin typeface="Cambria Math" panose="02040503050406030204" pitchFamily="18" charset="0"/>
                                              </a:rPr>
                                              <m:t>𝑖</m:t>
                                            </m:r>
                                          </m:sub>
                                        </m:sSub>
                                      </m:e>
                                    </m:nary>
                                    <m:r>
                                      <a:rPr lang="fr-FR" sz="1800" b="0" i="1" smtClean="0">
                                        <a:solidFill>
                                          <a:srgbClr val="042B4A"/>
                                        </a:solidFill>
                                        <a:latin typeface="Cambria Math" panose="02040503050406030204" pitchFamily="18" charset="0"/>
                                        <a:ea typeface="Cambria Math" panose="02040503050406030204" pitchFamily="18" charset="0"/>
                                      </a:rPr>
                                      <m:t>+</m:t>
                                    </m:r>
                                    <m:nary>
                                      <m:naryPr>
                                        <m:chr m:val="∑"/>
                                        <m:ctrlPr>
                                          <a:rPr lang="fr-FR" sz="1800" i="1">
                                            <a:solidFill>
                                              <a:srgbClr val="042B4A"/>
                                            </a:solidFill>
                                            <a:latin typeface="Cambria Math" panose="02040503050406030204" pitchFamily="18" charset="0"/>
                                            <a:ea typeface="Cambria Math" panose="02040503050406030204" pitchFamily="18" charset="0"/>
                                          </a:rPr>
                                        </m:ctrlPr>
                                      </m:naryPr>
                                      <m:sub>
                                        <m:r>
                                          <m:rPr>
                                            <m:brk m:alnAt="23"/>
                                          </m:rPr>
                                          <a:rPr lang="fr-FR" sz="1800" b="0" i="1">
                                            <a:solidFill>
                                              <a:srgbClr val="042B4A"/>
                                            </a:solidFill>
                                            <a:latin typeface="Cambria Math" panose="02040503050406030204" pitchFamily="18" charset="0"/>
                                            <a:ea typeface="Cambria Math" panose="02040503050406030204" pitchFamily="18" charset="0"/>
                                          </a:rPr>
                                          <m:t>𝑖</m:t>
                                        </m:r>
                                      </m:sub>
                                      <m:sup>
                                        <m:r>
                                          <a:rPr lang="fr-FR" sz="1800" b="0" i="1">
                                            <a:solidFill>
                                              <a:srgbClr val="042B4A"/>
                                            </a:solidFill>
                                            <a:latin typeface="Cambria Math" panose="02040503050406030204" pitchFamily="18" charset="0"/>
                                            <a:ea typeface="Cambria Math" panose="02040503050406030204" pitchFamily="18" charset="0"/>
                                          </a:rPr>
                                          <m:t>𝐿</m:t>
                                        </m:r>
                                      </m:sup>
                                      <m:e>
                                        <m:sSub>
                                          <m:sSubPr>
                                            <m:ctrlPr>
                                              <a:rPr lang="fr-FR" sz="1800" i="1" dirty="0">
                                                <a:solidFill>
                                                  <a:srgbClr val="042B4A"/>
                                                </a:solidFill>
                                                <a:latin typeface="Cambria Math" panose="02040503050406030204" pitchFamily="18" charset="0"/>
                                                <a:ea typeface="Cambria Math" panose="02040503050406030204" pitchFamily="18" charset="0"/>
                                              </a:rPr>
                                            </m:ctrlPr>
                                          </m:sSubPr>
                                          <m:e>
                                            <m:r>
                                              <a:rPr lang="fr-FR" sz="1800" b="0" i="1" dirty="0" smtClean="0">
                                                <a:solidFill>
                                                  <a:srgbClr val="042B4A"/>
                                                </a:solidFill>
                                                <a:latin typeface="Cambria Math" panose="02040503050406030204" pitchFamily="18" charset="0"/>
                                                <a:ea typeface="Cambria Math" panose="02040503050406030204" pitchFamily="18" charset="0"/>
                                              </a:rPr>
                                              <m:t>𝛼</m:t>
                                            </m:r>
                                          </m:e>
                                          <m:sub>
                                            <m:r>
                                              <a:rPr lang="fr-FR" sz="1800" b="0" i="1" dirty="0">
                                                <a:solidFill>
                                                  <a:srgbClr val="042B4A"/>
                                                </a:solidFill>
                                                <a:latin typeface="Cambria Math" panose="02040503050406030204" pitchFamily="18" charset="0"/>
                                              </a:rPr>
                                              <m:t>𝑖</m:t>
                                            </m:r>
                                          </m:sub>
                                        </m:sSub>
                                      </m:e>
                                    </m:nary>
                                    <m:r>
                                      <a:rPr lang="fr-FR" sz="1800" b="0" i="1" dirty="0" smtClean="0">
                                        <a:solidFill>
                                          <a:srgbClr val="042B4A"/>
                                        </a:solidFill>
                                        <a:latin typeface="Cambria Math" panose="02040503050406030204" pitchFamily="18" charset="0"/>
                                      </a:rPr>
                                      <m:t>−</m:t>
                                    </m:r>
                                    <m:sSup>
                                      <m:sSupPr>
                                        <m:ctrlPr>
                                          <a:rPr lang="en-FR" sz="1800" i="1" dirty="0">
                                            <a:solidFill>
                                              <a:srgbClr val="042B4A"/>
                                            </a:solidFill>
                                            <a:latin typeface="Cambria Math" panose="02040503050406030204" pitchFamily="18" charset="0"/>
                                          </a:rPr>
                                        </m:ctrlPr>
                                      </m:sSupPr>
                                      <m:e>
                                        <m:acc>
                                          <m:accPr>
                                            <m:chr m:val="̂"/>
                                            <m:ctrlPr>
                                              <a:rPr lang="fr-FR" sz="1800" i="1">
                                                <a:solidFill>
                                                  <a:srgbClr val="042B4A"/>
                                                </a:solidFill>
                                                <a:latin typeface="Cambria Math" panose="02040503050406030204" pitchFamily="18" charset="0"/>
                                                <a:ea typeface="Cambria Math" panose="02040503050406030204" pitchFamily="18" charset="0"/>
                                              </a:rPr>
                                            </m:ctrlPr>
                                          </m:accPr>
                                          <m:e>
                                            <m:r>
                                              <a:rPr lang="fr-FR" sz="1800" b="0" i="1">
                                                <a:solidFill>
                                                  <a:srgbClr val="042B4A"/>
                                                </a:solidFill>
                                                <a:latin typeface="Cambria Math" panose="02040503050406030204" pitchFamily="18" charset="0"/>
                                                <a:ea typeface="Cambria Math" panose="02040503050406030204" pitchFamily="18" charset="0"/>
                                              </a:rPr>
                                              <m:t>𝛽</m:t>
                                            </m:r>
                                            <m:r>
                                              <a:rPr lang="fr-FR" sz="1800" b="0" i="1">
                                                <a:solidFill>
                                                  <a:srgbClr val="042B4A"/>
                                                </a:solidFill>
                                                <a:latin typeface="Cambria Math" panose="02040503050406030204" pitchFamily="18" charset="0"/>
                                                <a:ea typeface="Cambria Math" panose="02040503050406030204" pitchFamily="18" charset="0"/>
                                              </a:rPr>
                                              <m:t> </m:t>
                                            </m:r>
                                          </m:e>
                                        </m:acc>
                                      </m:e>
                                      <m:sup>
                                        <m:r>
                                          <a:rPr lang="en-FR" sz="1800" b="0" i="1" dirty="0">
                                            <a:solidFill>
                                              <a:srgbClr val="042B4A"/>
                                            </a:solidFill>
                                            <a:latin typeface="Cambria Math" panose="02040503050406030204" pitchFamily="18" charset="0"/>
                                            <a:ea typeface="Cambria Math" panose="02040503050406030204" pitchFamily="18" charset="0"/>
                                          </a:rPr>
                                          <m:t>⊺</m:t>
                                        </m:r>
                                      </m:sup>
                                    </m:sSup>
                                    <m:r>
                                      <a:rPr lang="fr-FR" sz="1800" b="0" i="1" dirty="0">
                                        <a:solidFill>
                                          <a:srgbClr val="042B4A"/>
                                        </a:solidFill>
                                        <a:latin typeface="Cambria Math" panose="02040503050406030204" pitchFamily="18" charset="0"/>
                                      </a:rPr>
                                      <m:t>𝛼</m:t>
                                    </m:r>
                                  </m:den>
                                </m:f>
                              </m:oMath>
                            </m:oMathPara>
                          </a14:m>
                          <a:endParaRPr lang="en-FR" sz="1800" dirty="0">
                            <a:solidFill>
                              <a:srgbClr val="042B4A"/>
                            </a:solidFill>
                            <a:latin typeface="Saira" pitchFamily="2" charset="77"/>
                          </a:endParaRPr>
                        </a:p>
                        <a:p>
                          <a:pPr algn="l"/>
                          <a:endParaRPr lang="en-FR" dirty="0"/>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1133263"/>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FR" sz="1800" b="1" dirty="0">
                              <a:solidFill>
                                <a:srgbClr val="042B4A"/>
                              </a:solidFill>
                              <a:latin typeface="Saira" pitchFamily="2" charset="77"/>
                            </a:rPr>
                            <a:t>Regularization</a:t>
                          </a:r>
                          <a:r>
                            <a:rPr lang="en-FR" sz="1800" dirty="0">
                              <a:solidFill>
                                <a:srgbClr val="042B4A"/>
                              </a:solidFill>
                              <a:latin typeface="Saira" pitchFamily="2" charset="77"/>
                            </a:rPr>
                            <a:t> : Make attention map to focus on few tokens [5].</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14:m>
                            <m:oMathPara xmlns:m="http://schemas.openxmlformats.org/officeDocument/2006/math">
                              <m:oMathParaPr>
                                <m:jc m:val="centerGroup"/>
                              </m:oMathParaPr>
                              <m:oMath xmlns:m="http://schemas.openxmlformats.org/officeDocument/2006/math">
                                <m:sSub>
                                  <m:sSubPr>
                                    <m:ctrlPr>
                                      <a:rPr lang="fr-FR" sz="1800" i="1" smtClean="0">
                                        <a:solidFill>
                                          <a:srgbClr val="042B4A"/>
                                        </a:solidFill>
                                        <a:latin typeface="Cambria Math" panose="02040503050406030204" pitchFamily="18" charset="0"/>
                                        <a:ea typeface="Cambria Math" panose="02040503050406030204" pitchFamily="18" charset="0"/>
                                      </a:rPr>
                                    </m:ctrlPr>
                                  </m:sSubPr>
                                  <m:e>
                                    <m:r>
                                      <a:rPr lang="fr-FR" sz="1800" b="0" i="1" smtClean="0">
                                        <a:solidFill>
                                          <a:srgbClr val="042B4A"/>
                                        </a:solidFill>
                                        <a:latin typeface="Cambria Math" panose="02040503050406030204" pitchFamily="18" charset="0"/>
                                        <a:ea typeface="Cambria Math" panose="02040503050406030204" pitchFamily="18" charset="0"/>
                                      </a:rPr>
                                      <m:t>ℒ</m:t>
                                    </m:r>
                                  </m:e>
                                  <m:sub>
                                    <m:r>
                                      <a:rPr lang="fr-FR" sz="1800" b="0" i="1" smtClean="0">
                                        <a:solidFill>
                                          <a:srgbClr val="042B4A"/>
                                        </a:solidFill>
                                        <a:latin typeface="Cambria Math" panose="02040503050406030204" pitchFamily="18" charset="0"/>
                                        <a:ea typeface="Cambria Math" panose="02040503050406030204" pitchFamily="18" charset="0"/>
                                      </a:rPr>
                                      <m:t>𝑟𝑒𝑔</m:t>
                                    </m:r>
                                  </m:sub>
                                </m:sSub>
                                <m:d>
                                  <m:dPr>
                                    <m:ctrlPr>
                                      <a:rPr lang="en-GB" sz="1800" i="1" smtClean="0">
                                        <a:solidFill>
                                          <a:srgbClr val="042B4A"/>
                                        </a:solidFill>
                                        <a:latin typeface="Cambria Math" panose="02040503050406030204" pitchFamily="18" charset="0"/>
                                        <a:ea typeface="Cambria Math" panose="02040503050406030204" pitchFamily="18" charset="0"/>
                                      </a:rPr>
                                    </m:ctrlPr>
                                  </m:dPr>
                                  <m:e>
                                    <m:acc>
                                      <m:accPr>
                                        <m:chr m:val="̂"/>
                                        <m:ctrlPr>
                                          <a:rPr lang="fr-FR" sz="1800" i="1" smtClean="0">
                                            <a:solidFill>
                                              <a:srgbClr val="042B4A"/>
                                            </a:solidFill>
                                            <a:latin typeface="Cambria Math" panose="02040503050406030204" pitchFamily="18" charset="0"/>
                                            <a:ea typeface="Cambria Math" panose="02040503050406030204" pitchFamily="18" charset="0"/>
                                          </a:rPr>
                                        </m:ctrlPr>
                                      </m:accPr>
                                      <m:e>
                                        <m:r>
                                          <a:rPr lang="fr-FR" sz="1800" b="0" i="1" smtClean="0">
                                            <a:solidFill>
                                              <a:srgbClr val="042B4A"/>
                                            </a:solidFill>
                                            <a:latin typeface="Cambria Math" panose="02040503050406030204" pitchFamily="18" charset="0"/>
                                            <a:ea typeface="Cambria Math" panose="02040503050406030204" pitchFamily="18" charset="0"/>
                                          </a:rPr>
                                          <m:t>𝛼</m:t>
                                        </m:r>
                                      </m:e>
                                    </m:acc>
                                  </m:e>
                                </m:d>
                                <m:r>
                                  <a:rPr lang="fr-FR" sz="1800" b="0" i="1" smtClean="0">
                                    <a:solidFill>
                                      <a:srgbClr val="042B4A"/>
                                    </a:solidFill>
                                    <a:latin typeface="Cambria Math" panose="02040503050406030204" pitchFamily="18" charset="0"/>
                                    <a:ea typeface="Cambria Math" panose="02040503050406030204" pitchFamily="18" charset="0"/>
                                  </a:rPr>
                                  <m:t>=</m:t>
                                </m:r>
                                <m:r>
                                  <a:rPr lang="fr-FR" sz="1800" i="1" smtClean="0">
                                    <a:solidFill>
                                      <a:srgbClr val="042B4A"/>
                                    </a:solidFill>
                                    <a:latin typeface="Cambria Math" panose="02040503050406030204" pitchFamily="18" charset="0"/>
                                    <a:ea typeface="Cambria Math" panose="02040503050406030204" pitchFamily="18" charset="0"/>
                                  </a:rPr>
                                  <m:t>−</m:t>
                                </m:r>
                                <m:nary>
                                  <m:naryPr>
                                    <m:chr m:val="∑"/>
                                    <m:ctrlPr>
                                      <a:rPr lang="fr-FR" sz="1800" i="1">
                                        <a:solidFill>
                                          <a:srgbClr val="042B4A"/>
                                        </a:solidFill>
                                        <a:latin typeface="Cambria Math" panose="02040503050406030204" pitchFamily="18" charset="0"/>
                                        <a:ea typeface="Cambria Math" panose="02040503050406030204" pitchFamily="18" charset="0"/>
                                      </a:rPr>
                                    </m:ctrlPr>
                                  </m:naryPr>
                                  <m:sub>
                                    <m:r>
                                      <m:rPr>
                                        <m:brk m:alnAt="23"/>
                                      </m:rPr>
                                      <a:rPr lang="fr-FR" sz="1800" i="1">
                                        <a:solidFill>
                                          <a:srgbClr val="042B4A"/>
                                        </a:solidFill>
                                        <a:latin typeface="Cambria Math" panose="02040503050406030204" pitchFamily="18" charset="0"/>
                                        <a:ea typeface="Cambria Math" panose="02040503050406030204" pitchFamily="18" charset="0"/>
                                      </a:rPr>
                                      <m:t>𝑖</m:t>
                                    </m:r>
                                  </m:sub>
                                  <m:sup>
                                    <m:r>
                                      <a:rPr lang="fr-FR" sz="1800" i="1">
                                        <a:solidFill>
                                          <a:srgbClr val="042B4A"/>
                                        </a:solidFill>
                                        <a:latin typeface="Cambria Math" panose="02040503050406030204" pitchFamily="18" charset="0"/>
                                        <a:ea typeface="Cambria Math" panose="02040503050406030204" pitchFamily="18" charset="0"/>
                                      </a:rPr>
                                      <m:t>𝐿</m:t>
                                    </m:r>
                                  </m:sup>
                                  <m:e>
                                    <m:sSub>
                                      <m:sSubPr>
                                        <m:ctrlPr>
                                          <a:rPr lang="fr-FR" sz="1800" i="1" dirty="0">
                                            <a:solidFill>
                                              <a:srgbClr val="042B4A"/>
                                            </a:solidFill>
                                            <a:latin typeface="Cambria Math" panose="02040503050406030204" pitchFamily="18" charset="0"/>
                                            <a:ea typeface="Cambria Math" panose="02040503050406030204" pitchFamily="18" charset="0"/>
                                          </a:rPr>
                                        </m:ctrlPr>
                                      </m:sSubPr>
                                      <m:e>
                                        <m:acc>
                                          <m:accPr>
                                            <m:chr m:val="̂"/>
                                            <m:ctrlPr>
                                              <a:rPr lang="fr-FR" sz="1800" i="1">
                                                <a:solidFill>
                                                  <a:srgbClr val="042B4A"/>
                                                </a:solidFill>
                                                <a:latin typeface="Cambria Math" panose="02040503050406030204" pitchFamily="18" charset="0"/>
                                                <a:ea typeface="Cambria Math" panose="02040503050406030204" pitchFamily="18" charset="0"/>
                                              </a:rPr>
                                            </m:ctrlPr>
                                          </m:accPr>
                                          <m:e>
                                            <m:r>
                                              <a:rPr lang="fr-FR" sz="1800" b="0" i="1" smtClean="0">
                                                <a:solidFill>
                                                  <a:srgbClr val="042B4A"/>
                                                </a:solidFill>
                                                <a:latin typeface="Cambria Math" panose="02040503050406030204" pitchFamily="18" charset="0"/>
                                                <a:ea typeface="Cambria Math" panose="02040503050406030204" pitchFamily="18" charset="0"/>
                                              </a:rPr>
                                              <m:t>𝛼</m:t>
                                            </m:r>
                                          </m:e>
                                        </m:acc>
                                      </m:e>
                                      <m:sub>
                                        <m:r>
                                          <a:rPr lang="fr-FR" sz="1800" i="1" dirty="0">
                                            <a:solidFill>
                                              <a:srgbClr val="042B4A"/>
                                            </a:solidFill>
                                            <a:latin typeface="Cambria Math" panose="02040503050406030204" pitchFamily="18" charset="0"/>
                                          </a:rPr>
                                          <m:t>𝑖</m:t>
                                        </m:r>
                                      </m:sub>
                                    </m:sSub>
                                    <m:func>
                                      <m:funcPr>
                                        <m:ctrlPr>
                                          <a:rPr lang="fr-FR" sz="1800" b="0" i="1" dirty="0" smtClean="0">
                                            <a:solidFill>
                                              <a:srgbClr val="042B4A"/>
                                            </a:solidFill>
                                            <a:latin typeface="Cambria Math" panose="02040503050406030204" pitchFamily="18" charset="0"/>
                                          </a:rPr>
                                        </m:ctrlPr>
                                      </m:funcPr>
                                      <m:fName>
                                        <m:sSub>
                                          <m:sSubPr>
                                            <m:ctrlPr>
                                              <a:rPr lang="fr-FR" sz="1800" b="0" i="1" dirty="0" smtClean="0">
                                                <a:solidFill>
                                                  <a:srgbClr val="042B4A"/>
                                                </a:solidFill>
                                                <a:latin typeface="Cambria Math" panose="02040503050406030204" pitchFamily="18" charset="0"/>
                                              </a:rPr>
                                            </m:ctrlPr>
                                          </m:sSubPr>
                                          <m:e>
                                            <m:r>
                                              <m:rPr>
                                                <m:sty m:val="p"/>
                                              </m:rPr>
                                              <a:rPr lang="fr-FR" sz="1800" b="0" i="0" dirty="0" smtClean="0">
                                                <a:solidFill>
                                                  <a:srgbClr val="042B4A"/>
                                                </a:solidFill>
                                                <a:latin typeface="Cambria Math" panose="02040503050406030204" pitchFamily="18" charset="0"/>
                                              </a:rPr>
                                              <m:t>log</m:t>
                                            </m:r>
                                          </m:e>
                                          <m:sub>
                                            <m:r>
                                              <a:rPr lang="fr-FR" sz="1800" b="0" i="1" dirty="0" smtClean="0">
                                                <a:solidFill>
                                                  <a:srgbClr val="042B4A"/>
                                                </a:solidFill>
                                                <a:latin typeface="Cambria Math" panose="02040503050406030204" pitchFamily="18" charset="0"/>
                                              </a:rPr>
                                              <m:t>𝐿</m:t>
                                            </m:r>
                                          </m:sub>
                                        </m:sSub>
                                      </m:fName>
                                      <m:e>
                                        <m:r>
                                          <a:rPr lang="fr-FR" sz="1800" b="0" i="1" dirty="0" smtClean="0">
                                            <a:solidFill>
                                              <a:srgbClr val="042B4A"/>
                                            </a:solidFill>
                                            <a:latin typeface="Cambria Math" panose="02040503050406030204" pitchFamily="18" charset="0"/>
                                          </a:rPr>
                                          <m:t>(</m:t>
                                        </m:r>
                                        <m:sSub>
                                          <m:sSubPr>
                                            <m:ctrlPr>
                                              <a:rPr lang="fr-FR" sz="1800" b="0" i="1" dirty="0" smtClean="0">
                                                <a:solidFill>
                                                  <a:srgbClr val="042B4A"/>
                                                </a:solidFill>
                                                <a:latin typeface="Cambria Math" panose="02040503050406030204" pitchFamily="18" charset="0"/>
                                              </a:rPr>
                                            </m:ctrlPr>
                                          </m:sSubPr>
                                          <m:e>
                                            <m:acc>
                                              <m:accPr>
                                                <m:chr m:val="̂"/>
                                                <m:ctrlPr>
                                                  <a:rPr lang="fr-FR" sz="1800" b="0" i="1" dirty="0" smtClean="0">
                                                    <a:solidFill>
                                                      <a:srgbClr val="042B4A"/>
                                                    </a:solidFill>
                                                    <a:latin typeface="Cambria Math" panose="02040503050406030204" pitchFamily="18" charset="0"/>
                                                  </a:rPr>
                                                </m:ctrlPr>
                                              </m:accPr>
                                              <m:e>
                                                <m:r>
                                                  <a:rPr lang="fr-FR" sz="1800" b="0" i="1" dirty="0" smtClean="0">
                                                    <a:solidFill>
                                                      <a:srgbClr val="042B4A"/>
                                                    </a:solidFill>
                                                    <a:latin typeface="Cambria Math" panose="02040503050406030204" pitchFamily="18" charset="0"/>
                                                  </a:rPr>
                                                  <m:t>𝛼</m:t>
                                                </m:r>
                                              </m:e>
                                            </m:acc>
                                          </m:e>
                                          <m:sub>
                                            <m:r>
                                              <a:rPr lang="fr-FR" sz="1800" b="0" i="1" dirty="0" smtClean="0">
                                                <a:solidFill>
                                                  <a:srgbClr val="042B4A"/>
                                                </a:solidFill>
                                                <a:latin typeface="Cambria Math" panose="02040503050406030204" pitchFamily="18" charset="0"/>
                                              </a:rPr>
                                              <m:t>𝑖</m:t>
                                            </m:r>
                                          </m:sub>
                                        </m:sSub>
                                        <m:r>
                                          <a:rPr lang="fr-FR" sz="1800" b="0" i="1" dirty="0" smtClean="0">
                                            <a:solidFill>
                                              <a:srgbClr val="042B4A"/>
                                            </a:solidFill>
                                            <a:latin typeface="Cambria Math" panose="02040503050406030204" pitchFamily="18" charset="0"/>
                                          </a:rPr>
                                          <m:t>)</m:t>
                                        </m:r>
                                      </m:e>
                                    </m:func>
                                  </m:e>
                                </m:nary>
                              </m:oMath>
                            </m:oMathPara>
                          </a14:m>
                          <a:endParaRPr lang="en-FR" dirty="0"/>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79866000"/>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FR" sz="1800" b="1" dirty="0">
                              <a:solidFill>
                                <a:srgbClr val="042B4A"/>
                              </a:solidFill>
                              <a:latin typeface="Saira" pitchFamily="2" charset="77"/>
                            </a:rPr>
                            <a:t>Semi-supervision</a:t>
                          </a:r>
                          <a:r>
                            <a:rPr lang="en-FR" sz="1800" dirty="0">
                              <a:solidFill>
                                <a:srgbClr val="042B4A"/>
                              </a:solidFill>
                              <a:latin typeface="Saira" pitchFamily="2" charset="77"/>
                            </a:rPr>
                            <a:t> : Generate a heuristic maps </a:t>
                          </a:r>
                          <a14:m>
                            <m:oMath xmlns:m="http://schemas.openxmlformats.org/officeDocument/2006/math">
                              <m:acc>
                                <m:accPr>
                                  <m:chr m:val="̃"/>
                                  <m:ctrlPr>
                                    <a:rPr lang="fr-FR" sz="1800" b="1" i="1" smtClean="0">
                                      <a:solidFill>
                                        <a:srgbClr val="042B4A"/>
                                      </a:solidFill>
                                      <a:latin typeface="Cambria Math" panose="02040503050406030204" pitchFamily="18" charset="0"/>
                                    </a:rPr>
                                  </m:ctrlPr>
                                </m:accPr>
                                <m:e>
                                  <m:r>
                                    <a:rPr lang="fr-FR" sz="1800" b="1" i="1" smtClean="0">
                                      <a:solidFill>
                                        <a:srgbClr val="042B4A"/>
                                      </a:solidFill>
                                      <a:latin typeface="Cambria Math" panose="02040503050406030204" pitchFamily="18" charset="0"/>
                                    </a:rPr>
                                    <m:t>𝜶</m:t>
                                  </m:r>
                                </m:e>
                              </m:acc>
                            </m:oMath>
                          </a14:m>
                          <a:r>
                            <a:rPr lang="en-FR" sz="1800" dirty="0">
                              <a:solidFill>
                                <a:srgbClr val="042B4A"/>
                              </a:solidFill>
                              <a:latin typeface="Saira" pitchFamily="2" charset="77"/>
                            </a:rPr>
                            <a:t> based on morpho-syntactic [5], then use it instead of human annotation.</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14:m>
                            <m:oMathPara xmlns:m="http://schemas.openxmlformats.org/officeDocument/2006/math">
                              <m:oMathParaPr>
                                <m:jc m:val="centerGroup"/>
                              </m:oMathParaPr>
                              <m:oMath xmlns:m="http://schemas.openxmlformats.org/officeDocument/2006/math">
                                <m:sSub>
                                  <m:sSubPr>
                                    <m:ctrlPr>
                                      <a:rPr lang="fr-FR" sz="1800" i="1" smtClean="0">
                                        <a:solidFill>
                                          <a:srgbClr val="042B4A"/>
                                        </a:solidFill>
                                        <a:latin typeface="Cambria Math" panose="02040503050406030204" pitchFamily="18" charset="0"/>
                                        <a:ea typeface="Cambria Math" panose="02040503050406030204" pitchFamily="18" charset="0"/>
                                      </a:rPr>
                                    </m:ctrlPr>
                                  </m:sSubPr>
                                  <m:e>
                                    <m:r>
                                      <a:rPr lang="fr-FR" sz="1800" b="0" i="1" smtClean="0">
                                        <a:solidFill>
                                          <a:srgbClr val="042B4A"/>
                                        </a:solidFill>
                                        <a:latin typeface="Cambria Math" panose="02040503050406030204" pitchFamily="18" charset="0"/>
                                        <a:ea typeface="Cambria Math" panose="02040503050406030204" pitchFamily="18" charset="0"/>
                                      </a:rPr>
                                      <m:t>ℒ</m:t>
                                    </m:r>
                                  </m:e>
                                  <m:sub>
                                    <m:r>
                                      <a:rPr lang="fr-FR" sz="1800" b="0" i="1" smtClean="0">
                                        <a:solidFill>
                                          <a:srgbClr val="042B4A"/>
                                        </a:solidFill>
                                        <a:latin typeface="Cambria Math" panose="02040503050406030204" pitchFamily="18" charset="0"/>
                                        <a:ea typeface="Cambria Math" panose="02040503050406030204" pitchFamily="18" charset="0"/>
                                      </a:rPr>
                                      <m:t>𝑠𝑒𝑚𝑖</m:t>
                                    </m:r>
                                  </m:sub>
                                </m:sSub>
                                <m:d>
                                  <m:dPr>
                                    <m:ctrlPr>
                                      <a:rPr lang="en-GB" sz="1800" i="1" smtClean="0">
                                        <a:solidFill>
                                          <a:srgbClr val="042B4A"/>
                                        </a:solidFill>
                                        <a:latin typeface="Cambria Math" panose="02040503050406030204" pitchFamily="18" charset="0"/>
                                        <a:ea typeface="Cambria Math" panose="02040503050406030204" pitchFamily="18" charset="0"/>
                                      </a:rPr>
                                    </m:ctrlPr>
                                  </m:dPr>
                                  <m:e>
                                    <m:acc>
                                      <m:accPr>
                                        <m:chr m:val="̂"/>
                                        <m:ctrlPr>
                                          <a:rPr lang="fr-FR" sz="1800" i="1" smtClean="0">
                                            <a:solidFill>
                                              <a:srgbClr val="042B4A"/>
                                            </a:solidFill>
                                            <a:latin typeface="Cambria Math" panose="02040503050406030204" pitchFamily="18" charset="0"/>
                                            <a:ea typeface="Cambria Math" panose="02040503050406030204" pitchFamily="18" charset="0"/>
                                          </a:rPr>
                                        </m:ctrlPr>
                                      </m:accPr>
                                      <m:e>
                                        <m:r>
                                          <a:rPr lang="fr-FR" sz="1800" b="0" i="1" smtClean="0">
                                            <a:solidFill>
                                              <a:srgbClr val="042B4A"/>
                                            </a:solidFill>
                                            <a:latin typeface="Cambria Math" panose="02040503050406030204" pitchFamily="18" charset="0"/>
                                            <a:ea typeface="Cambria Math" panose="02040503050406030204" pitchFamily="18" charset="0"/>
                                          </a:rPr>
                                          <m:t>𝛼</m:t>
                                        </m:r>
                                      </m:e>
                                    </m:acc>
                                    <m:r>
                                      <a:rPr lang="fr-FR" sz="1800" b="0" i="1">
                                        <a:solidFill>
                                          <a:srgbClr val="042B4A"/>
                                        </a:solidFill>
                                        <a:latin typeface="Cambria Math" panose="02040503050406030204" pitchFamily="18" charset="0"/>
                                        <a:ea typeface="Cambria Math" panose="02040503050406030204" pitchFamily="18" charset="0"/>
                                      </a:rPr>
                                      <m:t>,</m:t>
                                    </m:r>
                                    <m:acc>
                                      <m:accPr>
                                        <m:chr m:val="̃"/>
                                        <m:ctrlPr>
                                          <a:rPr lang="fr-FR" sz="1800" b="0" i="1" smtClean="0">
                                            <a:solidFill>
                                              <a:srgbClr val="042B4A"/>
                                            </a:solidFill>
                                            <a:latin typeface="Cambria Math" panose="02040503050406030204" pitchFamily="18" charset="0"/>
                                            <a:ea typeface="Cambria Math" panose="02040503050406030204" pitchFamily="18" charset="0"/>
                                          </a:rPr>
                                        </m:ctrlPr>
                                      </m:accPr>
                                      <m:e>
                                        <m:r>
                                          <a:rPr lang="fr-FR" sz="1800" b="0" i="1" smtClean="0">
                                            <a:solidFill>
                                              <a:srgbClr val="042B4A"/>
                                            </a:solidFill>
                                            <a:latin typeface="Cambria Math" panose="02040503050406030204" pitchFamily="18" charset="0"/>
                                            <a:ea typeface="Cambria Math" panose="02040503050406030204" pitchFamily="18" charset="0"/>
                                          </a:rPr>
                                          <m:t>𝛼</m:t>
                                        </m:r>
                                      </m:e>
                                    </m:acc>
                                  </m:e>
                                </m:d>
                                <m:r>
                                  <a:rPr lang="fr-FR" sz="1800" b="0" i="1" smtClean="0">
                                    <a:solidFill>
                                      <a:srgbClr val="042B4A"/>
                                    </a:solidFill>
                                    <a:latin typeface="Cambria Math" panose="02040503050406030204" pitchFamily="18" charset="0"/>
                                    <a:ea typeface="Cambria Math" panose="02040503050406030204" pitchFamily="18" charset="0"/>
                                  </a:rPr>
                                  <m:t>=</m:t>
                                </m:r>
                                <m:acc>
                                  <m:accPr>
                                    <m:chr m:val="̃"/>
                                    <m:ctrlPr>
                                      <a:rPr lang="fr-FR" sz="1800" b="0" i="1" smtClean="0">
                                        <a:solidFill>
                                          <a:srgbClr val="042B4A"/>
                                        </a:solidFill>
                                        <a:latin typeface="Cambria Math" panose="02040503050406030204" pitchFamily="18" charset="0"/>
                                        <a:ea typeface="Cambria Math" panose="02040503050406030204" pitchFamily="18" charset="0"/>
                                      </a:rPr>
                                    </m:ctrlPr>
                                  </m:accPr>
                                  <m:e>
                                    <m:r>
                                      <a:rPr lang="fr-FR" sz="1800" b="0" i="1" smtClean="0">
                                        <a:solidFill>
                                          <a:srgbClr val="042B4A"/>
                                        </a:solidFill>
                                        <a:latin typeface="Cambria Math" panose="02040503050406030204" pitchFamily="18" charset="0"/>
                                        <a:ea typeface="Cambria Math" panose="02040503050406030204" pitchFamily="18" charset="0"/>
                                      </a:rPr>
                                      <m:t>𝛼</m:t>
                                    </m:r>
                                  </m:e>
                                </m:acc>
                                <m:r>
                                  <a:rPr lang="fr-FR" sz="1800" b="0" i="1" smtClean="0">
                                    <a:solidFill>
                                      <a:srgbClr val="042B4A"/>
                                    </a:solidFill>
                                    <a:latin typeface="Cambria Math" panose="02040503050406030204" pitchFamily="18" charset="0"/>
                                    <a:ea typeface="Cambria Math" panose="02040503050406030204" pitchFamily="18" charset="0"/>
                                  </a:rPr>
                                  <m:t> [</m:t>
                                </m:r>
                                <m:func>
                                  <m:funcPr>
                                    <m:ctrlPr>
                                      <a:rPr lang="fr-FR" sz="1800" b="0" i="1" smtClean="0">
                                        <a:solidFill>
                                          <a:srgbClr val="042B4A"/>
                                        </a:solidFill>
                                        <a:latin typeface="Cambria Math" panose="02040503050406030204" pitchFamily="18" charset="0"/>
                                        <a:ea typeface="Cambria Math" panose="02040503050406030204" pitchFamily="18" charset="0"/>
                                      </a:rPr>
                                    </m:ctrlPr>
                                  </m:funcPr>
                                  <m:fName>
                                    <m:r>
                                      <m:rPr>
                                        <m:sty m:val="p"/>
                                      </m:rPr>
                                      <a:rPr lang="fr-FR" sz="1800" b="0" i="0" smtClean="0">
                                        <a:solidFill>
                                          <a:srgbClr val="042B4A"/>
                                        </a:solidFill>
                                        <a:latin typeface="Cambria Math" panose="02040503050406030204" pitchFamily="18" charset="0"/>
                                        <a:ea typeface="Cambria Math" panose="02040503050406030204" pitchFamily="18" charset="0"/>
                                      </a:rPr>
                                      <m:t>log</m:t>
                                    </m:r>
                                  </m:fName>
                                  <m:e>
                                    <m:r>
                                      <a:rPr lang="fr-FR" sz="1800" b="0" i="1" smtClean="0">
                                        <a:solidFill>
                                          <a:srgbClr val="042B4A"/>
                                        </a:solidFill>
                                        <a:latin typeface="Cambria Math" panose="02040503050406030204" pitchFamily="18" charset="0"/>
                                        <a:ea typeface="Cambria Math" panose="02040503050406030204" pitchFamily="18" charset="0"/>
                                      </a:rPr>
                                      <m:t>(</m:t>
                                    </m:r>
                                    <m:acc>
                                      <m:accPr>
                                        <m:chr m:val="̃"/>
                                        <m:ctrlPr>
                                          <a:rPr lang="fr-FR" sz="1800" b="0" i="1" smtClean="0">
                                            <a:solidFill>
                                              <a:srgbClr val="042B4A"/>
                                            </a:solidFill>
                                            <a:latin typeface="Cambria Math" panose="02040503050406030204" pitchFamily="18" charset="0"/>
                                            <a:ea typeface="Cambria Math" panose="02040503050406030204" pitchFamily="18" charset="0"/>
                                          </a:rPr>
                                        </m:ctrlPr>
                                      </m:accPr>
                                      <m:e>
                                        <m:r>
                                          <a:rPr lang="fr-FR" sz="1800" b="0" i="1" smtClean="0">
                                            <a:solidFill>
                                              <a:srgbClr val="042B4A"/>
                                            </a:solidFill>
                                            <a:latin typeface="Cambria Math" panose="02040503050406030204" pitchFamily="18" charset="0"/>
                                            <a:ea typeface="Cambria Math" panose="02040503050406030204" pitchFamily="18" charset="0"/>
                                          </a:rPr>
                                          <m:t>𝛼</m:t>
                                        </m:r>
                                      </m:e>
                                    </m:acc>
                                    <m:r>
                                      <a:rPr lang="fr-FR" sz="1800" b="0" i="1" smtClean="0">
                                        <a:solidFill>
                                          <a:srgbClr val="042B4A"/>
                                        </a:solidFill>
                                        <a:latin typeface="Cambria Math" panose="02040503050406030204" pitchFamily="18" charset="0"/>
                                        <a:ea typeface="Cambria Math" panose="02040503050406030204" pitchFamily="18" charset="0"/>
                                      </a:rPr>
                                      <m:t>)</m:t>
                                    </m:r>
                                  </m:e>
                                </m:func>
                                <m:r>
                                  <a:rPr lang="fr-FR" sz="1800" b="0" i="1" smtClean="0">
                                    <a:solidFill>
                                      <a:srgbClr val="042B4A"/>
                                    </a:solidFill>
                                    <a:latin typeface="Cambria Math" panose="02040503050406030204" pitchFamily="18" charset="0"/>
                                    <a:ea typeface="Cambria Math" panose="02040503050406030204" pitchFamily="18" charset="0"/>
                                  </a:rPr>
                                  <m:t>−</m:t>
                                </m:r>
                                <m:func>
                                  <m:funcPr>
                                    <m:ctrlPr>
                                      <a:rPr lang="fr-FR" sz="1800" b="0" i="1" smtClean="0">
                                        <a:solidFill>
                                          <a:srgbClr val="042B4A"/>
                                        </a:solidFill>
                                        <a:latin typeface="Cambria Math" panose="02040503050406030204" pitchFamily="18" charset="0"/>
                                        <a:ea typeface="Cambria Math" panose="02040503050406030204" pitchFamily="18" charset="0"/>
                                      </a:rPr>
                                    </m:ctrlPr>
                                  </m:funcPr>
                                  <m:fName>
                                    <m:r>
                                      <m:rPr>
                                        <m:sty m:val="p"/>
                                      </m:rPr>
                                      <a:rPr lang="fr-FR" sz="1800" b="0" i="0" smtClean="0">
                                        <a:solidFill>
                                          <a:srgbClr val="042B4A"/>
                                        </a:solidFill>
                                        <a:latin typeface="Cambria Math" panose="02040503050406030204" pitchFamily="18" charset="0"/>
                                        <a:ea typeface="Cambria Math" panose="02040503050406030204" pitchFamily="18" charset="0"/>
                                      </a:rPr>
                                      <m:t>log</m:t>
                                    </m:r>
                                  </m:fName>
                                  <m:e>
                                    <m:r>
                                      <a:rPr lang="fr-FR" sz="1800" b="0" i="1" smtClean="0">
                                        <a:solidFill>
                                          <a:srgbClr val="042B4A"/>
                                        </a:solidFill>
                                        <a:latin typeface="Cambria Math" panose="02040503050406030204" pitchFamily="18" charset="0"/>
                                        <a:ea typeface="Cambria Math" panose="02040503050406030204" pitchFamily="18" charset="0"/>
                                      </a:rPr>
                                      <m:t>(</m:t>
                                    </m:r>
                                    <m:acc>
                                      <m:accPr>
                                        <m:chr m:val="̂"/>
                                        <m:ctrlPr>
                                          <a:rPr lang="fr-FR" sz="1800" b="0" i="1" smtClean="0">
                                            <a:solidFill>
                                              <a:srgbClr val="042B4A"/>
                                            </a:solidFill>
                                            <a:latin typeface="Cambria Math" panose="02040503050406030204" pitchFamily="18" charset="0"/>
                                            <a:ea typeface="Cambria Math" panose="02040503050406030204" pitchFamily="18" charset="0"/>
                                          </a:rPr>
                                        </m:ctrlPr>
                                      </m:accPr>
                                      <m:e>
                                        <m:r>
                                          <a:rPr lang="fr-FR" sz="1800" b="0" i="1" smtClean="0">
                                            <a:solidFill>
                                              <a:srgbClr val="042B4A"/>
                                            </a:solidFill>
                                            <a:latin typeface="Cambria Math" panose="02040503050406030204" pitchFamily="18" charset="0"/>
                                            <a:ea typeface="Cambria Math" panose="02040503050406030204" pitchFamily="18" charset="0"/>
                                          </a:rPr>
                                          <m:t>𝛼</m:t>
                                        </m:r>
                                      </m:e>
                                    </m:acc>
                                    <m:r>
                                      <a:rPr lang="fr-FR" sz="1800" b="0" i="1" smtClean="0">
                                        <a:solidFill>
                                          <a:srgbClr val="042B4A"/>
                                        </a:solidFill>
                                        <a:latin typeface="Cambria Math" panose="02040503050406030204" pitchFamily="18" charset="0"/>
                                        <a:ea typeface="Cambria Math" panose="02040503050406030204" pitchFamily="18" charset="0"/>
                                      </a:rPr>
                                      <m:t>)</m:t>
                                    </m:r>
                                  </m:e>
                                </m:func>
                                <m:r>
                                  <a:rPr lang="fr-FR" sz="1800" b="0" i="1" smtClean="0">
                                    <a:solidFill>
                                      <a:srgbClr val="042B4A"/>
                                    </a:solidFill>
                                    <a:latin typeface="Cambria Math" panose="02040503050406030204" pitchFamily="18" charset="0"/>
                                    <a:ea typeface="Cambria Math" panose="02040503050406030204" pitchFamily="18" charset="0"/>
                                  </a:rPr>
                                  <m:t>]</m:t>
                                </m:r>
                              </m:oMath>
                            </m:oMathPara>
                          </a14:m>
                          <a:endParaRPr lang="en-FR" dirty="0"/>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47632211"/>
                      </a:ext>
                    </a:extLst>
                  </a:tr>
                </a:tbl>
              </a:graphicData>
            </a:graphic>
          </p:graphicFrame>
        </mc:Choice>
        <mc:Fallback xmlns="">
          <p:graphicFrame>
            <p:nvGraphicFramePr>
              <p:cNvPr id="5" name="Table 5">
                <a:extLst>
                  <a:ext uri="{FF2B5EF4-FFF2-40B4-BE49-F238E27FC236}">
                    <a16:creationId xmlns:a16="http://schemas.microsoft.com/office/drawing/2014/main" id="{AA637FFE-9673-6654-C0CE-E5F1B37C58B8}"/>
                  </a:ext>
                </a:extLst>
              </p:cNvPr>
              <p:cNvGraphicFramePr>
                <a:graphicFrameLocks noGrp="1"/>
              </p:cNvGraphicFramePr>
              <p:nvPr>
                <p:extLst>
                  <p:ext uri="{D42A27DB-BD31-4B8C-83A1-F6EECF244321}">
                    <p14:modId xmlns:p14="http://schemas.microsoft.com/office/powerpoint/2010/main" val="161599217"/>
                  </p:ext>
                </p:extLst>
              </p:nvPr>
            </p:nvGraphicFramePr>
            <p:xfrm>
              <a:off x="173715" y="1806342"/>
              <a:ext cx="8796570" cy="2795270"/>
            </p:xfrm>
            <a:graphic>
              <a:graphicData uri="http://schemas.openxmlformats.org/drawingml/2006/table">
                <a:tbl>
                  <a:tblPr bandRow="1">
                    <a:tableStyleId>{5C22544A-7EE6-4342-B048-85BDC9FD1C3A}</a:tableStyleId>
                  </a:tblPr>
                  <a:tblGrid>
                    <a:gridCol w="4756873">
                      <a:extLst>
                        <a:ext uri="{9D8B030D-6E8A-4147-A177-3AD203B41FA5}">
                          <a16:colId xmlns:a16="http://schemas.microsoft.com/office/drawing/2014/main" val="1622280639"/>
                        </a:ext>
                      </a:extLst>
                    </a:gridCol>
                    <a:gridCol w="4039697">
                      <a:extLst>
                        <a:ext uri="{9D8B030D-6E8A-4147-A177-3AD203B41FA5}">
                          <a16:colId xmlns:a16="http://schemas.microsoft.com/office/drawing/2014/main" val="527395287"/>
                        </a:ext>
                      </a:extLst>
                    </a:gridCol>
                  </a:tblGrid>
                  <a:tr h="101803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FR" sz="1800" b="1" dirty="0">
                              <a:solidFill>
                                <a:srgbClr val="042B4A"/>
                              </a:solidFill>
                              <a:latin typeface="Saira" pitchFamily="2" charset="77"/>
                            </a:rPr>
                            <a:t>Supervision</a:t>
                          </a:r>
                          <a:r>
                            <a:rPr lang="en-FR" sz="1800" dirty="0">
                              <a:solidFill>
                                <a:srgbClr val="042B4A"/>
                              </a:solidFill>
                              <a:latin typeface="Saira" pitchFamily="2" charset="77"/>
                            </a:rPr>
                            <a:t> : Guide attention to explain closely to human annotation.</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F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117555" t="-6250" b="-217500"/>
                          </a:stretch>
                        </a:blipFill>
                      </a:tcPr>
                    </a:tc>
                    <a:extLst>
                      <a:ext uri="{0D108BD9-81ED-4DB2-BD59-A6C34878D82A}">
                        <a16:rowId xmlns:a16="http://schemas.microsoft.com/office/drawing/2014/main" val="71133263"/>
                      </a:ext>
                    </a:extLst>
                  </a:tr>
                  <a:tr h="86283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FR" sz="1800" b="1" dirty="0">
                              <a:solidFill>
                                <a:srgbClr val="042B4A"/>
                              </a:solidFill>
                              <a:latin typeface="Saira" pitchFamily="2" charset="77"/>
                            </a:rPr>
                            <a:t>Regularization</a:t>
                          </a:r>
                          <a:r>
                            <a:rPr lang="en-FR" sz="1800" dirty="0">
                              <a:solidFill>
                                <a:srgbClr val="042B4A"/>
                              </a:solidFill>
                              <a:latin typeface="Saira" pitchFamily="2" charset="77"/>
                            </a:rPr>
                            <a:t> : Make attention map to focus on few tokens [5].</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F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117555" t="-123188" b="-152174"/>
                          </a:stretch>
                        </a:blipFill>
                      </a:tcPr>
                    </a:tc>
                    <a:extLst>
                      <a:ext uri="{0D108BD9-81ED-4DB2-BD59-A6C34878D82A}">
                        <a16:rowId xmlns:a16="http://schemas.microsoft.com/office/drawing/2014/main" val="2779866000"/>
                      </a:ext>
                    </a:extLst>
                  </a:tr>
                  <a:tr h="914400">
                    <a:tc>
                      <a:txBody>
                        <a:bodyPr/>
                        <a:lstStyle/>
                        <a:p>
                          <a:endParaRPr lang="en-F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213889" r="-85067" b="-45833"/>
                          </a:stretch>
                        </a:blipFill>
                      </a:tcPr>
                    </a:tc>
                    <a:tc>
                      <a:txBody>
                        <a:bodyPr/>
                        <a:lstStyle/>
                        <a:p>
                          <a:endParaRPr lang="en-F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117555" t="-213889" b="-45833"/>
                          </a:stretch>
                        </a:blipFill>
                      </a:tcPr>
                    </a:tc>
                    <a:extLst>
                      <a:ext uri="{0D108BD9-81ED-4DB2-BD59-A6C34878D82A}">
                        <a16:rowId xmlns:a16="http://schemas.microsoft.com/office/drawing/2014/main" val="747632211"/>
                      </a:ext>
                    </a:extLst>
                  </a:tr>
                </a:tbl>
              </a:graphicData>
            </a:graphic>
          </p:graphicFrame>
        </mc:Fallback>
      </mc:AlternateContent>
    </p:spTree>
    <p:extLst>
      <p:ext uri="{BB962C8B-B14F-4D97-AF65-F5344CB8AC3E}">
        <p14:creationId xmlns:p14="http://schemas.microsoft.com/office/powerpoint/2010/main" val="1545342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Espace réservé du texte 1">
            <a:extLst>
              <a:ext uri="{FF2B5EF4-FFF2-40B4-BE49-F238E27FC236}">
                <a16:creationId xmlns:a16="http://schemas.microsoft.com/office/drawing/2014/main" id="{FC3E8E87-E153-ECD2-A4FD-B3DC12C9609B}"/>
              </a:ext>
            </a:extLst>
          </p:cNvPr>
          <p:cNvSpPr>
            <a:spLocks noGrp="1" noChangeArrowheads="1"/>
          </p:cNvSpPr>
          <p:nvPr>
            <p:ph type="body" idx="1"/>
          </p:nvPr>
        </p:nvSpPr>
        <p:spPr bwMode="auto">
          <a:xfrm>
            <a:off x="1992313" y="101600"/>
            <a:ext cx="6635750" cy="53689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r>
              <a:rPr lang="en-FR" altLang="en-FR" sz="2400" dirty="0"/>
              <a:t>Regularization by entropy</a:t>
            </a:r>
          </a:p>
        </p:txBody>
      </p:sp>
      <p:pic>
        <p:nvPicPr>
          <p:cNvPr id="11" name="Picture 10">
            <a:extLst>
              <a:ext uri="{FF2B5EF4-FFF2-40B4-BE49-F238E27FC236}">
                <a16:creationId xmlns:a16="http://schemas.microsoft.com/office/drawing/2014/main" id="{E5585F0E-17A2-300A-ECD8-06D685EF4DF1}"/>
              </a:ext>
            </a:extLst>
          </p:cNvPr>
          <p:cNvPicPr>
            <a:picLocks noChangeAspect="1"/>
          </p:cNvPicPr>
          <p:nvPr/>
        </p:nvPicPr>
        <p:blipFill>
          <a:blip r:embed="rId3"/>
          <a:stretch>
            <a:fillRect/>
          </a:stretch>
        </p:blipFill>
        <p:spPr>
          <a:xfrm>
            <a:off x="685800" y="1108693"/>
            <a:ext cx="7772400" cy="2693172"/>
          </a:xfrm>
          <a:prstGeom prst="rect">
            <a:avLst/>
          </a:prstGeom>
        </p:spPr>
      </p:pic>
      <p:sp>
        <p:nvSpPr>
          <p:cNvPr id="2" name="TextBox 1">
            <a:extLst>
              <a:ext uri="{FF2B5EF4-FFF2-40B4-BE49-F238E27FC236}">
                <a16:creationId xmlns:a16="http://schemas.microsoft.com/office/drawing/2014/main" id="{61CB0748-A56C-4DE8-25F0-D1A1C66F15DE}"/>
              </a:ext>
            </a:extLst>
          </p:cNvPr>
          <p:cNvSpPr txBox="1"/>
          <p:nvPr/>
        </p:nvSpPr>
        <p:spPr>
          <a:xfrm>
            <a:off x="754507" y="3968047"/>
            <a:ext cx="7703693" cy="369332"/>
          </a:xfrm>
          <a:prstGeom prst="rect">
            <a:avLst/>
          </a:prstGeom>
          <a:noFill/>
        </p:spPr>
        <p:txBody>
          <a:bodyPr wrap="square">
            <a:spAutoFit/>
          </a:bodyPr>
          <a:lstStyle/>
          <a:p>
            <a:pPr algn="ctr"/>
            <a:r>
              <a:rPr lang="en-FR" sz="1800" dirty="0">
                <a:solidFill>
                  <a:srgbClr val="042B4A"/>
                </a:solidFill>
                <a:latin typeface="Saira" pitchFamily="2" charset="77"/>
              </a:rPr>
              <a:t>Fig 4. </a:t>
            </a:r>
            <a:r>
              <a:rPr lang="en-GB" sz="1800" b="0" i="0" dirty="0">
                <a:effectLst/>
                <a:latin typeface="Saira" pitchFamily="2" charset="77"/>
              </a:rPr>
              <a:t>Regularized attention </a:t>
            </a:r>
            <a:r>
              <a:rPr lang="en-GB" sz="1800" dirty="0">
                <a:latin typeface="Saira" pitchFamily="2" charset="77"/>
              </a:rPr>
              <a:t>rationale in </a:t>
            </a:r>
            <a:r>
              <a:rPr lang="en-GB" sz="1800" b="0" i="0" dirty="0">
                <a:effectLst/>
                <a:latin typeface="Saira" pitchFamily="2" charset="77"/>
              </a:rPr>
              <a:t>one e-SNLI example.</a:t>
            </a:r>
            <a:endParaRPr lang="en-FR" sz="1800" dirty="0">
              <a:latin typeface="Saira" pitchFamily="2" charset="77"/>
            </a:endParaRPr>
          </a:p>
        </p:txBody>
      </p:sp>
      <p:sp>
        <p:nvSpPr>
          <p:cNvPr id="3" name="Slide Number Placeholder 2">
            <a:extLst>
              <a:ext uri="{FF2B5EF4-FFF2-40B4-BE49-F238E27FC236}">
                <a16:creationId xmlns:a16="http://schemas.microsoft.com/office/drawing/2014/main" id="{8874BBF9-F2FB-778F-533B-637EAC1F29B7}"/>
              </a:ext>
            </a:extLst>
          </p:cNvPr>
          <p:cNvSpPr>
            <a:spLocks noGrp="1"/>
          </p:cNvSpPr>
          <p:nvPr>
            <p:ph type="sldNum" sz="quarter" idx="4"/>
          </p:nvPr>
        </p:nvSpPr>
        <p:spPr/>
        <p:txBody>
          <a:bodyPr/>
          <a:lstStyle/>
          <a:p>
            <a:fld id="{C34C58B1-AD08-7D4A-BB59-2FFD5BE7741B}" type="slidenum">
              <a:rPr lang="fr-FR" altLang="fr-FR" smtClean="0"/>
              <a:pPr/>
              <a:t>6</a:t>
            </a:fld>
            <a:endParaRPr lang="fr-FR" altLang="fr-FR" dirty="0"/>
          </a:p>
        </p:txBody>
      </p:sp>
    </p:spTree>
    <p:extLst>
      <p:ext uri="{BB962C8B-B14F-4D97-AF65-F5344CB8AC3E}">
        <p14:creationId xmlns:p14="http://schemas.microsoft.com/office/powerpoint/2010/main" val="811356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Espace réservé du texte 1">
            <a:extLst>
              <a:ext uri="{FF2B5EF4-FFF2-40B4-BE49-F238E27FC236}">
                <a16:creationId xmlns:a16="http://schemas.microsoft.com/office/drawing/2014/main" id="{FC3E8E87-E153-ECD2-A4FD-B3DC12C9609B}"/>
              </a:ext>
            </a:extLst>
          </p:cNvPr>
          <p:cNvSpPr>
            <a:spLocks noGrp="1" noChangeArrowheads="1"/>
          </p:cNvSpPr>
          <p:nvPr>
            <p:ph type="body" idx="1"/>
          </p:nvPr>
        </p:nvSpPr>
        <p:spPr bwMode="auto">
          <a:xfrm>
            <a:off x="1992313" y="101600"/>
            <a:ext cx="6635750" cy="53689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r>
              <a:rPr lang="en-FR" altLang="en-FR" sz="2400" dirty="0"/>
              <a:t>Regularization by entropy</a:t>
            </a:r>
          </a:p>
        </p:txBody>
      </p:sp>
      <p:sp>
        <p:nvSpPr>
          <p:cNvPr id="2" name="Slide Number Placeholder 1">
            <a:extLst>
              <a:ext uri="{FF2B5EF4-FFF2-40B4-BE49-F238E27FC236}">
                <a16:creationId xmlns:a16="http://schemas.microsoft.com/office/drawing/2014/main" id="{167B6FA3-FB43-3750-3C3F-720473080E70}"/>
              </a:ext>
            </a:extLst>
          </p:cNvPr>
          <p:cNvSpPr>
            <a:spLocks noGrp="1"/>
          </p:cNvSpPr>
          <p:nvPr>
            <p:ph type="sldNum" sz="quarter" idx="4"/>
          </p:nvPr>
        </p:nvSpPr>
        <p:spPr/>
        <p:txBody>
          <a:bodyPr/>
          <a:lstStyle/>
          <a:p>
            <a:fld id="{C34C58B1-AD08-7D4A-BB59-2FFD5BE7741B}" type="slidenum">
              <a:rPr lang="fr-FR" altLang="fr-FR" smtClean="0"/>
              <a:pPr/>
              <a:t>7</a:t>
            </a:fld>
            <a:endParaRPr lang="fr-FR" altLang="fr-FR" dirty="0"/>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624815BD-E68B-AD7D-F185-487A56FB76BF}"/>
                  </a:ext>
                </a:extLst>
              </p:cNvPr>
              <p:cNvGraphicFramePr>
                <a:graphicFrameLocks noGrp="1"/>
              </p:cNvGraphicFramePr>
              <p:nvPr>
                <p:extLst>
                  <p:ext uri="{D42A27DB-BD31-4B8C-83A1-F6EECF244321}">
                    <p14:modId xmlns:p14="http://schemas.microsoft.com/office/powerpoint/2010/main" val="2976911497"/>
                  </p:ext>
                </p:extLst>
              </p:nvPr>
            </p:nvGraphicFramePr>
            <p:xfrm>
              <a:off x="365567" y="1064128"/>
              <a:ext cx="8478197" cy="2570480"/>
            </p:xfrm>
            <a:graphic>
              <a:graphicData uri="http://schemas.openxmlformats.org/drawingml/2006/table">
                <a:tbl>
                  <a:tblPr firstRow="1" bandRow="1">
                    <a:tableStyleId>{5C22544A-7EE6-4342-B048-85BDC9FD1C3A}</a:tableStyleId>
                  </a:tblPr>
                  <a:tblGrid>
                    <a:gridCol w="739483">
                      <a:extLst>
                        <a:ext uri="{9D8B030D-6E8A-4147-A177-3AD203B41FA5}">
                          <a16:colId xmlns:a16="http://schemas.microsoft.com/office/drawing/2014/main" val="4023955841"/>
                        </a:ext>
                      </a:extLst>
                    </a:gridCol>
                    <a:gridCol w="1243819">
                      <a:extLst>
                        <a:ext uri="{9D8B030D-6E8A-4147-A177-3AD203B41FA5}">
                          <a16:colId xmlns:a16="http://schemas.microsoft.com/office/drawing/2014/main" val="3176973726"/>
                        </a:ext>
                      </a:extLst>
                    </a:gridCol>
                    <a:gridCol w="1023733">
                      <a:extLst>
                        <a:ext uri="{9D8B030D-6E8A-4147-A177-3AD203B41FA5}">
                          <a16:colId xmlns:a16="http://schemas.microsoft.com/office/drawing/2014/main" val="2570166331"/>
                        </a:ext>
                      </a:extLst>
                    </a:gridCol>
                    <a:gridCol w="844468">
                      <a:extLst>
                        <a:ext uri="{9D8B030D-6E8A-4147-A177-3AD203B41FA5}">
                          <a16:colId xmlns:a16="http://schemas.microsoft.com/office/drawing/2014/main" val="3208852241"/>
                        </a:ext>
                      </a:extLst>
                    </a:gridCol>
                    <a:gridCol w="1008670">
                      <a:extLst>
                        <a:ext uri="{9D8B030D-6E8A-4147-A177-3AD203B41FA5}">
                          <a16:colId xmlns:a16="http://schemas.microsoft.com/office/drawing/2014/main" val="1671285505"/>
                        </a:ext>
                      </a:extLst>
                    </a:gridCol>
                    <a:gridCol w="1016489">
                      <a:extLst>
                        <a:ext uri="{9D8B030D-6E8A-4147-A177-3AD203B41FA5}">
                          <a16:colId xmlns:a16="http://schemas.microsoft.com/office/drawing/2014/main" val="144458560"/>
                        </a:ext>
                      </a:extLst>
                    </a:gridCol>
                    <a:gridCol w="1139354">
                      <a:extLst>
                        <a:ext uri="{9D8B030D-6E8A-4147-A177-3AD203B41FA5}">
                          <a16:colId xmlns:a16="http://schemas.microsoft.com/office/drawing/2014/main" val="1068106969"/>
                        </a:ext>
                      </a:extLst>
                    </a:gridCol>
                    <a:gridCol w="1462181">
                      <a:extLst>
                        <a:ext uri="{9D8B030D-6E8A-4147-A177-3AD203B41FA5}">
                          <a16:colId xmlns:a16="http://schemas.microsoft.com/office/drawing/2014/main" val="1442676663"/>
                        </a:ext>
                      </a:extLst>
                    </a:gridCol>
                  </a:tblGrid>
                  <a:tr h="370840">
                    <a:tc gridSpan="3">
                      <a:txBody>
                        <a:bodyPr/>
                        <a:lstStyle/>
                        <a:p>
                          <a:pPr algn="ctr"/>
                          <a:r>
                            <a:rPr lang="en-FR" sz="1800" dirty="0">
                              <a:solidFill>
                                <a:schemeClr val="tx1"/>
                              </a:solidFill>
                              <a:latin typeface="Saira" pitchFamily="2" charset="77"/>
                            </a:rPr>
                            <a:t>Supervision</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r>
                            <a:rPr lang="en-FR" dirty="0">
                              <a:solidFill>
                                <a:schemeClr val="tx1"/>
                              </a:solidFill>
                            </a:rPr>
                            <a:t>Supervision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FR" sz="1800" dirty="0">
                              <a:solidFill>
                                <a:schemeClr val="tx1"/>
                              </a:solidFill>
                              <a:latin typeface="Saira" pitchFamily="2" charset="77"/>
                            </a:rPr>
                            <a:t>Regularization</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endParaRPr lang="en-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FR" sz="1800" dirty="0">
                            <a:solidFill>
                              <a:schemeClr val="tx1"/>
                            </a:solidFill>
                            <a:latin typeface="Saira" pitchFamily="2" charset="77"/>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FR" sz="1800" dirty="0">
                            <a:solidFill>
                              <a:schemeClr val="tx1"/>
                            </a:solidFill>
                            <a:latin typeface="Saira" pitchFamily="2" charset="77"/>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2517591"/>
                      </a:ext>
                    </a:extLst>
                  </a:tr>
                  <a:tr h="370840">
                    <a:tc>
                      <a:txBody>
                        <a:bodyPr/>
                        <a:lstStyle/>
                        <a:p>
                          <a:pPr algn="ctr"/>
                          <a14:m>
                            <m:oMathPara xmlns:m="http://schemas.openxmlformats.org/officeDocument/2006/math">
                              <m:oMathParaPr>
                                <m:jc m:val="centerGroup"/>
                              </m:oMathParaPr>
                              <m:oMath xmlns:m="http://schemas.openxmlformats.org/officeDocument/2006/math">
                                <m:r>
                                  <a:rPr lang="en-GB" sz="1800" b="0" i="1" smtClean="0">
                                    <a:solidFill>
                                      <a:schemeClr val="tx1"/>
                                    </a:solidFill>
                                    <a:latin typeface="Cambria Math" panose="02040503050406030204" pitchFamily="18" charset="0"/>
                                  </a:rPr>
                                  <m:t>𝜆</m:t>
                                </m:r>
                              </m:oMath>
                            </m:oMathPara>
                          </a14:m>
                          <a:endParaRPr lang="en-FR" sz="1800" b="0" dirty="0">
                            <a:solidFill>
                              <a:schemeClr val="tx1"/>
                            </a:solidFill>
                            <a:latin typeface="Saira" pitchFamily="2" charset="77"/>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FR" sz="1800" b="0" dirty="0">
                              <a:solidFill>
                                <a:schemeClr val="tx1"/>
                              </a:solidFill>
                              <a:latin typeface="Saira" pitchFamily="2" charset="77"/>
                            </a:rPr>
                            <a:t>AUPRC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FR" sz="1800" b="0" dirty="0">
                              <a:solidFill>
                                <a:schemeClr val="tx1"/>
                              </a:solidFill>
                              <a:latin typeface="Saira" pitchFamily="2" charset="77"/>
                            </a:rPr>
                            <a:t>F-Score</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n-GB" sz="1800" b="0" i="1" smtClean="0">
                                    <a:solidFill>
                                      <a:schemeClr val="tx1"/>
                                    </a:solidFill>
                                    <a:latin typeface="Cambria Math" panose="02040503050406030204" pitchFamily="18" charset="0"/>
                                  </a:rPr>
                                  <m:t>𝜆</m:t>
                                </m:r>
                              </m:oMath>
                            </m:oMathPara>
                          </a14:m>
                          <a:endParaRPr lang="en-FR" sz="1800" b="0" dirty="0">
                            <a:solidFill>
                              <a:schemeClr val="tx1"/>
                            </a:solidFill>
                            <a:latin typeface="Saira" pitchFamily="2" charset="77"/>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FR" sz="1800" b="0" dirty="0">
                              <a:solidFill>
                                <a:schemeClr val="tx1"/>
                              </a:solidFill>
                              <a:latin typeface="Saira" pitchFamily="2" charset="77"/>
                            </a:rPr>
                            <a:t>AUPRC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FR" sz="1800" b="0" dirty="0">
                              <a:solidFill>
                                <a:schemeClr val="tx1"/>
                              </a:solidFill>
                              <a:latin typeface="Saira" pitchFamily="2" charset="77"/>
                            </a:rPr>
                            <a:t>F-Score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FR" sz="1800" b="0" dirty="0">
                              <a:solidFill>
                                <a:schemeClr val="tx1"/>
                              </a:solidFill>
                              <a:latin typeface="Saira" pitchFamily="2" charset="77"/>
                            </a:rPr>
                            <a:t>Recall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FR" sz="1800" b="0" dirty="0">
                              <a:solidFill>
                                <a:schemeClr val="tx1"/>
                              </a:solidFill>
                              <a:latin typeface="Saira" pitchFamily="2" charset="77"/>
                            </a:rPr>
                            <a:t>Specificity</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2473168"/>
                      </a:ext>
                    </a:extLst>
                  </a:tr>
                  <a:tr h="370840">
                    <a:tc>
                      <a:txBody>
                        <a:bodyPr/>
                        <a:lstStyle/>
                        <a:p>
                          <a:pPr algn="l"/>
                          <a:r>
                            <a:rPr lang="en-FR" sz="1800" b="0" dirty="0">
                              <a:solidFill>
                                <a:schemeClr val="tx1"/>
                              </a:solidFill>
                              <a:latin typeface="Saira" pitchFamily="2" charset="77"/>
                            </a:rPr>
                            <a:t>0.00</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FR" b="0" dirty="0">
                              <a:effectLst/>
                              <a:latin typeface="Saira" pitchFamily="2" charset="77"/>
                            </a:rPr>
                            <a:t>0.444 </a:t>
                          </a:r>
                        </a:p>
                        <a:p>
                          <a:pPr algn="r" fontAlgn="ctr"/>
                          <a:r>
                            <a:rPr lang="en-FR" sz="1500" b="0" dirty="0">
                              <a:effectLst/>
                              <a:latin typeface="Saira" pitchFamily="2" charset="77"/>
                            </a:rPr>
                            <a:t>± 0.006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0.815 </a:t>
                          </a:r>
                        </a:p>
                        <a:p>
                          <a:pPr algn="r"/>
                          <a:r>
                            <a:rPr lang="en-FR" sz="1500" b="0" i="0" kern="1200" dirty="0">
                              <a:solidFill>
                                <a:schemeClr val="dk1"/>
                              </a:solidFill>
                              <a:effectLst/>
                              <a:latin typeface="Saira" pitchFamily="2" charset="77"/>
                              <a:ea typeface="+mn-ea"/>
                              <a:cs typeface="+mn-cs"/>
                            </a:rPr>
                            <a:t>± 0.003</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FR" sz="1800" b="0" dirty="0">
                              <a:solidFill>
                                <a:schemeClr val="tx1"/>
                              </a:solidFill>
                              <a:latin typeface="Saira" pitchFamily="2" charset="77"/>
                            </a:rPr>
                            <a:t>0.00</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FR" b="0" dirty="0">
                              <a:effectLst/>
                              <a:latin typeface="Saira" pitchFamily="2" charset="77"/>
                            </a:rPr>
                            <a:t>0.444 </a:t>
                          </a:r>
                        </a:p>
                        <a:p>
                          <a:pPr algn="r" fontAlgn="ctr"/>
                          <a:r>
                            <a:rPr lang="en-FR" sz="1500" b="0" dirty="0">
                              <a:effectLst/>
                              <a:latin typeface="Saira" pitchFamily="2" charset="77"/>
                            </a:rPr>
                            <a:t>± 0.006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0.815 </a:t>
                          </a:r>
                        </a:p>
                        <a:p>
                          <a:pPr algn="r"/>
                          <a:r>
                            <a:rPr lang="en-FR" sz="1500" b="0" i="0" kern="1200" dirty="0">
                              <a:solidFill>
                                <a:schemeClr val="dk1"/>
                              </a:solidFill>
                              <a:effectLst/>
                              <a:latin typeface="Saira" pitchFamily="2" charset="77"/>
                              <a:ea typeface="+mn-ea"/>
                              <a:cs typeface="+mn-cs"/>
                            </a:rPr>
                            <a:t>± 0.003</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0.430 </a:t>
                          </a:r>
                        </a:p>
                        <a:p>
                          <a:pPr algn="r"/>
                          <a:r>
                            <a:rPr lang="en-FR" sz="1500" b="0" i="0" kern="1200" dirty="0">
                              <a:solidFill>
                                <a:schemeClr val="dk1"/>
                              </a:solidFill>
                              <a:effectLst/>
                              <a:latin typeface="Saira" pitchFamily="2" charset="77"/>
                              <a:ea typeface="+mn-ea"/>
                              <a:cs typeface="+mn-cs"/>
                            </a:rPr>
                            <a:t>± 0.003</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0.893 </a:t>
                          </a:r>
                        </a:p>
                        <a:p>
                          <a:pPr algn="r"/>
                          <a:r>
                            <a:rPr lang="en-FR" sz="1500" b="0" i="0" kern="1200" dirty="0">
                              <a:solidFill>
                                <a:schemeClr val="dk1"/>
                              </a:solidFill>
                              <a:effectLst/>
                              <a:latin typeface="Saira" pitchFamily="2" charset="77"/>
                              <a:ea typeface="+mn-ea"/>
                              <a:cs typeface="+mn-cs"/>
                            </a:rPr>
                            <a:t>± 0.001</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45615731"/>
                      </a:ext>
                    </a:extLst>
                  </a:tr>
                  <a:tr h="370840">
                    <a:tc>
                      <a:txBody>
                        <a:bodyPr/>
                        <a:lstStyle/>
                        <a:p>
                          <a:pPr algn="l"/>
                          <a:r>
                            <a:rPr lang="en-FR" sz="1800" b="0" dirty="0">
                              <a:solidFill>
                                <a:schemeClr val="tx1"/>
                              </a:solidFill>
                              <a:latin typeface="Saira" pitchFamily="2" charset="77"/>
                            </a:rPr>
                            <a:t>0.10*</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0.506 </a:t>
                          </a:r>
                        </a:p>
                        <a:p>
                          <a:pPr algn="r"/>
                          <a:r>
                            <a:rPr lang="en-FR" sz="1800" b="0" i="0" kern="1200" dirty="0">
                              <a:solidFill>
                                <a:schemeClr val="dk1"/>
                              </a:solidFill>
                              <a:effectLst/>
                              <a:latin typeface="Saira" pitchFamily="2" charset="77"/>
                              <a:ea typeface="+mn-ea"/>
                              <a:cs typeface="+mn-cs"/>
                            </a:rPr>
                            <a:t>± 0.001</a:t>
                          </a:r>
                          <a:endParaRPr lang="en-FR" sz="18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0.812 </a:t>
                          </a:r>
                        </a:p>
                        <a:p>
                          <a:pPr algn="r"/>
                          <a:r>
                            <a:rPr lang="en-FR" sz="1500" b="0" i="0" kern="1200" dirty="0">
                              <a:solidFill>
                                <a:schemeClr val="dk1"/>
                              </a:solidFill>
                              <a:effectLst/>
                              <a:latin typeface="Saira" pitchFamily="2" charset="77"/>
                              <a:ea typeface="+mn-ea"/>
                              <a:cs typeface="+mn-cs"/>
                            </a:rPr>
                            <a:t>± 0.000</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FR" sz="1800" b="0" dirty="0">
                              <a:solidFill>
                                <a:schemeClr val="tx1"/>
                              </a:solidFill>
                              <a:latin typeface="Saira" pitchFamily="2" charset="77"/>
                            </a:rPr>
                            <a:t>0.02*</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FR" sz="1800" b="1" i="0" kern="1200" dirty="0">
                              <a:solidFill>
                                <a:schemeClr val="dk1"/>
                              </a:solidFill>
                              <a:effectLst/>
                              <a:latin typeface="Saira" pitchFamily="2" charset="77"/>
                              <a:ea typeface="+mn-ea"/>
                              <a:cs typeface="+mn-cs"/>
                            </a:rPr>
                            <a:t>0.492</a:t>
                          </a:r>
                          <a:r>
                            <a:rPr lang="en-FR" sz="1800" b="0" i="0" kern="1200" dirty="0">
                              <a:solidFill>
                                <a:schemeClr val="dk1"/>
                              </a:solidFill>
                              <a:effectLst/>
                              <a:latin typeface="Saira" pitchFamily="2" charset="77"/>
                              <a:ea typeface="+mn-ea"/>
                              <a:cs typeface="+mn-cs"/>
                            </a:rPr>
                            <a:t> </a:t>
                          </a:r>
                        </a:p>
                        <a:p>
                          <a:pPr algn="r"/>
                          <a:r>
                            <a:rPr lang="en-FR" sz="1500" b="0" i="0" kern="1200" dirty="0">
                              <a:solidFill>
                                <a:schemeClr val="dk1"/>
                              </a:solidFill>
                              <a:effectLst/>
                              <a:latin typeface="Saira" pitchFamily="2" charset="77"/>
                              <a:ea typeface="+mn-ea"/>
                              <a:cs typeface="+mn-cs"/>
                            </a:rPr>
                            <a:t>± 0.005</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0.815 </a:t>
                          </a:r>
                        </a:p>
                        <a:p>
                          <a:pPr algn="r"/>
                          <a:r>
                            <a:rPr lang="en-FR" sz="1500" b="0" i="0" kern="1200" dirty="0">
                              <a:solidFill>
                                <a:schemeClr val="dk1"/>
                              </a:solidFill>
                              <a:effectLst/>
                              <a:latin typeface="Saira" pitchFamily="2" charset="77"/>
                              <a:ea typeface="+mn-ea"/>
                              <a:cs typeface="+mn-cs"/>
                            </a:rPr>
                            <a:t>± 0.003</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0.394 </a:t>
                          </a:r>
                        </a:p>
                        <a:p>
                          <a:pPr algn="r"/>
                          <a:r>
                            <a:rPr lang="en-FR" sz="1500" b="0" i="0" kern="1200" dirty="0">
                              <a:solidFill>
                                <a:schemeClr val="dk1"/>
                              </a:solidFill>
                              <a:effectLst/>
                              <a:latin typeface="Saira" pitchFamily="2" charset="77"/>
                              <a:ea typeface="+mn-ea"/>
                              <a:cs typeface="+mn-cs"/>
                            </a:rPr>
                            <a:t>± 0.005</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0.921 </a:t>
                          </a:r>
                        </a:p>
                        <a:p>
                          <a:pPr algn="r"/>
                          <a:r>
                            <a:rPr lang="en-FR" sz="1500" b="0" i="0" kern="1200" dirty="0">
                              <a:solidFill>
                                <a:schemeClr val="dk1"/>
                              </a:solidFill>
                              <a:effectLst/>
                              <a:latin typeface="Saira" pitchFamily="2" charset="77"/>
                              <a:ea typeface="+mn-ea"/>
                              <a:cs typeface="+mn-cs"/>
                            </a:rPr>
                            <a:t>± 0.004</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35036393"/>
                      </a:ext>
                    </a:extLst>
                  </a:tr>
                  <a:tr h="370840">
                    <a:tc>
                      <a:txBody>
                        <a:bodyPr/>
                        <a:lstStyle/>
                        <a:p>
                          <a:pPr algn="l"/>
                          <a:r>
                            <a:rPr lang="en-FR" sz="1800" b="0" dirty="0">
                              <a:solidFill>
                                <a:schemeClr val="tx1"/>
                              </a:solidFill>
                              <a:latin typeface="Saira" pitchFamily="2" charset="77"/>
                            </a:rPr>
                            <a:t>1.00</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r"/>
                          <a:r>
                            <a:rPr lang="en-FR" sz="1800" b="1" i="0" kern="1200" dirty="0">
                              <a:solidFill>
                                <a:schemeClr val="dk1"/>
                              </a:solidFill>
                              <a:effectLst/>
                              <a:latin typeface="Saira" pitchFamily="2" charset="77"/>
                              <a:ea typeface="+mn-ea"/>
                              <a:cs typeface="+mn-cs"/>
                            </a:rPr>
                            <a:t>0.544</a:t>
                          </a:r>
                        </a:p>
                        <a:p>
                          <a:pPr marL="0" marR="0" lvl="0" indent="0" algn="r" defTabSz="914400" rtl="0" eaLnBrk="1" fontAlgn="auto" latinLnBrk="0" hangingPunct="1">
                            <a:lnSpc>
                              <a:spcPct val="100000"/>
                            </a:lnSpc>
                            <a:spcBef>
                              <a:spcPts val="0"/>
                            </a:spcBef>
                            <a:spcAft>
                              <a:spcPts val="0"/>
                            </a:spcAft>
                            <a:buClrTx/>
                            <a:buSzTx/>
                            <a:buFontTx/>
                            <a:buNone/>
                            <a:tabLst/>
                            <a:defRPr/>
                          </a:pPr>
                          <a:r>
                            <a:rPr lang="en-FR" sz="1500" b="0" i="0" kern="1200" dirty="0">
                              <a:solidFill>
                                <a:schemeClr val="dk1"/>
                              </a:solidFill>
                              <a:effectLst/>
                              <a:latin typeface="Saira" pitchFamily="2" charset="77"/>
                              <a:ea typeface="+mn-ea"/>
                              <a:cs typeface="+mn-cs"/>
                            </a:rPr>
                            <a:t>± 0.000</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0.798</a:t>
                          </a:r>
                        </a:p>
                        <a:p>
                          <a:pPr marL="0" marR="0" lvl="0" indent="0" algn="r" defTabSz="914400" rtl="0" eaLnBrk="1" fontAlgn="auto" latinLnBrk="0" hangingPunct="1">
                            <a:lnSpc>
                              <a:spcPct val="100000"/>
                            </a:lnSpc>
                            <a:spcBef>
                              <a:spcPts val="0"/>
                            </a:spcBef>
                            <a:spcAft>
                              <a:spcPts val="0"/>
                            </a:spcAft>
                            <a:buClrTx/>
                            <a:buSzTx/>
                            <a:buFontTx/>
                            <a:buNone/>
                            <a:tabLst/>
                            <a:defRPr/>
                          </a:pPr>
                          <a:r>
                            <a:rPr lang="en-FR" sz="1500" b="0" i="0" kern="1200" dirty="0">
                              <a:solidFill>
                                <a:schemeClr val="dk1"/>
                              </a:solidFill>
                              <a:effectLst/>
                              <a:latin typeface="Saira" pitchFamily="2" charset="77"/>
                              <a:ea typeface="+mn-ea"/>
                              <a:cs typeface="+mn-cs"/>
                            </a:rPr>
                            <a:t>± 0.000</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FR" sz="1800" b="0" dirty="0">
                              <a:solidFill>
                                <a:schemeClr val="tx1"/>
                              </a:solidFill>
                              <a:latin typeface="Saira" pitchFamily="2" charset="77"/>
                            </a:rPr>
                            <a:t>0.30</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0.238 </a:t>
                          </a:r>
                        </a:p>
                        <a:p>
                          <a:pPr algn="r"/>
                          <a:r>
                            <a:rPr lang="en-FR" sz="1500" b="0" i="0" kern="1200" dirty="0">
                              <a:solidFill>
                                <a:schemeClr val="dk1"/>
                              </a:solidFill>
                              <a:effectLst/>
                              <a:latin typeface="Saira" pitchFamily="2" charset="77"/>
                              <a:ea typeface="+mn-ea"/>
                              <a:cs typeface="+mn-cs"/>
                            </a:rPr>
                            <a:t>± 0.050</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0.787 </a:t>
                          </a:r>
                        </a:p>
                        <a:p>
                          <a:pPr algn="r"/>
                          <a:r>
                            <a:rPr lang="en-FR" sz="1500" b="0" i="0" kern="1200" dirty="0">
                              <a:solidFill>
                                <a:schemeClr val="dk1"/>
                              </a:solidFill>
                              <a:effectLst/>
                              <a:latin typeface="Saira" pitchFamily="2" charset="77"/>
                              <a:ea typeface="+mn-ea"/>
                              <a:cs typeface="+mn-cs"/>
                            </a:rPr>
                            <a:t>± 0.001</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0.198 </a:t>
                          </a:r>
                        </a:p>
                        <a:p>
                          <a:pPr algn="r"/>
                          <a:r>
                            <a:rPr lang="en-FR" sz="1500" b="0" i="0" kern="1200" dirty="0">
                              <a:solidFill>
                                <a:schemeClr val="dk1"/>
                              </a:solidFill>
                              <a:effectLst/>
                              <a:latin typeface="Saira" pitchFamily="2" charset="77"/>
                              <a:ea typeface="+mn-ea"/>
                              <a:cs typeface="+mn-cs"/>
                            </a:rPr>
                            <a:t>± 0.006</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0.911 </a:t>
                          </a:r>
                        </a:p>
                        <a:p>
                          <a:pPr algn="r"/>
                          <a:r>
                            <a:rPr lang="en-FR" sz="1500" b="0" i="0" kern="1200" dirty="0">
                              <a:solidFill>
                                <a:schemeClr val="dk1"/>
                              </a:solidFill>
                              <a:effectLst/>
                              <a:latin typeface="Saira" pitchFamily="2" charset="77"/>
                              <a:ea typeface="+mn-ea"/>
                              <a:cs typeface="+mn-cs"/>
                            </a:rPr>
                            <a:t>± 0.028</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42299195"/>
                      </a:ext>
                    </a:extLst>
                  </a:tr>
                </a:tbl>
              </a:graphicData>
            </a:graphic>
          </p:graphicFrame>
        </mc:Choice>
        <mc:Fallback xmlns="">
          <p:graphicFrame>
            <p:nvGraphicFramePr>
              <p:cNvPr id="5" name="Table 5">
                <a:extLst>
                  <a:ext uri="{FF2B5EF4-FFF2-40B4-BE49-F238E27FC236}">
                    <a16:creationId xmlns:a16="http://schemas.microsoft.com/office/drawing/2014/main" id="{624815BD-E68B-AD7D-F185-487A56FB76BF}"/>
                  </a:ext>
                </a:extLst>
              </p:cNvPr>
              <p:cNvGraphicFramePr>
                <a:graphicFrameLocks noGrp="1"/>
              </p:cNvGraphicFramePr>
              <p:nvPr>
                <p:extLst>
                  <p:ext uri="{D42A27DB-BD31-4B8C-83A1-F6EECF244321}">
                    <p14:modId xmlns:p14="http://schemas.microsoft.com/office/powerpoint/2010/main" val="2976911497"/>
                  </p:ext>
                </p:extLst>
              </p:nvPr>
            </p:nvGraphicFramePr>
            <p:xfrm>
              <a:off x="365567" y="1064128"/>
              <a:ext cx="8478197" cy="2570480"/>
            </p:xfrm>
            <a:graphic>
              <a:graphicData uri="http://schemas.openxmlformats.org/drawingml/2006/table">
                <a:tbl>
                  <a:tblPr firstRow="1" bandRow="1">
                    <a:tableStyleId>{5C22544A-7EE6-4342-B048-85BDC9FD1C3A}</a:tableStyleId>
                  </a:tblPr>
                  <a:tblGrid>
                    <a:gridCol w="739483">
                      <a:extLst>
                        <a:ext uri="{9D8B030D-6E8A-4147-A177-3AD203B41FA5}">
                          <a16:colId xmlns:a16="http://schemas.microsoft.com/office/drawing/2014/main" val="4023955841"/>
                        </a:ext>
                      </a:extLst>
                    </a:gridCol>
                    <a:gridCol w="1243819">
                      <a:extLst>
                        <a:ext uri="{9D8B030D-6E8A-4147-A177-3AD203B41FA5}">
                          <a16:colId xmlns:a16="http://schemas.microsoft.com/office/drawing/2014/main" val="3176973726"/>
                        </a:ext>
                      </a:extLst>
                    </a:gridCol>
                    <a:gridCol w="1023733">
                      <a:extLst>
                        <a:ext uri="{9D8B030D-6E8A-4147-A177-3AD203B41FA5}">
                          <a16:colId xmlns:a16="http://schemas.microsoft.com/office/drawing/2014/main" val="2570166331"/>
                        </a:ext>
                      </a:extLst>
                    </a:gridCol>
                    <a:gridCol w="844468">
                      <a:extLst>
                        <a:ext uri="{9D8B030D-6E8A-4147-A177-3AD203B41FA5}">
                          <a16:colId xmlns:a16="http://schemas.microsoft.com/office/drawing/2014/main" val="3208852241"/>
                        </a:ext>
                      </a:extLst>
                    </a:gridCol>
                    <a:gridCol w="1008670">
                      <a:extLst>
                        <a:ext uri="{9D8B030D-6E8A-4147-A177-3AD203B41FA5}">
                          <a16:colId xmlns:a16="http://schemas.microsoft.com/office/drawing/2014/main" val="1671285505"/>
                        </a:ext>
                      </a:extLst>
                    </a:gridCol>
                    <a:gridCol w="1016489">
                      <a:extLst>
                        <a:ext uri="{9D8B030D-6E8A-4147-A177-3AD203B41FA5}">
                          <a16:colId xmlns:a16="http://schemas.microsoft.com/office/drawing/2014/main" val="144458560"/>
                        </a:ext>
                      </a:extLst>
                    </a:gridCol>
                    <a:gridCol w="1139354">
                      <a:extLst>
                        <a:ext uri="{9D8B030D-6E8A-4147-A177-3AD203B41FA5}">
                          <a16:colId xmlns:a16="http://schemas.microsoft.com/office/drawing/2014/main" val="1068106969"/>
                        </a:ext>
                      </a:extLst>
                    </a:gridCol>
                    <a:gridCol w="1462181">
                      <a:extLst>
                        <a:ext uri="{9D8B030D-6E8A-4147-A177-3AD203B41FA5}">
                          <a16:colId xmlns:a16="http://schemas.microsoft.com/office/drawing/2014/main" val="1442676663"/>
                        </a:ext>
                      </a:extLst>
                    </a:gridCol>
                  </a:tblGrid>
                  <a:tr h="370840">
                    <a:tc gridSpan="3">
                      <a:txBody>
                        <a:bodyPr/>
                        <a:lstStyle/>
                        <a:p>
                          <a:pPr algn="ctr"/>
                          <a:r>
                            <a:rPr lang="en-FR" sz="1800" dirty="0">
                              <a:solidFill>
                                <a:schemeClr val="tx1"/>
                              </a:solidFill>
                              <a:latin typeface="Saira" pitchFamily="2" charset="77"/>
                            </a:rPr>
                            <a:t>Supervision</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r>
                            <a:rPr lang="en-FR" dirty="0">
                              <a:solidFill>
                                <a:schemeClr val="tx1"/>
                              </a:solidFill>
                            </a:rPr>
                            <a:t>Supervision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FR" sz="1800" dirty="0">
                              <a:solidFill>
                                <a:schemeClr val="tx1"/>
                              </a:solidFill>
                              <a:latin typeface="Saira" pitchFamily="2" charset="77"/>
                            </a:rPr>
                            <a:t>Regularization</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endParaRPr lang="en-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FR" sz="1800" dirty="0">
                            <a:solidFill>
                              <a:schemeClr val="tx1"/>
                            </a:solidFill>
                            <a:latin typeface="Saira" pitchFamily="2" charset="77"/>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FR" sz="1800" dirty="0">
                            <a:solidFill>
                              <a:schemeClr val="tx1"/>
                            </a:solidFill>
                            <a:latin typeface="Saira" pitchFamily="2" charset="77"/>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2517591"/>
                      </a:ext>
                    </a:extLst>
                  </a:tr>
                  <a:tr h="370840">
                    <a:tc>
                      <a:txBody>
                        <a:bodyPr/>
                        <a:lstStyle/>
                        <a:p>
                          <a:endParaRPr lang="en-F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724" t="-103333" r="-1056897" b="-503333"/>
                          </a:stretch>
                        </a:blipFill>
                      </a:tcPr>
                    </a:tc>
                    <a:tc>
                      <a:txBody>
                        <a:bodyPr/>
                        <a:lstStyle/>
                        <a:p>
                          <a:pPr algn="ctr"/>
                          <a:r>
                            <a:rPr lang="en-FR" sz="1800" b="0" dirty="0">
                              <a:solidFill>
                                <a:schemeClr val="tx1"/>
                              </a:solidFill>
                              <a:latin typeface="Saira" pitchFamily="2" charset="77"/>
                            </a:rPr>
                            <a:t>AUPRC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FR" sz="1800" b="0" dirty="0">
                              <a:solidFill>
                                <a:schemeClr val="tx1"/>
                              </a:solidFill>
                              <a:latin typeface="Saira" pitchFamily="2" charset="77"/>
                            </a:rPr>
                            <a:t>F-Score</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F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55224" t="-103333" r="-547761" b="-503333"/>
                          </a:stretch>
                        </a:blipFill>
                      </a:tcPr>
                    </a:tc>
                    <a:tc>
                      <a:txBody>
                        <a:bodyPr/>
                        <a:lstStyle/>
                        <a:p>
                          <a:pPr algn="ctr"/>
                          <a:r>
                            <a:rPr lang="en-FR" sz="1800" b="0" dirty="0">
                              <a:solidFill>
                                <a:schemeClr val="tx1"/>
                              </a:solidFill>
                              <a:latin typeface="Saira" pitchFamily="2" charset="77"/>
                            </a:rPr>
                            <a:t>AUPRC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FR" sz="1800" b="0" dirty="0">
                              <a:solidFill>
                                <a:schemeClr val="tx1"/>
                              </a:solidFill>
                              <a:latin typeface="Saira" pitchFamily="2" charset="77"/>
                            </a:rPr>
                            <a:t>F-Score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FR" sz="1800" b="0" dirty="0">
                              <a:solidFill>
                                <a:schemeClr val="tx1"/>
                              </a:solidFill>
                              <a:latin typeface="Saira" pitchFamily="2" charset="77"/>
                            </a:rPr>
                            <a:t>Recall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FR" sz="1800" b="0" dirty="0">
                              <a:solidFill>
                                <a:schemeClr val="tx1"/>
                              </a:solidFill>
                              <a:latin typeface="Saira" pitchFamily="2" charset="77"/>
                            </a:rPr>
                            <a:t>Specificity</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2473168"/>
                      </a:ext>
                    </a:extLst>
                  </a:tr>
                  <a:tr h="594360">
                    <a:tc>
                      <a:txBody>
                        <a:bodyPr/>
                        <a:lstStyle/>
                        <a:p>
                          <a:pPr algn="l"/>
                          <a:r>
                            <a:rPr lang="en-FR" sz="1800" b="0" dirty="0">
                              <a:solidFill>
                                <a:schemeClr val="tx1"/>
                              </a:solidFill>
                              <a:latin typeface="Saira" pitchFamily="2" charset="77"/>
                            </a:rPr>
                            <a:t>0.00</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FR" b="0" dirty="0">
                              <a:effectLst/>
                              <a:latin typeface="Saira" pitchFamily="2" charset="77"/>
                            </a:rPr>
                            <a:t>0.444 </a:t>
                          </a:r>
                        </a:p>
                        <a:p>
                          <a:pPr algn="r" fontAlgn="ctr"/>
                          <a:r>
                            <a:rPr lang="en-FR" sz="1500" b="0" dirty="0">
                              <a:effectLst/>
                              <a:latin typeface="Saira" pitchFamily="2" charset="77"/>
                            </a:rPr>
                            <a:t>± 0.006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0.815 </a:t>
                          </a:r>
                        </a:p>
                        <a:p>
                          <a:pPr algn="r"/>
                          <a:r>
                            <a:rPr lang="en-FR" sz="1500" b="0" i="0" kern="1200" dirty="0">
                              <a:solidFill>
                                <a:schemeClr val="dk1"/>
                              </a:solidFill>
                              <a:effectLst/>
                              <a:latin typeface="Saira" pitchFamily="2" charset="77"/>
                              <a:ea typeface="+mn-ea"/>
                              <a:cs typeface="+mn-cs"/>
                            </a:rPr>
                            <a:t>± 0.003</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FR" sz="1800" b="0" dirty="0">
                              <a:solidFill>
                                <a:schemeClr val="tx1"/>
                              </a:solidFill>
                              <a:latin typeface="Saira" pitchFamily="2" charset="77"/>
                            </a:rPr>
                            <a:t>0.00</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FR" b="0" dirty="0">
                              <a:effectLst/>
                              <a:latin typeface="Saira" pitchFamily="2" charset="77"/>
                            </a:rPr>
                            <a:t>0.444 </a:t>
                          </a:r>
                        </a:p>
                        <a:p>
                          <a:pPr algn="r" fontAlgn="ctr"/>
                          <a:r>
                            <a:rPr lang="en-FR" sz="1500" b="0" dirty="0">
                              <a:effectLst/>
                              <a:latin typeface="Saira" pitchFamily="2" charset="77"/>
                            </a:rPr>
                            <a:t>± 0.006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0.815 </a:t>
                          </a:r>
                        </a:p>
                        <a:p>
                          <a:pPr algn="r"/>
                          <a:r>
                            <a:rPr lang="en-FR" sz="1500" b="0" i="0" kern="1200" dirty="0">
                              <a:solidFill>
                                <a:schemeClr val="dk1"/>
                              </a:solidFill>
                              <a:effectLst/>
                              <a:latin typeface="Saira" pitchFamily="2" charset="77"/>
                              <a:ea typeface="+mn-ea"/>
                              <a:cs typeface="+mn-cs"/>
                            </a:rPr>
                            <a:t>± 0.003</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0.430 </a:t>
                          </a:r>
                        </a:p>
                        <a:p>
                          <a:pPr algn="r"/>
                          <a:r>
                            <a:rPr lang="en-FR" sz="1500" b="0" i="0" kern="1200" dirty="0">
                              <a:solidFill>
                                <a:schemeClr val="dk1"/>
                              </a:solidFill>
                              <a:effectLst/>
                              <a:latin typeface="Saira" pitchFamily="2" charset="77"/>
                              <a:ea typeface="+mn-ea"/>
                              <a:cs typeface="+mn-cs"/>
                            </a:rPr>
                            <a:t>± 0.003</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0.893 </a:t>
                          </a:r>
                        </a:p>
                        <a:p>
                          <a:pPr algn="r"/>
                          <a:r>
                            <a:rPr lang="en-FR" sz="1500" b="0" i="0" kern="1200" dirty="0">
                              <a:solidFill>
                                <a:schemeClr val="dk1"/>
                              </a:solidFill>
                              <a:effectLst/>
                              <a:latin typeface="Saira" pitchFamily="2" charset="77"/>
                              <a:ea typeface="+mn-ea"/>
                              <a:cs typeface="+mn-cs"/>
                            </a:rPr>
                            <a:t>± 0.001</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45615731"/>
                      </a:ext>
                    </a:extLst>
                  </a:tr>
                  <a:tr h="640080">
                    <a:tc>
                      <a:txBody>
                        <a:bodyPr/>
                        <a:lstStyle/>
                        <a:p>
                          <a:pPr algn="l"/>
                          <a:r>
                            <a:rPr lang="en-FR" sz="1800" b="0" dirty="0">
                              <a:solidFill>
                                <a:schemeClr val="tx1"/>
                              </a:solidFill>
                              <a:latin typeface="Saira" pitchFamily="2" charset="77"/>
                            </a:rPr>
                            <a:t>0.10*</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0.506 </a:t>
                          </a:r>
                        </a:p>
                        <a:p>
                          <a:pPr algn="r"/>
                          <a:r>
                            <a:rPr lang="en-FR" sz="1800" b="0" i="0" kern="1200" dirty="0">
                              <a:solidFill>
                                <a:schemeClr val="dk1"/>
                              </a:solidFill>
                              <a:effectLst/>
                              <a:latin typeface="Saira" pitchFamily="2" charset="77"/>
                              <a:ea typeface="+mn-ea"/>
                              <a:cs typeface="+mn-cs"/>
                            </a:rPr>
                            <a:t>± 0.001</a:t>
                          </a:r>
                          <a:endParaRPr lang="en-FR" sz="18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0.812 </a:t>
                          </a:r>
                        </a:p>
                        <a:p>
                          <a:pPr algn="r"/>
                          <a:r>
                            <a:rPr lang="en-FR" sz="1500" b="0" i="0" kern="1200" dirty="0">
                              <a:solidFill>
                                <a:schemeClr val="dk1"/>
                              </a:solidFill>
                              <a:effectLst/>
                              <a:latin typeface="Saira" pitchFamily="2" charset="77"/>
                              <a:ea typeface="+mn-ea"/>
                              <a:cs typeface="+mn-cs"/>
                            </a:rPr>
                            <a:t>± 0.000</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FR" sz="1800" b="0" dirty="0">
                              <a:solidFill>
                                <a:schemeClr val="tx1"/>
                              </a:solidFill>
                              <a:latin typeface="Saira" pitchFamily="2" charset="77"/>
                            </a:rPr>
                            <a:t>0.02*</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FR" sz="1800" b="1" i="0" kern="1200" dirty="0">
                              <a:solidFill>
                                <a:schemeClr val="dk1"/>
                              </a:solidFill>
                              <a:effectLst/>
                              <a:latin typeface="Saira" pitchFamily="2" charset="77"/>
                              <a:ea typeface="+mn-ea"/>
                              <a:cs typeface="+mn-cs"/>
                            </a:rPr>
                            <a:t>0.492</a:t>
                          </a:r>
                          <a:r>
                            <a:rPr lang="en-FR" sz="1800" b="0" i="0" kern="1200" dirty="0">
                              <a:solidFill>
                                <a:schemeClr val="dk1"/>
                              </a:solidFill>
                              <a:effectLst/>
                              <a:latin typeface="Saira" pitchFamily="2" charset="77"/>
                              <a:ea typeface="+mn-ea"/>
                              <a:cs typeface="+mn-cs"/>
                            </a:rPr>
                            <a:t> </a:t>
                          </a:r>
                        </a:p>
                        <a:p>
                          <a:pPr algn="r"/>
                          <a:r>
                            <a:rPr lang="en-FR" sz="1500" b="0" i="0" kern="1200" dirty="0">
                              <a:solidFill>
                                <a:schemeClr val="dk1"/>
                              </a:solidFill>
                              <a:effectLst/>
                              <a:latin typeface="Saira" pitchFamily="2" charset="77"/>
                              <a:ea typeface="+mn-ea"/>
                              <a:cs typeface="+mn-cs"/>
                            </a:rPr>
                            <a:t>± 0.005</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0.815 </a:t>
                          </a:r>
                        </a:p>
                        <a:p>
                          <a:pPr algn="r"/>
                          <a:r>
                            <a:rPr lang="en-FR" sz="1500" b="0" i="0" kern="1200" dirty="0">
                              <a:solidFill>
                                <a:schemeClr val="dk1"/>
                              </a:solidFill>
                              <a:effectLst/>
                              <a:latin typeface="Saira" pitchFamily="2" charset="77"/>
                              <a:ea typeface="+mn-ea"/>
                              <a:cs typeface="+mn-cs"/>
                            </a:rPr>
                            <a:t>± 0.003</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0.394 </a:t>
                          </a:r>
                        </a:p>
                        <a:p>
                          <a:pPr algn="r"/>
                          <a:r>
                            <a:rPr lang="en-FR" sz="1500" b="0" i="0" kern="1200" dirty="0">
                              <a:solidFill>
                                <a:schemeClr val="dk1"/>
                              </a:solidFill>
                              <a:effectLst/>
                              <a:latin typeface="Saira" pitchFamily="2" charset="77"/>
                              <a:ea typeface="+mn-ea"/>
                              <a:cs typeface="+mn-cs"/>
                            </a:rPr>
                            <a:t>± 0.005</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0.921 </a:t>
                          </a:r>
                        </a:p>
                        <a:p>
                          <a:pPr algn="r"/>
                          <a:r>
                            <a:rPr lang="en-FR" sz="1500" b="0" i="0" kern="1200" dirty="0">
                              <a:solidFill>
                                <a:schemeClr val="dk1"/>
                              </a:solidFill>
                              <a:effectLst/>
                              <a:latin typeface="Saira" pitchFamily="2" charset="77"/>
                              <a:ea typeface="+mn-ea"/>
                              <a:cs typeface="+mn-cs"/>
                            </a:rPr>
                            <a:t>± 0.004</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35036393"/>
                      </a:ext>
                    </a:extLst>
                  </a:tr>
                  <a:tr h="594360">
                    <a:tc>
                      <a:txBody>
                        <a:bodyPr/>
                        <a:lstStyle/>
                        <a:p>
                          <a:pPr algn="l"/>
                          <a:r>
                            <a:rPr lang="en-FR" sz="1800" b="0" dirty="0">
                              <a:solidFill>
                                <a:schemeClr val="tx1"/>
                              </a:solidFill>
                              <a:latin typeface="Saira" pitchFamily="2" charset="77"/>
                            </a:rPr>
                            <a:t>1.00</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r"/>
                          <a:r>
                            <a:rPr lang="en-FR" sz="1800" b="1" i="0" kern="1200" dirty="0">
                              <a:solidFill>
                                <a:schemeClr val="dk1"/>
                              </a:solidFill>
                              <a:effectLst/>
                              <a:latin typeface="Saira" pitchFamily="2" charset="77"/>
                              <a:ea typeface="+mn-ea"/>
                              <a:cs typeface="+mn-cs"/>
                            </a:rPr>
                            <a:t>0.544</a:t>
                          </a:r>
                        </a:p>
                        <a:p>
                          <a:pPr marL="0" marR="0" lvl="0" indent="0" algn="r" defTabSz="914400" rtl="0" eaLnBrk="1" fontAlgn="auto" latinLnBrk="0" hangingPunct="1">
                            <a:lnSpc>
                              <a:spcPct val="100000"/>
                            </a:lnSpc>
                            <a:spcBef>
                              <a:spcPts val="0"/>
                            </a:spcBef>
                            <a:spcAft>
                              <a:spcPts val="0"/>
                            </a:spcAft>
                            <a:buClrTx/>
                            <a:buSzTx/>
                            <a:buFontTx/>
                            <a:buNone/>
                            <a:tabLst/>
                            <a:defRPr/>
                          </a:pPr>
                          <a:r>
                            <a:rPr lang="en-FR" sz="1500" b="0" i="0" kern="1200" dirty="0">
                              <a:solidFill>
                                <a:schemeClr val="dk1"/>
                              </a:solidFill>
                              <a:effectLst/>
                              <a:latin typeface="Saira" pitchFamily="2" charset="77"/>
                              <a:ea typeface="+mn-ea"/>
                              <a:cs typeface="+mn-cs"/>
                            </a:rPr>
                            <a:t>± 0.000</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0.798</a:t>
                          </a:r>
                        </a:p>
                        <a:p>
                          <a:pPr marL="0" marR="0" lvl="0" indent="0" algn="r" defTabSz="914400" rtl="0" eaLnBrk="1" fontAlgn="auto" latinLnBrk="0" hangingPunct="1">
                            <a:lnSpc>
                              <a:spcPct val="100000"/>
                            </a:lnSpc>
                            <a:spcBef>
                              <a:spcPts val="0"/>
                            </a:spcBef>
                            <a:spcAft>
                              <a:spcPts val="0"/>
                            </a:spcAft>
                            <a:buClrTx/>
                            <a:buSzTx/>
                            <a:buFontTx/>
                            <a:buNone/>
                            <a:tabLst/>
                            <a:defRPr/>
                          </a:pPr>
                          <a:r>
                            <a:rPr lang="en-FR" sz="1500" b="0" i="0" kern="1200" dirty="0">
                              <a:solidFill>
                                <a:schemeClr val="dk1"/>
                              </a:solidFill>
                              <a:effectLst/>
                              <a:latin typeface="Saira" pitchFamily="2" charset="77"/>
                              <a:ea typeface="+mn-ea"/>
                              <a:cs typeface="+mn-cs"/>
                            </a:rPr>
                            <a:t>± 0.000</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FR" sz="1800" b="0" dirty="0">
                              <a:solidFill>
                                <a:schemeClr val="tx1"/>
                              </a:solidFill>
                              <a:latin typeface="Saira" pitchFamily="2" charset="77"/>
                            </a:rPr>
                            <a:t>0.30</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0.238 </a:t>
                          </a:r>
                        </a:p>
                        <a:p>
                          <a:pPr algn="r"/>
                          <a:r>
                            <a:rPr lang="en-FR" sz="1500" b="0" i="0" kern="1200" dirty="0">
                              <a:solidFill>
                                <a:schemeClr val="dk1"/>
                              </a:solidFill>
                              <a:effectLst/>
                              <a:latin typeface="Saira" pitchFamily="2" charset="77"/>
                              <a:ea typeface="+mn-ea"/>
                              <a:cs typeface="+mn-cs"/>
                            </a:rPr>
                            <a:t>± 0.050</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0.787 </a:t>
                          </a:r>
                        </a:p>
                        <a:p>
                          <a:pPr algn="r"/>
                          <a:r>
                            <a:rPr lang="en-FR" sz="1500" b="0" i="0" kern="1200" dirty="0">
                              <a:solidFill>
                                <a:schemeClr val="dk1"/>
                              </a:solidFill>
                              <a:effectLst/>
                              <a:latin typeface="Saira" pitchFamily="2" charset="77"/>
                              <a:ea typeface="+mn-ea"/>
                              <a:cs typeface="+mn-cs"/>
                            </a:rPr>
                            <a:t>± 0.001</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0.198 </a:t>
                          </a:r>
                        </a:p>
                        <a:p>
                          <a:pPr algn="r"/>
                          <a:r>
                            <a:rPr lang="en-FR" sz="1500" b="0" i="0" kern="1200" dirty="0">
                              <a:solidFill>
                                <a:schemeClr val="dk1"/>
                              </a:solidFill>
                              <a:effectLst/>
                              <a:latin typeface="Saira" pitchFamily="2" charset="77"/>
                              <a:ea typeface="+mn-ea"/>
                              <a:cs typeface="+mn-cs"/>
                            </a:rPr>
                            <a:t>± 0.006</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r"/>
                          <a:r>
                            <a:rPr lang="en-FR" sz="1800" b="0" i="0" kern="1200" dirty="0">
                              <a:solidFill>
                                <a:schemeClr val="dk1"/>
                              </a:solidFill>
                              <a:effectLst/>
                              <a:latin typeface="Saira" pitchFamily="2" charset="77"/>
                              <a:ea typeface="+mn-ea"/>
                              <a:cs typeface="+mn-cs"/>
                            </a:rPr>
                            <a:t>0.911 </a:t>
                          </a:r>
                        </a:p>
                        <a:p>
                          <a:pPr algn="r"/>
                          <a:r>
                            <a:rPr lang="en-FR" sz="1500" b="0" i="0" kern="1200" dirty="0">
                              <a:solidFill>
                                <a:schemeClr val="dk1"/>
                              </a:solidFill>
                              <a:effectLst/>
                              <a:latin typeface="Saira" pitchFamily="2" charset="77"/>
                              <a:ea typeface="+mn-ea"/>
                              <a:cs typeface="+mn-cs"/>
                            </a:rPr>
                            <a:t>± 0.028</a:t>
                          </a:r>
                          <a:endParaRPr lang="en-FR" sz="1500" b="0" dirty="0">
                            <a:solidFill>
                              <a:schemeClr val="tx1"/>
                            </a:solidFill>
                            <a:latin typeface="Saira" pitchFamily="2" charset="77"/>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42299195"/>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925F58D-C8F8-15B9-E3CD-A3356C93A4B5}"/>
                  </a:ext>
                </a:extLst>
              </p:cNvPr>
              <p:cNvSpPr txBox="1"/>
              <p:nvPr/>
            </p:nvSpPr>
            <p:spPr>
              <a:xfrm>
                <a:off x="365567" y="3719837"/>
                <a:ext cx="8478197" cy="1015663"/>
              </a:xfrm>
              <a:prstGeom prst="rect">
                <a:avLst/>
              </a:prstGeom>
              <a:noFill/>
            </p:spPr>
            <p:txBody>
              <a:bodyPr wrap="square" rtlCol="0">
                <a:spAutoFit/>
              </a:bodyPr>
              <a:lstStyle/>
              <a:p>
                <a:r>
                  <a:rPr lang="en-FR" sz="2000" dirty="0">
                    <a:latin typeface="Saira" pitchFamily="2" charset="77"/>
                  </a:rPr>
                  <a:t>Regularization is sensible to </a:t>
                </a:r>
                <a14:m>
                  <m:oMath xmlns:m="http://schemas.openxmlformats.org/officeDocument/2006/math">
                    <m:r>
                      <a:rPr lang="en-GB" sz="2000" b="0" i="1" smtClean="0">
                        <a:solidFill>
                          <a:schemeClr val="tx1"/>
                        </a:solidFill>
                        <a:latin typeface="Cambria Math" panose="02040503050406030204" pitchFamily="18" charset="0"/>
                      </a:rPr>
                      <m:t>𝜆</m:t>
                    </m:r>
                  </m:oMath>
                </a14:m>
                <a:r>
                  <a:rPr lang="en-FR" sz="2000" b="0" dirty="0">
                    <a:solidFill>
                      <a:schemeClr val="tx1"/>
                    </a:solidFill>
                    <a:latin typeface="Saira" pitchFamily="2" charset="77"/>
                  </a:rPr>
                  <a:t> .</a:t>
                </a:r>
              </a:p>
              <a:p>
                <a:r>
                  <a:rPr lang="en-FR" sz="2000" dirty="0">
                    <a:latin typeface="Saira" pitchFamily="2" charset="77"/>
                  </a:rPr>
                  <a:t>As attention rationale shrinks, the model focus more on plausible tokens.</a:t>
                </a:r>
                <a:endParaRPr lang="en-FR" sz="2000" b="0" dirty="0">
                  <a:solidFill>
                    <a:schemeClr val="tx1"/>
                  </a:solidFill>
                  <a:latin typeface="Saira" pitchFamily="2" charset="77"/>
                </a:endParaRPr>
              </a:p>
            </p:txBody>
          </p:sp>
        </mc:Choice>
        <mc:Fallback xmlns="">
          <p:sp>
            <p:nvSpPr>
              <p:cNvPr id="6" name="TextBox 5">
                <a:extLst>
                  <a:ext uri="{FF2B5EF4-FFF2-40B4-BE49-F238E27FC236}">
                    <a16:creationId xmlns:a16="http://schemas.microsoft.com/office/drawing/2014/main" id="{B925F58D-C8F8-15B9-E3CD-A3356C93A4B5}"/>
                  </a:ext>
                </a:extLst>
              </p:cNvPr>
              <p:cNvSpPr txBox="1">
                <a:spLocks noRot="1" noChangeAspect="1" noMove="1" noResize="1" noEditPoints="1" noAdjustHandles="1" noChangeArrowheads="1" noChangeShapeType="1" noTextEdit="1"/>
              </p:cNvSpPr>
              <p:nvPr/>
            </p:nvSpPr>
            <p:spPr>
              <a:xfrm>
                <a:off x="365567" y="3719837"/>
                <a:ext cx="8478197" cy="1015663"/>
              </a:xfrm>
              <a:prstGeom prst="rect">
                <a:avLst/>
              </a:prstGeom>
              <a:blipFill>
                <a:blip r:embed="rId4"/>
                <a:stretch>
                  <a:fillRect l="-747" t="-1235" b="-9877"/>
                </a:stretch>
              </a:blipFill>
            </p:spPr>
            <p:txBody>
              <a:bodyPr/>
              <a:lstStyle/>
              <a:p>
                <a:r>
                  <a:rPr lang="en-FR">
                    <a:noFill/>
                  </a:rPr>
                  <a:t> </a:t>
                </a:r>
              </a:p>
            </p:txBody>
          </p:sp>
        </mc:Fallback>
      </mc:AlternateContent>
    </p:spTree>
    <p:extLst>
      <p:ext uri="{BB962C8B-B14F-4D97-AF65-F5344CB8AC3E}">
        <p14:creationId xmlns:p14="http://schemas.microsoft.com/office/powerpoint/2010/main" val="4029904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Espace réservé du texte 1">
            <a:extLst>
              <a:ext uri="{FF2B5EF4-FFF2-40B4-BE49-F238E27FC236}">
                <a16:creationId xmlns:a16="http://schemas.microsoft.com/office/drawing/2014/main" id="{FC3E8E87-E153-ECD2-A4FD-B3DC12C9609B}"/>
              </a:ext>
            </a:extLst>
          </p:cNvPr>
          <p:cNvSpPr>
            <a:spLocks noGrp="1" noChangeArrowheads="1"/>
          </p:cNvSpPr>
          <p:nvPr>
            <p:ph type="body" idx="1"/>
          </p:nvPr>
        </p:nvSpPr>
        <p:spPr bwMode="auto">
          <a:xfrm>
            <a:off x="1992313" y="101600"/>
            <a:ext cx="6635750" cy="53689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r>
              <a:rPr lang="en-FR" altLang="en-FR" sz="2400" dirty="0"/>
              <a:t>Semi-supervision by a heuristic map</a:t>
            </a:r>
          </a:p>
        </p:txBody>
      </p:sp>
      <p:sp>
        <p:nvSpPr>
          <p:cNvPr id="13" name="TextBox 12">
            <a:extLst>
              <a:ext uri="{FF2B5EF4-FFF2-40B4-BE49-F238E27FC236}">
                <a16:creationId xmlns:a16="http://schemas.microsoft.com/office/drawing/2014/main" id="{CC4B6972-B468-0F89-1141-D2EFEE3074A4}"/>
              </a:ext>
            </a:extLst>
          </p:cNvPr>
          <p:cNvSpPr txBox="1"/>
          <p:nvPr/>
        </p:nvSpPr>
        <p:spPr>
          <a:xfrm>
            <a:off x="789166" y="4249177"/>
            <a:ext cx="7772401" cy="369332"/>
          </a:xfrm>
          <a:prstGeom prst="rect">
            <a:avLst/>
          </a:prstGeom>
          <a:noFill/>
        </p:spPr>
        <p:txBody>
          <a:bodyPr wrap="square">
            <a:spAutoFit/>
          </a:bodyPr>
          <a:lstStyle/>
          <a:p>
            <a:pPr algn="ctr"/>
            <a:r>
              <a:rPr lang="en-FR" sz="1800" dirty="0">
                <a:solidFill>
                  <a:srgbClr val="042B4A"/>
                </a:solidFill>
                <a:latin typeface="Saira" pitchFamily="2" charset="77"/>
              </a:rPr>
              <a:t>Fig 5. </a:t>
            </a:r>
            <a:r>
              <a:rPr lang="en-GB" sz="1800" dirty="0">
                <a:latin typeface="Saira" pitchFamily="2" charset="77"/>
              </a:rPr>
              <a:t>Semi-supervised a</a:t>
            </a:r>
            <a:r>
              <a:rPr lang="en-GB" sz="1800" b="0" i="0" dirty="0">
                <a:effectLst/>
                <a:latin typeface="Saira" pitchFamily="2" charset="77"/>
              </a:rPr>
              <a:t>ttention </a:t>
            </a:r>
            <a:r>
              <a:rPr lang="en-GB" sz="1800" dirty="0">
                <a:latin typeface="Saira" pitchFamily="2" charset="77"/>
              </a:rPr>
              <a:t>rationale in </a:t>
            </a:r>
            <a:r>
              <a:rPr lang="en-GB" sz="1800" b="0" i="0" dirty="0">
                <a:effectLst/>
                <a:latin typeface="Saira" pitchFamily="2" charset="77"/>
              </a:rPr>
              <a:t>one e-SNLI example.</a:t>
            </a:r>
            <a:endParaRPr lang="en-FR" sz="1800" dirty="0">
              <a:latin typeface="Saira" pitchFamily="2" charset="77"/>
            </a:endParaRPr>
          </a:p>
        </p:txBody>
      </p:sp>
      <p:pic>
        <p:nvPicPr>
          <p:cNvPr id="4" name="Picture 3">
            <a:extLst>
              <a:ext uri="{FF2B5EF4-FFF2-40B4-BE49-F238E27FC236}">
                <a16:creationId xmlns:a16="http://schemas.microsoft.com/office/drawing/2014/main" id="{71087D8F-D5DC-48BC-EBB3-3BD0D682A614}"/>
              </a:ext>
            </a:extLst>
          </p:cNvPr>
          <p:cNvPicPr>
            <a:picLocks noChangeAspect="1"/>
          </p:cNvPicPr>
          <p:nvPr/>
        </p:nvPicPr>
        <p:blipFill>
          <a:blip r:embed="rId3"/>
          <a:stretch>
            <a:fillRect/>
          </a:stretch>
        </p:blipFill>
        <p:spPr>
          <a:xfrm>
            <a:off x="685800" y="996796"/>
            <a:ext cx="7772400" cy="3149908"/>
          </a:xfrm>
          <a:prstGeom prst="rect">
            <a:avLst/>
          </a:prstGeom>
        </p:spPr>
      </p:pic>
      <p:sp>
        <p:nvSpPr>
          <p:cNvPr id="2" name="Slide Number Placeholder 1">
            <a:extLst>
              <a:ext uri="{FF2B5EF4-FFF2-40B4-BE49-F238E27FC236}">
                <a16:creationId xmlns:a16="http://schemas.microsoft.com/office/drawing/2014/main" id="{167B6FA3-FB43-3750-3C3F-720473080E70}"/>
              </a:ext>
            </a:extLst>
          </p:cNvPr>
          <p:cNvSpPr>
            <a:spLocks noGrp="1"/>
          </p:cNvSpPr>
          <p:nvPr>
            <p:ph type="sldNum" sz="quarter" idx="4"/>
          </p:nvPr>
        </p:nvSpPr>
        <p:spPr/>
        <p:txBody>
          <a:bodyPr/>
          <a:lstStyle/>
          <a:p>
            <a:fld id="{C34C58B1-AD08-7D4A-BB59-2FFD5BE7741B}" type="slidenum">
              <a:rPr lang="fr-FR" altLang="fr-FR" smtClean="0"/>
              <a:pPr/>
              <a:t>8</a:t>
            </a:fld>
            <a:endParaRPr lang="fr-FR" altLang="fr-FR" dirty="0"/>
          </a:p>
        </p:txBody>
      </p:sp>
      <p:sp>
        <p:nvSpPr>
          <p:cNvPr id="3" name="Rectangle 2">
            <a:extLst>
              <a:ext uri="{FF2B5EF4-FFF2-40B4-BE49-F238E27FC236}">
                <a16:creationId xmlns:a16="http://schemas.microsoft.com/office/drawing/2014/main" id="{55F3518C-980B-23A7-F640-41C039B1789C}"/>
              </a:ext>
            </a:extLst>
          </p:cNvPr>
          <p:cNvSpPr/>
          <p:nvPr/>
        </p:nvSpPr>
        <p:spPr>
          <a:xfrm>
            <a:off x="685800" y="1731232"/>
            <a:ext cx="7735186" cy="475069"/>
          </a:xfrm>
          <a:prstGeom prst="rect">
            <a:avLst/>
          </a:prstGeom>
          <a:solidFill>
            <a:srgbClr val="FF0000">
              <a:alpha val="2413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dirty="0"/>
          </a:p>
        </p:txBody>
      </p:sp>
    </p:spTree>
    <p:extLst>
      <p:ext uri="{BB962C8B-B14F-4D97-AF65-F5344CB8AC3E}">
        <p14:creationId xmlns:p14="http://schemas.microsoft.com/office/powerpoint/2010/main" val="1851115408"/>
      </p:ext>
    </p:extLst>
  </p:cSld>
  <p:clrMapOvr>
    <a:masterClrMapping/>
  </p:clrMapOvr>
</p:sld>
</file>

<file path=ppt/theme/theme1.xml><?xml version="1.0" encoding="utf-8"?>
<a:theme xmlns:a="http://schemas.openxmlformats.org/drawingml/2006/main" name="1. Home page IRISA">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chnique">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ゴシック"/>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odeleDiaporamaIRISA" id="{D2F15B37-F08E-9B44-B28C-07506E873351}" vid="{CCC82E03-0C24-F248-8858-AAF7B1A4A609}"/>
    </a:ext>
  </a:extLst>
</a:theme>
</file>

<file path=ppt/theme/theme2.xml><?xml version="1.0" encoding="utf-8"?>
<a:theme xmlns:a="http://schemas.openxmlformats.org/drawingml/2006/main" name="3.page de contenu">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que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1400" dirty="0" smtClean="0">
            <a:latin typeface="Saira" pitchFamily="2" charset="77"/>
          </a:defRPr>
        </a:defPPr>
      </a:lstStyle>
    </a:txDef>
  </a:objectDefaults>
  <a:extraClrSchemeLst/>
  <a:extLst>
    <a:ext uri="{05A4C25C-085E-4340-85A3-A5531E510DB2}">
      <thm15:themeFamily xmlns:thm15="http://schemas.microsoft.com/office/thememl/2012/main" name="modeleDiaporamaIRISA" id="{D2F15B37-F08E-9B44-B28C-07506E873351}" vid="{CE9759B7-6E67-9340-BC4D-6A237374BBCE}"/>
    </a:ext>
  </a:extLst>
</a:theme>
</file>

<file path=ppt/theme/theme3.xml><?xml version="1.0" encoding="utf-8"?>
<a:theme xmlns:a="http://schemas.openxmlformats.org/drawingml/2006/main" name="2. chapitr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200" dirty="0">
            <a:latin typeface="Saira" pitchFamily="2" charset="77"/>
          </a:defRPr>
        </a:defPPr>
      </a:lstStyle>
    </a:txDef>
  </a:objectDefaults>
  <a:extraClrSchemeLst/>
  <a:extLst>
    <a:ext uri="{05A4C25C-085E-4340-85A3-A5531E510DB2}">
      <thm15:themeFamily xmlns:thm15="http://schemas.microsoft.com/office/thememl/2012/main" name="modeleDiaporamaIRISA" id="{D2F15B37-F08E-9B44-B28C-07506E873351}" vid="{C30013E0-475B-6346-AF53-DC74B792CCCE}"/>
    </a:ext>
  </a:extLst>
</a:theme>
</file>

<file path=ppt/theme/theme4.xml><?xml version="1.0" encoding="utf-8"?>
<a:theme xmlns:a="http://schemas.openxmlformats.org/drawingml/2006/main" name="4. Last pag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600" b="0" i="0" dirty="0" err="1" smtClean="0">
            <a:solidFill>
              <a:srgbClr val="002060"/>
            </a:solidFill>
            <a:latin typeface="Saira" pitchFamily="2" charset="77"/>
          </a:defRPr>
        </a:defPPr>
      </a:lstStyle>
    </a:txDef>
  </a:objectDefaults>
  <a:extraClrSchemeLst/>
  <a:extLst>
    <a:ext uri="{05A4C25C-085E-4340-85A3-A5531E510DB2}">
      <thm15:themeFamily xmlns:thm15="http://schemas.microsoft.com/office/thememl/2012/main" name="modeleDiaporamaIRISA" id="{D2F15B37-F08E-9B44-B28C-07506E873351}" vid="{CD07DDEC-D918-9E4E-AAC0-8100BE22B9FF}"/>
    </a:ext>
  </a:extLst>
</a:theme>
</file>

<file path=ppt/theme/theme5.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1</Template>
  <TotalTime>3634</TotalTime>
  <Words>2141</Words>
  <Application>Microsoft Macintosh PowerPoint</Application>
  <PresentationFormat>On-screen Show (16:9)</PresentationFormat>
  <Paragraphs>321</Paragraphs>
  <Slides>15</Slides>
  <Notes>15</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15</vt:i4>
      </vt:variant>
    </vt:vector>
  </HeadingPairs>
  <TitlesOfParts>
    <vt:vector size="28" baseType="lpstr">
      <vt:lpstr>Arial</vt:lpstr>
      <vt:lpstr>Calibri</vt:lpstr>
      <vt:lpstr>Cambria Math</vt:lpstr>
      <vt:lpstr>Courier New</vt:lpstr>
      <vt:lpstr>Myriad Pro Light</vt:lpstr>
      <vt:lpstr>Saira</vt:lpstr>
      <vt:lpstr>Saira Medium</vt:lpstr>
      <vt:lpstr>Söhne</vt:lpstr>
      <vt:lpstr>Wingdings</vt:lpstr>
      <vt:lpstr>1. Home page IRISA</vt:lpstr>
      <vt:lpstr>3.page de contenu</vt:lpstr>
      <vt:lpstr>2. chapitre</vt:lpstr>
      <vt:lpstr>4. Last page</vt:lpstr>
      <vt:lpstr>Regularization, Semi-supervision, and Supervision for a Plausible Attention-Based Explanation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Utilisateur Microsoft Office</dc:creator>
  <cp:keywords/>
  <dc:description/>
  <cp:lastModifiedBy>NGUYEN Duc Hau</cp:lastModifiedBy>
  <cp:revision>209</cp:revision>
  <dcterms:created xsi:type="dcterms:W3CDTF">2020-08-19T10:09:46Z</dcterms:created>
  <dcterms:modified xsi:type="dcterms:W3CDTF">2023-06-13T12:30:23Z</dcterms:modified>
  <cp:category/>
</cp:coreProperties>
</file>