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10058400" cx="7772400"/>
  <p:notesSz cx="6858000" cy="9144000"/>
  <p:embeddedFontLst>
    <p:embeddedFont>
      <p:font typeface="Helvetica Neue"/>
      <p:regular r:id="rId29"/>
      <p:bold r:id="rId30"/>
      <p:italic r:id="rId31"/>
      <p:boldItalic r:id="rId32"/>
    </p:embeddedFont>
    <p:embeddedFont>
      <p:font typeface="Open Sans Light"/>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ghuo+hDxBoK942onRod6wcx3Gd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EF7F8C-5814-44E0-B532-D3163F06C93F}">
  <a:tblStyle styleId="{E9EF7F8C-5814-44E0-B532-D3163F06C9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4.xml"/><Relationship Id="rId33" Type="http://schemas.openxmlformats.org/officeDocument/2006/relationships/font" Target="fonts/OpenSansLight-regular.fntdata"/><Relationship Id="rId10" Type="http://schemas.openxmlformats.org/officeDocument/2006/relationships/slide" Target="slides/slide3.xml"/><Relationship Id="rId32" Type="http://schemas.openxmlformats.org/officeDocument/2006/relationships/font" Target="fonts/HelveticaNeue-boldItalic.fntdata"/><Relationship Id="rId13" Type="http://schemas.openxmlformats.org/officeDocument/2006/relationships/slide" Target="slides/slide6.xml"/><Relationship Id="rId35" Type="http://schemas.openxmlformats.org/officeDocument/2006/relationships/font" Target="fonts/OpenSansLight-italic.fntdata"/><Relationship Id="rId12" Type="http://schemas.openxmlformats.org/officeDocument/2006/relationships/slide" Target="slides/slide5.xml"/><Relationship Id="rId34" Type="http://schemas.openxmlformats.org/officeDocument/2006/relationships/font" Target="fonts/OpenSansLight-bold.fntdata"/><Relationship Id="rId15" Type="http://schemas.openxmlformats.org/officeDocument/2006/relationships/slide" Target="slides/slide8.xml"/><Relationship Id="rId37" Type="http://schemas.openxmlformats.org/officeDocument/2006/relationships/font" Target="fonts/OpenSans-regular.fntdata"/><Relationship Id="rId14" Type="http://schemas.openxmlformats.org/officeDocument/2006/relationships/slide" Target="slides/slide7.xml"/><Relationship Id="rId36" Type="http://schemas.openxmlformats.org/officeDocument/2006/relationships/font" Target="fonts/OpenSansLight-boldItalic.fntdata"/><Relationship Id="rId17" Type="http://schemas.openxmlformats.org/officeDocument/2006/relationships/slide" Target="slides/slide10.xml"/><Relationship Id="rId39" Type="http://schemas.openxmlformats.org/officeDocument/2006/relationships/font" Target="fonts/OpenSans-italic.fntdata"/><Relationship Id="rId16" Type="http://schemas.openxmlformats.org/officeDocument/2006/relationships/slide" Target="slides/slide9.xml"/><Relationship Id="rId38" Type="http://schemas.openxmlformats.org/officeDocument/2006/relationships/font" Target="fonts/Open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67a56153c_1_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67a56153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af112e2c3_0_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af112e2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6" name="Google Shape;236;p18: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7" name="Google Shape;247;p2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p9: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5"/>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5"/>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3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3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0"/>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0"/>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1"/>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4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4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4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4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4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4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4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0"/>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4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4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4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29"/>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29"/>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2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0"/>
          <p:cNvSpPr/>
          <p:nvPr>
            <p:ph idx="2" type="pic"/>
          </p:nvPr>
        </p:nvSpPr>
        <p:spPr>
          <a:xfrm>
            <a:off x="1691673" y="654843"/>
            <a:ext cx="4383300" cy="6103200"/>
          </a:xfrm>
          <a:prstGeom prst="rect">
            <a:avLst/>
          </a:prstGeom>
          <a:noFill/>
          <a:ln>
            <a:noFill/>
          </a:ln>
        </p:spPr>
      </p:sp>
      <p:sp>
        <p:nvSpPr>
          <p:cNvPr id="84" name="Google Shape;84;p50"/>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0"/>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0"/>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1"/>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52"/>
          <p:cNvSpPr/>
          <p:nvPr>
            <p:ph idx="2" type="pic"/>
          </p:nvPr>
        </p:nvSpPr>
        <p:spPr>
          <a:xfrm>
            <a:off x="3982975" y="654843"/>
            <a:ext cx="2391000" cy="8486700"/>
          </a:xfrm>
          <a:prstGeom prst="rect">
            <a:avLst/>
          </a:prstGeom>
          <a:noFill/>
          <a:ln>
            <a:noFill/>
          </a:ln>
        </p:spPr>
      </p:sp>
      <p:sp>
        <p:nvSpPr>
          <p:cNvPr id="92" name="Google Shape;92;p52"/>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52"/>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5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5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5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5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54"/>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5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55"/>
          <p:cNvSpPr/>
          <p:nvPr>
            <p:ph idx="2" type="pic"/>
          </p:nvPr>
        </p:nvSpPr>
        <p:spPr>
          <a:xfrm>
            <a:off x="3982975" y="2684859"/>
            <a:ext cx="2391000" cy="6482700"/>
          </a:xfrm>
          <a:prstGeom prst="rect">
            <a:avLst/>
          </a:prstGeom>
          <a:noFill/>
          <a:ln>
            <a:noFill/>
          </a:ln>
        </p:spPr>
      </p:sp>
      <p:sp>
        <p:nvSpPr>
          <p:cNvPr id="104" name="Google Shape;104;p55"/>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55"/>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5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56"/>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5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57"/>
          <p:cNvSpPr/>
          <p:nvPr>
            <p:ph idx="2" type="pic"/>
          </p:nvPr>
        </p:nvSpPr>
        <p:spPr>
          <a:xfrm>
            <a:off x="3982975" y="5251847"/>
            <a:ext cx="2391000" cy="3889500"/>
          </a:xfrm>
          <a:prstGeom prst="rect">
            <a:avLst/>
          </a:prstGeom>
          <a:noFill/>
          <a:ln>
            <a:noFill/>
          </a:ln>
        </p:spPr>
      </p:sp>
      <p:sp>
        <p:nvSpPr>
          <p:cNvPr id="112" name="Google Shape;112;p57"/>
          <p:cNvSpPr/>
          <p:nvPr>
            <p:ph idx="3" type="pic"/>
          </p:nvPr>
        </p:nvSpPr>
        <p:spPr>
          <a:xfrm>
            <a:off x="3985763" y="916781"/>
            <a:ext cx="2391000" cy="3889500"/>
          </a:xfrm>
          <a:prstGeom prst="rect">
            <a:avLst/>
          </a:prstGeom>
          <a:noFill/>
          <a:ln>
            <a:noFill/>
          </a:ln>
        </p:spPr>
      </p:sp>
      <p:sp>
        <p:nvSpPr>
          <p:cNvPr id="113" name="Google Shape;113;p57"/>
          <p:cNvSpPr/>
          <p:nvPr>
            <p:ph idx="4" type="pic"/>
          </p:nvPr>
        </p:nvSpPr>
        <p:spPr>
          <a:xfrm>
            <a:off x="1398501" y="916781"/>
            <a:ext cx="2391000" cy="8225100"/>
          </a:xfrm>
          <a:prstGeom prst="rect">
            <a:avLst/>
          </a:prstGeom>
          <a:noFill/>
          <a:ln>
            <a:noFill/>
          </a:ln>
        </p:spPr>
      </p:sp>
      <p:sp>
        <p:nvSpPr>
          <p:cNvPr id="114" name="Google Shape;114;p5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58"/>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58"/>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5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59"/>
          <p:cNvSpPr/>
          <p:nvPr>
            <p:ph idx="2" type="pic"/>
          </p:nvPr>
        </p:nvSpPr>
        <p:spPr>
          <a:xfrm>
            <a:off x="971550" y="0"/>
            <a:ext cx="5829300" cy="10058400"/>
          </a:xfrm>
          <a:prstGeom prst="rect">
            <a:avLst/>
          </a:prstGeom>
          <a:noFill/>
          <a:ln>
            <a:noFill/>
          </a:ln>
        </p:spPr>
      </p:sp>
      <p:sp>
        <p:nvSpPr>
          <p:cNvPr id="121" name="Google Shape;121;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1"/>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1"/>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3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3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3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3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3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3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3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24"/>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26"/>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2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28"/>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2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296025" y="8600600"/>
            <a:ext cx="1052250" cy="1052250"/>
          </a:xfrm>
          <a:prstGeom prst="rect">
            <a:avLst/>
          </a:prstGeom>
          <a:noFill/>
          <a:ln>
            <a:noFill/>
          </a:ln>
        </p:spPr>
      </p:pic>
      <p:sp>
        <p:nvSpPr>
          <p:cNvPr id="133" name="Google Shape;133;p1"/>
          <p:cNvSpPr txBox="1"/>
          <p:nvPr>
            <p:ph idx="4294967295" type="title"/>
          </p:nvPr>
        </p:nvSpPr>
        <p:spPr>
          <a:xfrm>
            <a:off x="264895" y="96629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Data Governance @ SneakerPark</a:t>
            </a:r>
            <a:endParaRPr sz="4000">
              <a:solidFill>
                <a:srgbClr val="FFFFFF"/>
              </a:solidFill>
            </a:endParaRPr>
          </a:p>
          <a:p>
            <a:pPr indent="0" lvl="0" marL="0" rtl="0" algn="l">
              <a:lnSpc>
                <a:spcPct val="100000"/>
              </a:lnSpc>
              <a:spcBef>
                <a:spcPts val="0"/>
              </a:spcBef>
              <a:spcAft>
                <a:spcPts val="0"/>
              </a:spcAft>
              <a:buSzPts val="2800"/>
              <a:buNone/>
            </a:pPr>
            <a:r>
              <a:t/>
            </a:r>
            <a:endParaRPr/>
          </a:p>
        </p:txBody>
      </p:sp>
      <p:pic>
        <p:nvPicPr>
          <p:cNvPr id="134" name="Google Shape;134;p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35" name="Google Shape;135;p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Prepared by:</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Submitted on:</a:t>
            </a:r>
            <a:endParaRPr b="0" i="1" sz="1400" u="none" cap="none" strike="noStrike">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Profile the data to identify at least </a:t>
            </a:r>
            <a:r>
              <a:rPr b="1" i="0" lang="en" sz="1600" u="none" cap="none" strike="noStrike">
                <a:solidFill>
                  <a:srgbClr val="525C65"/>
                </a:solidFill>
                <a:highlight>
                  <a:srgbClr val="FFFFFF"/>
                </a:highlight>
                <a:latin typeface="Open Sans"/>
                <a:ea typeface="Open Sans"/>
                <a:cs typeface="Open Sans"/>
                <a:sym typeface="Open Sans"/>
              </a:rPr>
              <a:t>3 data quality issues</a:t>
            </a:r>
            <a:r>
              <a:rPr b="0" i="0" lang="en" sz="1600" u="none" cap="none" strike="noStrike">
                <a:solidFill>
                  <a:srgbClr val="525C65"/>
                </a:solidFill>
                <a:highlight>
                  <a:srgbClr val="FFFFFF"/>
                </a:highlight>
                <a:latin typeface="Open Sans"/>
                <a:ea typeface="Open Sans"/>
                <a:cs typeface="Open Sans"/>
                <a:sym typeface="Open Sans"/>
              </a:rPr>
              <a:t> you see in the data. Also provide </a:t>
            </a:r>
            <a:r>
              <a:rPr b="1" i="0" lang="en" sz="1600" u="none" cap="none" strike="noStrike">
                <a:solidFill>
                  <a:srgbClr val="525C65"/>
                </a:solidFill>
                <a:highlight>
                  <a:srgbClr val="FFFFFF"/>
                </a:highlight>
                <a:latin typeface="Open Sans"/>
                <a:ea typeface="Open Sans"/>
                <a:cs typeface="Open Sans"/>
                <a:sym typeface="Open Sans"/>
              </a:rPr>
              <a:t>at least 1 data quality issue that you haven’t yet seen</a:t>
            </a:r>
            <a:r>
              <a:rPr b="0" i="0" lang="en" sz="1600" u="none" cap="none" strike="noStrike">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Make sure you fill out </a:t>
            </a:r>
            <a:r>
              <a:rPr b="1" i="0" lang="en" sz="1600" u="none" cap="none" strike="noStrike">
                <a:solidFill>
                  <a:srgbClr val="525C65"/>
                </a:solidFill>
                <a:highlight>
                  <a:srgbClr val="FFFFFF"/>
                </a:highlight>
                <a:latin typeface="Open Sans"/>
                <a:ea typeface="Open Sans"/>
                <a:cs typeface="Open Sans"/>
                <a:sym typeface="Open Sans"/>
              </a:rPr>
              <a:t>all</a:t>
            </a:r>
            <a:r>
              <a:rPr b="0" i="0" lang="en" sz="1600" u="none" cap="none" strike="noStrike">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b="0" i="0" sz="1600" u="none" cap="none" strike="noStrike">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3" name="Shape 193"/>
        <p:cNvGrpSpPr/>
        <p:nvPr/>
      </p:nvGrpSpPr>
      <p:grpSpPr>
        <a:xfrm>
          <a:off x="0" y="0"/>
          <a:ext cx="0" cy="0"/>
          <a:chOff x="0" y="0"/>
          <a:chExt cx="0" cy="0"/>
        </a:xfrm>
      </p:grpSpPr>
      <p:sp>
        <p:nvSpPr>
          <p:cNvPr id="194" name="Google Shape;194;p13"/>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2: Monitoring</a:t>
            </a:r>
            <a:endParaRPr b="0" i="0" sz="3000" u="none" cap="none" strike="noStrike">
              <a:solidFill>
                <a:srgbClr val="FFFFFF"/>
              </a:solidFill>
              <a:latin typeface="Open Sans"/>
              <a:ea typeface="Open Sans"/>
              <a:cs typeface="Open Sans"/>
              <a:sym typeface="Open Sans"/>
            </a:endParaRPr>
          </a:p>
        </p:txBody>
      </p:sp>
      <p:sp>
        <p:nvSpPr>
          <p:cNvPr id="195" name="Google Shape;195;p1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idx="1" type="body"/>
          </p:nvPr>
        </p:nvSpPr>
        <p:spPr>
          <a:xfrm>
            <a:off x="369675" y="695675"/>
            <a:ext cx="6914100" cy="13713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600">
                <a:solidFill>
                  <a:srgbClr val="525C65"/>
                </a:solidFill>
                <a:highlight>
                  <a:srgbClr val="FFFFFF"/>
                </a:highlight>
                <a:latin typeface="Open Sans"/>
                <a:ea typeface="Open Sans"/>
                <a:cs typeface="Open Sans"/>
                <a:sym typeface="Open Sans"/>
              </a:rPr>
              <a:t>Please </a:t>
            </a:r>
            <a:r>
              <a:rPr b="1" lang="en" sz="1600">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b="1" lang="en" sz="1600">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SzPts val="3000"/>
              <a:buNone/>
            </a:pPr>
            <a:r>
              <a:t/>
            </a:r>
            <a:endParaRPr sz="1600">
              <a:solidFill>
                <a:srgbClr val="525C65"/>
              </a:solidFill>
              <a:highlight>
                <a:srgbClr val="FFFFFF"/>
              </a:highlight>
              <a:latin typeface="Open Sans"/>
              <a:ea typeface="Open Sans"/>
              <a:cs typeface="Open Sans"/>
              <a:sym typeface="Open Sans"/>
            </a:endParaRPr>
          </a:p>
        </p:txBody>
      </p:sp>
      <p:pic>
        <p:nvPicPr>
          <p:cNvPr id="201" name="Google Shape;201;p14" title="Invalid First Name in table users"/>
          <p:cNvPicPr preferRelativeResize="0"/>
          <p:nvPr/>
        </p:nvPicPr>
        <p:blipFill>
          <a:blip r:embed="rId3">
            <a:alphaModFix/>
          </a:blip>
          <a:stretch>
            <a:fillRect/>
          </a:stretch>
        </p:blipFill>
        <p:spPr>
          <a:xfrm>
            <a:off x="541125" y="4227700"/>
            <a:ext cx="3799749" cy="2352600"/>
          </a:xfrm>
          <a:prstGeom prst="rect">
            <a:avLst/>
          </a:prstGeom>
          <a:noFill/>
          <a:ln>
            <a:noFill/>
          </a:ln>
        </p:spPr>
      </p:pic>
      <p:pic>
        <p:nvPicPr>
          <p:cNvPr id="202" name="Google Shape;202;p14" title="Invalid Address in table users"/>
          <p:cNvPicPr preferRelativeResize="0"/>
          <p:nvPr/>
        </p:nvPicPr>
        <p:blipFill>
          <a:blip r:embed="rId4">
            <a:alphaModFix/>
          </a:blip>
          <a:stretch>
            <a:fillRect/>
          </a:stretch>
        </p:blipFill>
        <p:spPr>
          <a:xfrm>
            <a:off x="3299075" y="6825626"/>
            <a:ext cx="4149950" cy="2732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1567a56153c_1_2" title="Missing Type in table listings"/>
          <p:cNvPicPr preferRelativeResize="0"/>
          <p:nvPr/>
        </p:nvPicPr>
        <p:blipFill>
          <a:blip r:embed="rId3">
            <a:alphaModFix/>
          </a:blip>
          <a:stretch>
            <a:fillRect/>
          </a:stretch>
        </p:blipFill>
        <p:spPr>
          <a:xfrm>
            <a:off x="1492150" y="306875"/>
            <a:ext cx="4788101" cy="3011574"/>
          </a:xfrm>
          <a:prstGeom prst="rect">
            <a:avLst/>
          </a:prstGeom>
          <a:noFill/>
          <a:ln>
            <a:noFill/>
          </a:ln>
        </p:spPr>
      </p:pic>
      <p:pic>
        <p:nvPicPr>
          <p:cNvPr id="208" name="Google Shape;208;g1567a56153c_1_2" title="Missing Brand in table listings"/>
          <p:cNvPicPr preferRelativeResize="0"/>
          <p:nvPr/>
        </p:nvPicPr>
        <p:blipFill>
          <a:blip r:embed="rId4">
            <a:alphaModFix/>
          </a:blip>
          <a:stretch>
            <a:fillRect/>
          </a:stretch>
        </p:blipFill>
        <p:spPr>
          <a:xfrm>
            <a:off x="1461546" y="4167025"/>
            <a:ext cx="4849317" cy="3011575"/>
          </a:xfrm>
          <a:prstGeom prst="rect">
            <a:avLst/>
          </a:prstGeom>
          <a:noFill/>
          <a:ln>
            <a:noFill/>
          </a:ln>
        </p:spPr>
      </p:pic>
      <p:pic>
        <p:nvPicPr>
          <p:cNvPr id="209" name="Google Shape;209;g1567a56153c_1_2" title="Non-unique CreditCardNumber"/>
          <p:cNvPicPr preferRelativeResize="0"/>
          <p:nvPr/>
        </p:nvPicPr>
        <p:blipFill>
          <a:blip r:embed="rId5">
            <a:alphaModFix/>
          </a:blip>
          <a:stretch>
            <a:fillRect/>
          </a:stretch>
        </p:blipFill>
        <p:spPr>
          <a:xfrm>
            <a:off x="1808637" y="7178600"/>
            <a:ext cx="4155114" cy="257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3" name="Shape 213"/>
        <p:cNvGrpSpPr/>
        <p:nvPr/>
      </p:nvGrpSpPr>
      <p:grpSpPr>
        <a:xfrm>
          <a:off x="0" y="0"/>
          <a:ext cx="0" cy="0"/>
          <a:chOff x="0" y="0"/>
          <a:chExt cx="0" cy="0"/>
        </a:xfrm>
      </p:grpSpPr>
      <p:sp>
        <p:nvSpPr>
          <p:cNvPr id="214" name="Google Shape;214;p15"/>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5</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1: MDM Architecture</a:t>
            </a:r>
            <a:endParaRPr b="0" i="0" sz="3000" u="none" cap="none" strike="noStrike">
              <a:solidFill>
                <a:srgbClr val="FFFFFF"/>
              </a:solidFill>
              <a:latin typeface="Open Sans"/>
              <a:ea typeface="Open Sans"/>
              <a:cs typeface="Open Sans"/>
              <a:sym typeface="Open Sans"/>
            </a:endParaRPr>
          </a:p>
        </p:txBody>
      </p:sp>
      <p:sp>
        <p:nvSpPr>
          <p:cNvPr id="215" name="Google Shape;215;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6"/>
          <p:cNvPicPr preferRelativeResize="0"/>
          <p:nvPr/>
        </p:nvPicPr>
        <p:blipFill>
          <a:blip r:embed="rId3">
            <a:alphaModFix/>
          </a:blip>
          <a:stretch>
            <a:fillRect/>
          </a:stretch>
        </p:blipFill>
        <p:spPr>
          <a:xfrm>
            <a:off x="152400" y="1639000"/>
            <a:ext cx="7467600" cy="7523959"/>
          </a:xfrm>
          <a:prstGeom prst="rect">
            <a:avLst/>
          </a:prstGeom>
          <a:noFill/>
          <a:ln>
            <a:noFill/>
          </a:ln>
        </p:spPr>
      </p:pic>
      <p:sp>
        <p:nvSpPr>
          <p:cNvPr id="221" name="Google Shape;221;p16"/>
          <p:cNvSpPr txBox="1"/>
          <p:nvPr/>
        </p:nvSpPr>
        <p:spPr>
          <a:xfrm>
            <a:off x="2110825" y="715600"/>
            <a:ext cx="4006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Open Sans"/>
                <a:ea typeface="Open Sans"/>
                <a:cs typeface="Open Sans"/>
                <a:sym typeface="Open Sans"/>
              </a:rPr>
              <a:t>MDM Architecture - Registry MDM</a:t>
            </a:r>
            <a:endParaRPr b="1" sz="24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5af112e2c3_0_1"/>
          <p:cNvSpPr txBox="1"/>
          <p:nvPr>
            <p:ph type="title"/>
          </p:nvPr>
        </p:nvSpPr>
        <p:spPr>
          <a:xfrm>
            <a:off x="548200" y="82623"/>
            <a:ext cx="6864600" cy="6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Registry MDM Structure</a:t>
            </a:r>
            <a:endParaRPr sz="3200"/>
          </a:p>
        </p:txBody>
      </p:sp>
      <p:graphicFrame>
        <p:nvGraphicFramePr>
          <p:cNvPr id="227" name="Google Shape;227;g15af112e2c3_0_1"/>
          <p:cNvGraphicFramePr/>
          <p:nvPr/>
        </p:nvGraphicFramePr>
        <p:xfrm>
          <a:off x="359600" y="711725"/>
          <a:ext cx="3000000" cy="3000000"/>
        </p:xfrm>
        <a:graphic>
          <a:graphicData uri="http://schemas.openxmlformats.org/drawingml/2006/table">
            <a:tbl>
              <a:tblPr>
                <a:noFill/>
                <a:tableStyleId>{E9EF7F8C-5814-44E0-B532-D3163F06C93F}</a:tableStyleId>
              </a:tblPr>
              <a:tblGrid>
                <a:gridCol w="1763300"/>
                <a:gridCol w="1949175"/>
                <a:gridCol w="1577425"/>
                <a:gridCol w="1763300"/>
              </a:tblGrid>
              <a:tr h="534775">
                <a:tc>
                  <a:txBody>
                    <a:bodyPr/>
                    <a:lstStyle/>
                    <a:p>
                      <a:pPr indent="0" lvl="0" marL="0" rtl="0" algn="ctr">
                        <a:spcBef>
                          <a:spcPts val="0"/>
                        </a:spcBef>
                        <a:spcAft>
                          <a:spcPts val="0"/>
                        </a:spcAft>
                        <a:buNone/>
                      </a:pPr>
                      <a:r>
                        <a:rPr b="1" lang="en" sz="1800"/>
                        <a:t>Key</a:t>
                      </a:r>
                      <a:endParaRPr b="1" sz="1800"/>
                    </a:p>
                  </a:txBody>
                  <a:tcPr marT="91425" marB="91425" marR="91425" marL="91425"/>
                </a:tc>
                <a:tc>
                  <a:txBody>
                    <a:bodyPr/>
                    <a:lstStyle/>
                    <a:p>
                      <a:pPr indent="0" lvl="0" marL="0" rtl="0" algn="ctr">
                        <a:spcBef>
                          <a:spcPts val="0"/>
                        </a:spcBef>
                        <a:spcAft>
                          <a:spcPts val="0"/>
                        </a:spcAft>
                        <a:buNone/>
                      </a:pPr>
                      <a:r>
                        <a:rPr b="1" lang="en" sz="1800"/>
                        <a:t>Attributes</a:t>
                      </a:r>
                      <a:endParaRPr b="1" sz="1800"/>
                    </a:p>
                  </a:txBody>
                  <a:tcPr marT="91425" marB="91425" marR="91425" marL="91425"/>
                </a:tc>
                <a:tc>
                  <a:txBody>
                    <a:bodyPr/>
                    <a:lstStyle/>
                    <a:p>
                      <a:pPr indent="0" lvl="0" marL="0" rtl="0" algn="ctr">
                        <a:spcBef>
                          <a:spcPts val="0"/>
                        </a:spcBef>
                        <a:spcAft>
                          <a:spcPts val="0"/>
                        </a:spcAft>
                        <a:buNone/>
                      </a:pPr>
                      <a:r>
                        <a:rPr b="1" lang="en" sz="1800"/>
                        <a:t>Source System</a:t>
                      </a:r>
                      <a:endParaRPr b="1" sz="1800"/>
                    </a:p>
                  </a:txBody>
                  <a:tcPr marT="91425" marB="91425" marR="91425" marL="91425"/>
                </a:tc>
                <a:tc>
                  <a:txBody>
                    <a:bodyPr/>
                    <a:lstStyle/>
                    <a:p>
                      <a:pPr indent="0" lvl="0" marL="0" rtl="0" algn="ctr">
                        <a:spcBef>
                          <a:spcPts val="0"/>
                        </a:spcBef>
                        <a:spcAft>
                          <a:spcPts val="0"/>
                        </a:spcAft>
                        <a:buNone/>
                      </a:pPr>
                      <a:r>
                        <a:rPr b="1" lang="en" sz="1800"/>
                        <a:t>Identifiers</a:t>
                      </a:r>
                      <a:endParaRPr b="1" sz="1800"/>
                    </a:p>
                  </a:txBody>
                  <a:tcPr marT="91425" marB="91425" marR="91425" marL="91425"/>
                </a:tc>
              </a:tr>
              <a:tr h="716100">
                <a:tc>
                  <a:txBody>
                    <a:bodyPr/>
                    <a:lstStyle/>
                    <a:p>
                      <a:pPr indent="0" lvl="0" marL="0" rtl="0" algn="l">
                        <a:spcBef>
                          <a:spcPts val="0"/>
                        </a:spcBef>
                        <a:spcAft>
                          <a:spcPts val="0"/>
                        </a:spcAft>
                        <a:buNone/>
                      </a:pPr>
                      <a:r>
                        <a:rPr b="1" lang="en" sz="1300"/>
                        <a:t>UserID</a:t>
                      </a:r>
                      <a:endParaRPr b="1" sz="1300"/>
                    </a:p>
                  </a:txBody>
                  <a:tcPr marT="91425" marB="91425" marR="91425" marL="91425"/>
                </a:tc>
                <a:tc>
                  <a:txBody>
                    <a:bodyPr/>
                    <a:lstStyle/>
                    <a:p>
                      <a:pPr indent="0" lvl="0" marL="0" rtl="0" algn="l">
                        <a:spcBef>
                          <a:spcPts val="0"/>
                        </a:spcBef>
                        <a:spcAft>
                          <a:spcPts val="0"/>
                        </a:spcAft>
                        <a:buNone/>
                      </a:pPr>
                      <a:r>
                        <a:rPr b="1" lang="en" sz="1300"/>
                        <a:t>FirstName, LastName, Email, Address, ZipCode</a:t>
                      </a:r>
                      <a:endParaRPr b="1" sz="1300"/>
                    </a:p>
                  </a:txBody>
                  <a:tcPr marT="91425" marB="91425" marR="91425" marL="91425"/>
                </a:tc>
                <a:tc>
                  <a:txBody>
                    <a:bodyPr/>
                    <a:lstStyle/>
                    <a:p>
                      <a:pPr indent="0" lvl="0" marL="0" rtl="0" algn="l">
                        <a:spcBef>
                          <a:spcPts val="0"/>
                        </a:spcBef>
                        <a:spcAft>
                          <a:spcPts val="0"/>
                        </a:spcAft>
                        <a:buNone/>
                      </a:pPr>
                      <a:r>
                        <a:rPr b="1" lang="en" sz="1300"/>
                        <a:t>User Service</a:t>
                      </a:r>
                      <a:endParaRPr b="1" sz="1300"/>
                    </a:p>
                  </a:txBody>
                  <a:tcPr marT="91425" marB="91425" marR="91425" marL="91425"/>
                </a:tc>
                <a:tc>
                  <a:txBody>
                    <a:bodyPr/>
                    <a:lstStyle/>
                    <a:p>
                      <a:pPr indent="0" lvl="0" marL="0" rtl="0" algn="l">
                        <a:spcBef>
                          <a:spcPts val="0"/>
                        </a:spcBef>
                        <a:spcAft>
                          <a:spcPts val="0"/>
                        </a:spcAft>
                        <a:buNone/>
                      </a:pPr>
                      <a:r>
                        <a:rPr b="1" lang="en" sz="1300"/>
                        <a:t>FirstName + LastName, Email</a:t>
                      </a:r>
                      <a:endParaRPr b="1" sz="1300"/>
                    </a:p>
                  </a:txBody>
                  <a:tcPr marT="91425" marB="91425" marR="91425" marL="91425"/>
                </a:tc>
              </a:tr>
              <a:tr h="783350">
                <a:tc>
                  <a:txBody>
                    <a:bodyPr/>
                    <a:lstStyle/>
                    <a:p>
                      <a:pPr indent="0" lvl="0" marL="0" rtl="0" algn="l">
                        <a:spcBef>
                          <a:spcPts val="0"/>
                        </a:spcBef>
                        <a:spcAft>
                          <a:spcPts val="0"/>
                        </a:spcAft>
                        <a:buNone/>
                      </a:pPr>
                      <a:r>
                        <a:rPr b="1" lang="en" sz="1300"/>
                        <a:t>CreditCardID</a:t>
                      </a:r>
                      <a:endParaRPr b="1" sz="1300"/>
                    </a:p>
                  </a:txBody>
                  <a:tcPr marT="91425" marB="91425" marR="91425" marL="91425"/>
                </a:tc>
                <a:tc>
                  <a:txBody>
                    <a:bodyPr/>
                    <a:lstStyle/>
                    <a:p>
                      <a:pPr indent="0" lvl="0" marL="0" rtl="0" algn="l">
                        <a:spcBef>
                          <a:spcPts val="0"/>
                        </a:spcBef>
                        <a:spcAft>
                          <a:spcPts val="0"/>
                        </a:spcAft>
                        <a:buNone/>
                      </a:pPr>
                      <a:r>
                        <a:rPr b="1" lang="en" sz="1300"/>
                        <a:t>CreditCardNumber, CreditCardExpirationDate, UserID</a:t>
                      </a:r>
                      <a:endParaRPr b="1" sz="1300"/>
                    </a:p>
                  </a:txBody>
                  <a:tcPr marT="91425" marB="91425" marR="91425" marL="91425"/>
                </a:tc>
                <a:tc>
                  <a:txBody>
                    <a:bodyPr/>
                    <a:lstStyle/>
                    <a:p>
                      <a:pPr indent="0" lvl="0" marL="0" rtl="0" algn="l">
                        <a:spcBef>
                          <a:spcPts val="0"/>
                        </a:spcBef>
                        <a:spcAft>
                          <a:spcPts val="0"/>
                        </a:spcAft>
                        <a:buNone/>
                      </a:pPr>
                      <a:r>
                        <a:rPr b="1" lang="en" sz="1300"/>
                        <a:t>User Service</a:t>
                      </a:r>
                      <a:endParaRPr b="1" sz="1300"/>
                    </a:p>
                  </a:txBody>
                  <a:tcPr marT="91425" marB="91425" marR="91425" marL="91425"/>
                </a:tc>
                <a:tc>
                  <a:txBody>
                    <a:bodyPr/>
                    <a:lstStyle/>
                    <a:p>
                      <a:pPr indent="0" lvl="0" marL="0" rtl="0" algn="l">
                        <a:spcBef>
                          <a:spcPts val="0"/>
                        </a:spcBef>
                        <a:spcAft>
                          <a:spcPts val="0"/>
                        </a:spcAft>
                        <a:buNone/>
                      </a:pPr>
                      <a:r>
                        <a:rPr b="1" lang="en" sz="1300"/>
                        <a:t>CreditCardNumber</a:t>
                      </a:r>
                      <a:endParaRPr b="1" sz="1300"/>
                    </a:p>
                  </a:txBody>
                  <a:tcPr marT="91425" marB="91425" marR="91425" marL="91425"/>
                </a:tc>
              </a:tr>
              <a:tr h="1621225">
                <a:tc>
                  <a:txBody>
                    <a:bodyPr/>
                    <a:lstStyle/>
                    <a:p>
                      <a:pPr indent="0" lvl="0" marL="0" rtl="0" algn="l">
                        <a:spcBef>
                          <a:spcPts val="0"/>
                        </a:spcBef>
                        <a:spcAft>
                          <a:spcPts val="0"/>
                        </a:spcAft>
                        <a:buNone/>
                      </a:pPr>
                      <a:r>
                        <a:rPr b="1" lang="en" sz="1300"/>
                        <a:t>ListingID</a:t>
                      </a:r>
                      <a:endParaRPr b="1" sz="1300"/>
                    </a:p>
                  </a:txBody>
                  <a:tcPr marT="91425" marB="91425" marR="91425" marL="91425"/>
                </a:tc>
                <a:tc>
                  <a:txBody>
                    <a:bodyPr/>
                    <a:lstStyle/>
                    <a:p>
                      <a:pPr indent="0" lvl="0" marL="0" rtl="0" algn="l">
                        <a:spcBef>
                          <a:spcPts val="0"/>
                        </a:spcBef>
                        <a:spcAft>
                          <a:spcPts val="0"/>
                        </a:spcAft>
                        <a:buNone/>
                      </a:pPr>
                      <a:r>
                        <a:rPr b="1" lang="en" sz="1300"/>
                        <a:t>SellerID, ProductID, ShoeType, Brand, Color, Gender, Size, Condition, ListingPrice, ListingType, ListingCreateDate, ListingEndDate</a:t>
                      </a:r>
                      <a:endParaRPr b="1" sz="1300"/>
                    </a:p>
                  </a:txBody>
                  <a:tcPr marT="91425" marB="91425" marR="91425" marL="91425"/>
                </a:tc>
                <a:tc>
                  <a:txBody>
                    <a:bodyPr/>
                    <a:lstStyle/>
                    <a:p>
                      <a:pPr indent="0" lvl="0" marL="0" rtl="0" algn="l">
                        <a:spcBef>
                          <a:spcPts val="0"/>
                        </a:spcBef>
                        <a:spcAft>
                          <a:spcPts val="0"/>
                        </a:spcAft>
                        <a:buNone/>
                      </a:pPr>
                      <a:r>
                        <a:rPr b="1" lang="en" sz="1300"/>
                        <a:t>Listing Service</a:t>
                      </a:r>
                      <a:endParaRPr b="1" sz="1300"/>
                    </a:p>
                  </a:txBody>
                  <a:tcPr marT="91425" marB="91425" marR="91425" marL="91425"/>
                </a:tc>
                <a:tc>
                  <a:txBody>
                    <a:bodyPr/>
                    <a:lstStyle/>
                    <a:p>
                      <a:pPr indent="0" lvl="0" marL="0" rtl="0" algn="l">
                        <a:spcBef>
                          <a:spcPts val="0"/>
                        </a:spcBef>
                        <a:spcAft>
                          <a:spcPts val="0"/>
                        </a:spcAft>
                        <a:buNone/>
                      </a:pPr>
                      <a:r>
                        <a:rPr b="1" lang="en" sz="1300"/>
                        <a:t>SellerID, ProductID</a:t>
                      </a:r>
                      <a:endParaRPr b="1" sz="1300"/>
                    </a:p>
                  </a:txBody>
                  <a:tcPr marT="91425" marB="91425" marR="91425" marL="91425"/>
                </a:tc>
              </a:tr>
              <a:tr h="1683175">
                <a:tc>
                  <a:txBody>
                    <a:bodyPr/>
                    <a:lstStyle/>
                    <a:p>
                      <a:pPr indent="0" lvl="0" marL="0" rtl="0" algn="l">
                        <a:spcBef>
                          <a:spcPts val="0"/>
                        </a:spcBef>
                        <a:spcAft>
                          <a:spcPts val="0"/>
                        </a:spcAft>
                        <a:buClr>
                          <a:schemeClr val="dk1"/>
                        </a:buClr>
                        <a:buSzPts val="1100"/>
                        <a:buFont typeface="Arial"/>
                        <a:buNone/>
                      </a:pPr>
                      <a:r>
                        <a:rPr b="1" lang="en" sz="1300">
                          <a:solidFill>
                            <a:schemeClr val="dk1"/>
                          </a:solidFill>
                        </a:rPr>
                        <a:t>OrderID</a:t>
                      </a:r>
                      <a:endParaRPr b="1" sz="1300"/>
                    </a:p>
                  </a:txBody>
                  <a:tcPr marT="91425" marB="91425" marR="91425" marL="91425"/>
                </a:tc>
                <a:tc>
                  <a:txBody>
                    <a:bodyPr/>
                    <a:lstStyle/>
                    <a:p>
                      <a:pPr indent="0" lvl="0" marL="0" rtl="0" algn="l">
                        <a:spcBef>
                          <a:spcPts val="0"/>
                        </a:spcBef>
                        <a:spcAft>
                          <a:spcPts val="0"/>
                        </a:spcAft>
                        <a:buNone/>
                      </a:pPr>
                      <a:r>
                        <a:rPr b="1" lang="en" sz="1300"/>
                        <a:t>BuyerID, CrediCardID, ShippingCost, TaxRatePercent, TotalAmount, Shipping Address, ShippingZipCode, OrderDate, Status</a:t>
                      </a:r>
                      <a:endParaRPr b="1" sz="1300"/>
                    </a:p>
                  </a:txBody>
                  <a:tcPr marT="91425" marB="91425" marR="91425" marL="91425"/>
                </a:tc>
                <a:tc>
                  <a:txBody>
                    <a:bodyPr/>
                    <a:lstStyle/>
                    <a:p>
                      <a:pPr indent="0" lvl="0" marL="0" rtl="0" algn="l">
                        <a:spcBef>
                          <a:spcPts val="0"/>
                        </a:spcBef>
                        <a:spcAft>
                          <a:spcPts val="0"/>
                        </a:spcAft>
                        <a:buNone/>
                      </a:pPr>
                      <a:r>
                        <a:rPr b="1" lang="en" sz="1300"/>
                        <a:t>Order Processing Service</a:t>
                      </a:r>
                      <a:endParaRPr b="1" sz="1300"/>
                    </a:p>
                  </a:txBody>
                  <a:tcPr marT="91425" marB="91425" marR="91425" marL="91425"/>
                </a:tc>
                <a:tc>
                  <a:txBody>
                    <a:bodyPr/>
                    <a:lstStyle/>
                    <a:p>
                      <a:pPr indent="0" lvl="0" marL="0" rtl="0" algn="l">
                        <a:spcBef>
                          <a:spcPts val="0"/>
                        </a:spcBef>
                        <a:spcAft>
                          <a:spcPts val="0"/>
                        </a:spcAft>
                        <a:buNone/>
                      </a:pPr>
                      <a:r>
                        <a:rPr b="1" lang="en" sz="1300"/>
                        <a:t>BuyerID, CreditCardID</a:t>
                      </a:r>
                      <a:endParaRPr b="1" sz="1300"/>
                    </a:p>
                  </a:txBody>
                  <a:tcPr marT="91425" marB="91425" marR="91425" marL="91425"/>
                </a:tc>
              </a:tr>
              <a:tr h="554425">
                <a:tc>
                  <a:txBody>
                    <a:bodyPr/>
                    <a:lstStyle/>
                    <a:p>
                      <a:pPr indent="0" lvl="0" marL="0" rtl="0" algn="l">
                        <a:spcBef>
                          <a:spcPts val="0"/>
                        </a:spcBef>
                        <a:spcAft>
                          <a:spcPts val="0"/>
                        </a:spcAft>
                        <a:buNone/>
                      </a:pPr>
                      <a:r>
                        <a:rPr b="1" lang="en" sz="1300"/>
                        <a:t>ShipmentID</a:t>
                      </a:r>
                      <a:endParaRPr b="1" sz="1300"/>
                    </a:p>
                  </a:txBody>
                  <a:tcPr marT="91425" marB="91425" marR="91425" marL="91425"/>
                </a:tc>
                <a:tc>
                  <a:txBody>
                    <a:bodyPr/>
                    <a:lstStyle/>
                    <a:p>
                      <a:pPr indent="0" lvl="0" marL="0" rtl="0" algn="l">
                        <a:spcBef>
                          <a:spcPts val="0"/>
                        </a:spcBef>
                        <a:spcAft>
                          <a:spcPts val="0"/>
                        </a:spcAft>
                        <a:buNone/>
                      </a:pPr>
                      <a:r>
                        <a:rPr b="1" lang="en" sz="1300"/>
                        <a:t>OrderID, Carrier, TrackingNumber, OrderShipDate</a:t>
                      </a:r>
                      <a:endParaRPr b="1" sz="1300"/>
                    </a:p>
                  </a:txBody>
                  <a:tcPr marT="91425" marB="91425" marR="91425" marL="91425"/>
                </a:tc>
                <a:tc>
                  <a:txBody>
                    <a:bodyPr/>
                    <a:lstStyle/>
                    <a:p>
                      <a:pPr indent="0" lvl="0" marL="0" rtl="0" algn="l">
                        <a:spcBef>
                          <a:spcPts val="0"/>
                        </a:spcBef>
                        <a:spcAft>
                          <a:spcPts val="0"/>
                        </a:spcAft>
                        <a:buNone/>
                      </a:pPr>
                      <a:r>
                        <a:rPr b="1" lang="en" sz="1300"/>
                        <a:t>Order Processing Service</a:t>
                      </a:r>
                      <a:endParaRPr b="1" sz="1300"/>
                    </a:p>
                  </a:txBody>
                  <a:tcPr marT="91425" marB="91425" marR="91425" marL="91425"/>
                </a:tc>
                <a:tc>
                  <a:txBody>
                    <a:bodyPr/>
                    <a:lstStyle/>
                    <a:p>
                      <a:pPr indent="0" lvl="0" marL="0" rtl="0" algn="l">
                        <a:spcBef>
                          <a:spcPts val="0"/>
                        </a:spcBef>
                        <a:spcAft>
                          <a:spcPts val="0"/>
                        </a:spcAft>
                        <a:buNone/>
                      </a:pPr>
                      <a:r>
                        <a:rPr b="1" lang="en" sz="1300"/>
                        <a:t>TrackingNumber</a:t>
                      </a:r>
                      <a:endParaRPr b="1" sz="1300"/>
                    </a:p>
                  </a:txBody>
                  <a:tcPr marT="91425" marB="91425" marR="91425" marL="91425"/>
                </a:tc>
              </a:tr>
              <a:tr h="1022475">
                <a:tc>
                  <a:txBody>
                    <a:bodyPr/>
                    <a:lstStyle/>
                    <a:p>
                      <a:pPr indent="0" lvl="0" marL="0" rtl="0" algn="l">
                        <a:spcBef>
                          <a:spcPts val="0"/>
                        </a:spcBef>
                        <a:spcAft>
                          <a:spcPts val="0"/>
                        </a:spcAft>
                        <a:buNone/>
                      </a:pPr>
                      <a:r>
                        <a:rPr b="1" lang="en" sz="1300"/>
                        <a:t>ItemID</a:t>
                      </a:r>
                      <a:endParaRPr b="1" sz="1300"/>
                    </a:p>
                  </a:txBody>
                  <a:tcPr marT="91425" marB="91425" marR="91425" marL="91425"/>
                </a:tc>
                <a:tc>
                  <a:txBody>
                    <a:bodyPr/>
                    <a:lstStyle/>
                    <a:p>
                      <a:pPr indent="0" lvl="0" marL="0" rtl="0" algn="l">
                        <a:spcBef>
                          <a:spcPts val="0"/>
                        </a:spcBef>
                        <a:spcAft>
                          <a:spcPts val="0"/>
                        </a:spcAft>
                        <a:buNone/>
                      </a:pPr>
                      <a:r>
                        <a:rPr b="1" lang="en" sz="1300"/>
                        <a:t>ItemName, SellerID, Type, BrandName, Color, </a:t>
                      </a:r>
                      <a:r>
                        <a:rPr b="1" lang="en" sz="1300"/>
                        <a:t>Size, Sex, Condition, ItemStatus, ArrivalDate</a:t>
                      </a:r>
                      <a:endParaRPr b="1" sz="1300"/>
                    </a:p>
                  </a:txBody>
                  <a:tcPr marT="91425" marB="91425" marR="91425" marL="91425"/>
                </a:tc>
                <a:tc>
                  <a:txBody>
                    <a:bodyPr/>
                    <a:lstStyle/>
                    <a:p>
                      <a:pPr indent="0" lvl="0" marL="0" rtl="0" algn="l">
                        <a:spcBef>
                          <a:spcPts val="0"/>
                        </a:spcBef>
                        <a:spcAft>
                          <a:spcPts val="0"/>
                        </a:spcAft>
                        <a:buNone/>
                      </a:pPr>
                      <a:r>
                        <a:rPr b="1" lang="en" sz="1300"/>
                        <a:t>Inventory</a:t>
                      </a:r>
                      <a:r>
                        <a:rPr b="1" lang="en" sz="1300"/>
                        <a:t> Management System</a:t>
                      </a:r>
                      <a:endParaRPr b="1" sz="1300"/>
                    </a:p>
                  </a:txBody>
                  <a:tcPr marT="91425" marB="91425" marR="91425" marL="91425"/>
                </a:tc>
                <a:tc>
                  <a:txBody>
                    <a:bodyPr/>
                    <a:lstStyle/>
                    <a:p>
                      <a:pPr indent="0" lvl="0" marL="0" rtl="0" algn="l">
                        <a:spcBef>
                          <a:spcPts val="0"/>
                        </a:spcBef>
                        <a:spcAft>
                          <a:spcPts val="0"/>
                        </a:spcAft>
                        <a:buNone/>
                      </a:pPr>
                      <a:r>
                        <a:rPr b="1" lang="en" sz="1300"/>
                        <a:t>ItemName + </a:t>
                      </a:r>
                      <a:r>
                        <a:rPr b="1" lang="en" sz="1300">
                          <a:solidFill>
                            <a:schemeClr val="dk1"/>
                          </a:solidFill>
                        </a:rPr>
                        <a:t>BrandName + Type</a:t>
                      </a:r>
                      <a:r>
                        <a:rPr b="1" lang="en" sz="1300"/>
                        <a:t>, SellerID </a:t>
                      </a:r>
                      <a:endParaRPr b="1" sz="1300"/>
                    </a:p>
                  </a:txBody>
                  <a:tcPr marT="91425" marB="91425" marR="91425" marL="91425"/>
                </a:tc>
              </a:tr>
              <a:tr h="721600">
                <a:tc>
                  <a:txBody>
                    <a:bodyPr/>
                    <a:lstStyle/>
                    <a:p>
                      <a:pPr indent="0" lvl="0" marL="0" rtl="0" algn="l">
                        <a:spcBef>
                          <a:spcPts val="0"/>
                        </a:spcBef>
                        <a:spcAft>
                          <a:spcPts val="0"/>
                        </a:spcAft>
                        <a:buNone/>
                      </a:pPr>
                      <a:r>
                        <a:rPr b="1" lang="en" sz="1300"/>
                        <a:t>ID</a:t>
                      </a:r>
                      <a:endParaRPr b="1" sz="1300"/>
                    </a:p>
                  </a:txBody>
                  <a:tcPr marT="91425" marB="91425" marR="91425" marL="91425"/>
                </a:tc>
                <a:tc>
                  <a:txBody>
                    <a:bodyPr/>
                    <a:lstStyle/>
                    <a:p>
                      <a:pPr indent="0" lvl="0" marL="0" rtl="0" algn="l">
                        <a:spcBef>
                          <a:spcPts val="0"/>
                        </a:spcBef>
                        <a:spcAft>
                          <a:spcPts val="0"/>
                        </a:spcAft>
                        <a:buNone/>
                      </a:pPr>
                      <a:r>
                        <a:rPr b="1" lang="en" sz="1300"/>
                        <a:t>UserID, FirstName, LastName, ContactReason, Email, Phone, OrderID, Resolution, ContactMethod</a:t>
                      </a:r>
                      <a:endParaRPr b="1" sz="1300"/>
                    </a:p>
                  </a:txBody>
                  <a:tcPr marT="91425" marB="91425" marR="91425" marL="91425"/>
                </a:tc>
                <a:tc>
                  <a:txBody>
                    <a:bodyPr/>
                    <a:lstStyle/>
                    <a:p>
                      <a:pPr indent="0" lvl="0" marL="0" rtl="0" algn="l">
                        <a:spcBef>
                          <a:spcPts val="0"/>
                        </a:spcBef>
                        <a:spcAft>
                          <a:spcPts val="0"/>
                        </a:spcAft>
                        <a:buNone/>
                      </a:pPr>
                      <a:r>
                        <a:rPr b="1" lang="en" sz="1300"/>
                        <a:t>Customer Service Application</a:t>
                      </a:r>
                      <a:endParaRPr b="1" sz="1300"/>
                    </a:p>
                  </a:txBody>
                  <a:tcPr marT="91425" marB="91425" marR="91425" marL="91425"/>
                </a:tc>
                <a:tc>
                  <a:txBody>
                    <a:bodyPr/>
                    <a:lstStyle/>
                    <a:p>
                      <a:pPr indent="0" lvl="0" marL="0" rtl="0" algn="l">
                        <a:spcBef>
                          <a:spcPts val="0"/>
                        </a:spcBef>
                        <a:spcAft>
                          <a:spcPts val="0"/>
                        </a:spcAft>
                        <a:buNone/>
                      </a:pPr>
                      <a:r>
                        <a:rPr b="1" lang="en" sz="1300"/>
                        <a:t>UserID, FirstName + LastName</a:t>
                      </a:r>
                      <a:endParaRPr b="1" sz="13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idx="1" type="body"/>
          </p:nvPr>
        </p:nvSpPr>
        <p:spPr>
          <a:xfrm>
            <a:off x="316350" y="358975"/>
            <a:ext cx="7139700" cy="374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200">
                <a:solidFill>
                  <a:srgbClr val="525C65"/>
                </a:solidFill>
                <a:highlight>
                  <a:schemeClr val="lt1"/>
                </a:highlight>
                <a:latin typeface="Open Sans"/>
                <a:ea typeface="Open Sans"/>
                <a:cs typeface="Open Sans"/>
                <a:sym typeface="Open Sans"/>
              </a:rPr>
              <a:t>Explanation:</a:t>
            </a:r>
            <a:endParaRPr b="1" sz="2200">
              <a:solidFill>
                <a:srgbClr val="525C65"/>
              </a:solidFill>
              <a:highlight>
                <a:schemeClr val="lt1"/>
              </a:highlight>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n" sz="2200">
                <a:solidFill>
                  <a:srgbClr val="525C65"/>
                </a:solidFill>
                <a:highlight>
                  <a:schemeClr val="lt1"/>
                </a:highlight>
                <a:latin typeface="Open Sans"/>
                <a:ea typeface="Open Sans"/>
                <a:cs typeface="Open Sans"/>
                <a:sym typeface="Open Sans"/>
              </a:rPr>
              <a:t>Registry MDM is a suitable architectural choice for Sneakerpark. Sneakerpark has no existing existing implementation of an Enterprise data warehouse, and is just starting out on their MDM journey. The application of a Registry MDM will </a:t>
            </a:r>
            <a:r>
              <a:rPr lang="en" sz="2200">
                <a:solidFill>
                  <a:srgbClr val="525C65"/>
                </a:solidFill>
                <a:highlight>
                  <a:schemeClr val="lt1"/>
                </a:highlight>
                <a:latin typeface="Open Sans"/>
                <a:ea typeface="Open Sans"/>
                <a:cs typeface="Open Sans"/>
                <a:sym typeface="Open Sans"/>
              </a:rPr>
              <a:t>serve as a proof of concept of an MDM and </a:t>
            </a:r>
            <a:r>
              <a:rPr lang="en" sz="2200">
                <a:solidFill>
                  <a:srgbClr val="525C65"/>
                </a:solidFill>
                <a:highlight>
                  <a:schemeClr val="lt1"/>
                </a:highlight>
                <a:latin typeface="Open Sans"/>
                <a:ea typeface="Open Sans"/>
                <a:cs typeface="Open Sans"/>
                <a:sym typeface="Open Sans"/>
              </a:rPr>
              <a:t>demonstrate the feasibility and benefits of a full-fledged MDM if </a:t>
            </a:r>
            <a:r>
              <a:rPr lang="en" sz="2200">
                <a:solidFill>
                  <a:srgbClr val="525C65"/>
                </a:solidFill>
                <a:highlight>
                  <a:schemeClr val="lt1"/>
                </a:highlight>
                <a:latin typeface="Open Sans"/>
                <a:ea typeface="Open Sans"/>
                <a:cs typeface="Open Sans"/>
                <a:sym typeface="Open Sans"/>
              </a:rPr>
              <a:t>implemented</a:t>
            </a:r>
            <a:r>
              <a:rPr lang="en" sz="2200">
                <a:solidFill>
                  <a:srgbClr val="525C65"/>
                </a:solidFill>
                <a:highlight>
                  <a:schemeClr val="lt1"/>
                </a:highlight>
                <a:latin typeface="Open Sans"/>
                <a:ea typeface="Open Sans"/>
                <a:cs typeface="Open Sans"/>
                <a:sym typeface="Open Sans"/>
              </a:rPr>
              <a:t> properly in the future.</a:t>
            </a:r>
            <a:endParaRPr sz="2200">
              <a:solidFill>
                <a:srgbClr val="525C65"/>
              </a:solidFill>
              <a:highlight>
                <a:schemeClr val="lt1"/>
              </a:highlight>
              <a:latin typeface="Open Sans"/>
              <a:ea typeface="Open Sans"/>
              <a:cs typeface="Open Sans"/>
              <a:sym typeface="Open Sans"/>
            </a:endParaRPr>
          </a:p>
        </p:txBody>
      </p:sp>
      <p:sp>
        <p:nvSpPr>
          <p:cNvPr id="233" name="Google Shape;233;p17"/>
          <p:cNvSpPr txBox="1"/>
          <p:nvPr/>
        </p:nvSpPr>
        <p:spPr>
          <a:xfrm>
            <a:off x="417200" y="4742100"/>
            <a:ext cx="6774600" cy="24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sz="2200">
                <a:solidFill>
                  <a:srgbClr val="525C65"/>
                </a:solidFill>
                <a:highlight>
                  <a:schemeClr val="lt1"/>
                </a:highlight>
                <a:latin typeface="Open Sans"/>
                <a:ea typeface="Open Sans"/>
                <a:cs typeface="Open Sans"/>
                <a:sym typeface="Open Sans"/>
              </a:rPr>
              <a:t>A Registry MDM is also a low-cost pursuit, that will require minimal intrusion in Sneakerpark’s existing application systems. A Registry MDM will also be easier to implement than other architectures, with a single source of master data as the truth.</a:t>
            </a:r>
            <a:endParaRPr sz="2200">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7" name="Shape 237"/>
        <p:cNvGrpSpPr/>
        <p:nvPr/>
      </p:nvGrpSpPr>
      <p:grpSpPr>
        <a:xfrm>
          <a:off x="0" y="0"/>
          <a:ext cx="0" cy="0"/>
          <a:chOff x="0" y="0"/>
          <a:chExt cx="0" cy="0"/>
        </a:xfrm>
      </p:grpSpPr>
      <p:sp>
        <p:nvSpPr>
          <p:cNvPr id="238" name="Google Shape;238;p18"/>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6</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2: Master Record</a:t>
            </a:r>
            <a:endParaRPr b="0" i="0" sz="3000" u="none" cap="none" strike="noStrike">
              <a:solidFill>
                <a:srgbClr val="FFFFFF"/>
              </a:solidFill>
              <a:latin typeface="Open Sans"/>
              <a:ea typeface="Open Sans"/>
              <a:cs typeface="Open Sans"/>
              <a:sym typeface="Open Sans"/>
            </a:endParaRPr>
          </a:p>
        </p:txBody>
      </p:sp>
      <p:sp>
        <p:nvSpPr>
          <p:cNvPr id="239" name="Google Shape;239;p1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idx="1" type="body"/>
          </p:nvPr>
        </p:nvSpPr>
        <p:spPr>
          <a:xfrm>
            <a:off x="432450" y="717975"/>
            <a:ext cx="6907500" cy="878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3000"/>
              <a:buNone/>
            </a:pPr>
            <a:r>
              <a:rPr lang="en" sz="1600">
                <a:solidFill>
                  <a:srgbClr val="525C65"/>
                </a:solidFill>
                <a:highlight>
                  <a:srgbClr val="FFFFFF"/>
                </a:highlight>
                <a:latin typeface="Open Sans"/>
                <a:ea typeface="Open Sans"/>
                <a:cs typeface="Open Sans"/>
                <a:sym typeface="Open Sans"/>
              </a:rPr>
              <a:t>In this step, you will define a set of </a:t>
            </a:r>
            <a:r>
              <a:rPr b="1" lang="en" sz="1600">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rPr b="1" lang="en" sz="1600">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3000"/>
              <a:buFont typeface="Arial"/>
              <a:buNone/>
            </a:pPr>
            <a:r>
              <a:rPr lang="en" sz="1400">
                <a:solidFill>
                  <a:srgbClr val="525C65"/>
                </a:solidFill>
                <a:highlight>
                  <a:schemeClr val="lt1"/>
                </a:highlight>
                <a:latin typeface="Open Sans"/>
                <a:ea typeface="Open Sans"/>
                <a:cs typeface="Open Sans"/>
                <a:sym typeface="Open Sans"/>
              </a:rPr>
              <a:t>1 – </a:t>
            </a:r>
            <a:r>
              <a:rPr b="1" lang="en" sz="1400">
                <a:solidFill>
                  <a:srgbClr val="525C65"/>
                </a:solidFill>
                <a:highlight>
                  <a:schemeClr val="lt1"/>
                </a:highlight>
                <a:latin typeface="Open Sans"/>
                <a:ea typeface="Open Sans"/>
                <a:cs typeface="Open Sans"/>
                <a:sym typeface="Open Sans"/>
              </a:rPr>
              <a:t>Item</a:t>
            </a:r>
            <a:r>
              <a:rPr lang="en" sz="1400">
                <a:solidFill>
                  <a:srgbClr val="525C65"/>
                </a:solidFill>
                <a:highlight>
                  <a:schemeClr val="lt1"/>
                </a:highlight>
                <a:latin typeface="Open Sans"/>
                <a:ea typeface="Open Sans"/>
                <a:cs typeface="Open Sans"/>
                <a:sym typeface="Open Sans"/>
              </a:rPr>
              <a:t> Primary match rule: match Item data on </a:t>
            </a:r>
            <a:r>
              <a:rPr b="1" lang="en" sz="1400">
                <a:solidFill>
                  <a:srgbClr val="525C65"/>
                </a:solidFill>
                <a:highlight>
                  <a:schemeClr val="lt1"/>
                </a:highlight>
                <a:latin typeface="Open Sans"/>
                <a:ea typeface="Open Sans"/>
                <a:cs typeface="Open Sans"/>
                <a:sym typeface="Open Sans"/>
              </a:rPr>
              <a:t>ItemID</a:t>
            </a:r>
            <a:r>
              <a:rPr lang="en" sz="1400">
                <a:solidFill>
                  <a:srgbClr val="525C65"/>
                </a:solidFill>
                <a:highlight>
                  <a:schemeClr val="lt1"/>
                </a:highlight>
                <a:latin typeface="Open Sans"/>
                <a:ea typeface="Open Sans"/>
                <a:cs typeface="Open Sans"/>
                <a:sym typeface="Open Sans"/>
              </a:rPr>
              <a:t>, </a:t>
            </a:r>
            <a:r>
              <a:rPr lang="en" sz="1400">
                <a:solidFill>
                  <a:srgbClr val="525C65"/>
                </a:solidFill>
                <a:highlight>
                  <a:schemeClr val="lt1"/>
                </a:highlight>
                <a:latin typeface="Open Sans"/>
                <a:ea typeface="Open Sans"/>
                <a:cs typeface="Open Sans"/>
                <a:sym typeface="Open Sans"/>
              </a:rPr>
              <a:t>corresponds</a:t>
            </a:r>
            <a:r>
              <a:rPr lang="en" sz="1400">
                <a:solidFill>
                  <a:srgbClr val="525C65"/>
                </a:solidFill>
                <a:highlight>
                  <a:schemeClr val="lt1"/>
                </a:highlight>
                <a:latin typeface="Open Sans"/>
                <a:ea typeface="Open Sans"/>
                <a:cs typeface="Open Sans"/>
                <a:sym typeface="Open Sans"/>
              </a:rPr>
              <a:t> with matching </a:t>
            </a:r>
            <a:r>
              <a:rPr b="1" lang="en" sz="1400">
                <a:solidFill>
                  <a:srgbClr val="525C65"/>
                </a:solidFill>
                <a:highlight>
                  <a:schemeClr val="lt1"/>
                </a:highlight>
                <a:latin typeface="Open Sans"/>
                <a:ea typeface="Open Sans"/>
                <a:cs typeface="Open Sans"/>
                <a:sym typeface="Open Sans"/>
              </a:rPr>
              <a:t>ProductID </a:t>
            </a:r>
            <a:r>
              <a:rPr lang="en" sz="1400">
                <a:solidFill>
                  <a:srgbClr val="525C65"/>
                </a:solidFill>
                <a:highlight>
                  <a:schemeClr val="lt1"/>
                </a:highlight>
                <a:latin typeface="Open Sans"/>
                <a:ea typeface="Open Sans"/>
                <a:cs typeface="Open Sans"/>
                <a:sym typeface="Open Sans"/>
              </a:rPr>
              <a:t>in </a:t>
            </a:r>
            <a:r>
              <a:rPr lang="en" sz="1400">
                <a:solidFill>
                  <a:srgbClr val="525C65"/>
                </a:solidFill>
                <a:highlight>
                  <a:schemeClr val="lt1"/>
                </a:highlight>
                <a:latin typeface="Open Sans"/>
                <a:ea typeface="Open Sans"/>
                <a:cs typeface="Open Sans"/>
                <a:sym typeface="Open Sans"/>
              </a:rPr>
              <a:t>Listing data</a:t>
            </a:r>
            <a:r>
              <a:rPr b="1" lang="en" sz="1400">
                <a:solidFill>
                  <a:srgbClr val="525C65"/>
                </a:solidFill>
                <a:highlight>
                  <a:schemeClr val="lt1"/>
                </a:highlight>
                <a:latin typeface="Open Sans"/>
                <a:ea typeface="Open Sans"/>
                <a:cs typeface="Open Sans"/>
                <a:sym typeface="Open Sans"/>
              </a:rPr>
              <a:t>. </a:t>
            </a:r>
            <a:r>
              <a:rPr lang="en" sz="1400">
                <a:solidFill>
                  <a:srgbClr val="525C65"/>
                </a:solidFill>
                <a:highlight>
                  <a:schemeClr val="lt1"/>
                </a:highlight>
                <a:latin typeface="Open Sans"/>
                <a:ea typeface="Open Sans"/>
                <a:cs typeface="Open Sans"/>
                <a:sym typeface="Open Sans"/>
              </a:rPr>
              <a:t>Same ItemID -&gt; Same Item.</a:t>
            </a:r>
            <a:endParaRPr>
              <a:latin typeface="Open Sans"/>
              <a:ea typeface="Open Sans"/>
              <a:cs typeface="Open Sans"/>
              <a:sym typeface="Open Sans"/>
            </a:endParaRPr>
          </a:p>
          <a:p>
            <a:pPr indent="0" lvl="0" marL="0" marR="241300" rtl="0" algn="l">
              <a:lnSpc>
                <a:spcPct val="170000"/>
              </a:lnSpc>
              <a:spcBef>
                <a:spcPts val="3800"/>
              </a:spcBef>
              <a:spcAft>
                <a:spcPts val="0"/>
              </a:spcAft>
              <a:buClr>
                <a:schemeClr val="dk1"/>
              </a:buClr>
              <a:buSzPts val="3000"/>
              <a:buFont typeface="Arial"/>
              <a:buNone/>
            </a:pPr>
            <a:r>
              <a:rPr lang="en" sz="1400">
                <a:solidFill>
                  <a:srgbClr val="525C65"/>
                </a:solidFill>
                <a:highlight>
                  <a:schemeClr val="lt1"/>
                </a:highlight>
                <a:latin typeface="Open Sans"/>
                <a:ea typeface="Open Sans"/>
                <a:cs typeface="Open Sans"/>
                <a:sym typeface="Open Sans"/>
              </a:rPr>
              <a:t>2 – </a:t>
            </a:r>
            <a:r>
              <a:rPr b="1" lang="en" sz="1400">
                <a:solidFill>
                  <a:srgbClr val="525C65"/>
                </a:solidFill>
                <a:highlight>
                  <a:schemeClr val="lt1"/>
                </a:highlight>
                <a:latin typeface="Open Sans"/>
                <a:ea typeface="Open Sans"/>
                <a:cs typeface="Open Sans"/>
                <a:sym typeface="Open Sans"/>
              </a:rPr>
              <a:t>Item</a:t>
            </a:r>
            <a:r>
              <a:rPr lang="en" sz="1400">
                <a:solidFill>
                  <a:srgbClr val="525C65"/>
                </a:solidFill>
                <a:highlight>
                  <a:schemeClr val="lt1"/>
                </a:highlight>
                <a:latin typeface="Open Sans"/>
                <a:ea typeface="Open Sans"/>
                <a:cs typeface="Open Sans"/>
                <a:sym typeface="Open Sans"/>
              </a:rPr>
              <a:t>: Secondary match rule: match using combination of </a:t>
            </a:r>
            <a:r>
              <a:rPr b="1" lang="en" sz="1400">
                <a:solidFill>
                  <a:srgbClr val="525C65"/>
                </a:solidFill>
                <a:highlight>
                  <a:schemeClr val="lt1"/>
                </a:highlight>
                <a:latin typeface="Open Sans"/>
                <a:ea typeface="Open Sans"/>
                <a:cs typeface="Open Sans"/>
                <a:sym typeface="Open Sans"/>
              </a:rPr>
              <a:t>BrandName</a:t>
            </a:r>
            <a:r>
              <a:rPr lang="en" sz="1400">
                <a:solidFill>
                  <a:srgbClr val="525C65"/>
                </a:solidFill>
                <a:highlight>
                  <a:schemeClr val="lt1"/>
                </a:highlight>
                <a:latin typeface="Open Sans"/>
                <a:ea typeface="Open Sans"/>
                <a:cs typeface="Open Sans"/>
                <a:sym typeface="Open Sans"/>
              </a:rPr>
              <a:t>, </a:t>
            </a:r>
            <a:r>
              <a:rPr b="1" lang="en" sz="1400">
                <a:solidFill>
                  <a:srgbClr val="525C65"/>
                </a:solidFill>
                <a:highlight>
                  <a:schemeClr val="lt1"/>
                </a:highlight>
                <a:latin typeface="Open Sans"/>
                <a:ea typeface="Open Sans"/>
                <a:cs typeface="Open Sans"/>
                <a:sym typeface="Open Sans"/>
              </a:rPr>
              <a:t>ItemName</a:t>
            </a:r>
            <a:r>
              <a:rPr lang="en" sz="1400">
                <a:solidFill>
                  <a:srgbClr val="525C65"/>
                </a:solidFill>
                <a:highlight>
                  <a:schemeClr val="lt1"/>
                </a:highlight>
                <a:latin typeface="Open Sans"/>
                <a:ea typeface="Open Sans"/>
                <a:cs typeface="Open Sans"/>
                <a:sym typeface="Open Sans"/>
              </a:rPr>
              <a:t>, and </a:t>
            </a:r>
            <a:r>
              <a:rPr b="1" lang="en" sz="1400">
                <a:solidFill>
                  <a:srgbClr val="525C65"/>
                </a:solidFill>
                <a:highlight>
                  <a:schemeClr val="lt1"/>
                </a:highlight>
                <a:latin typeface="Open Sans"/>
                <a:ea typeface="Open Sans"/>
                <a:cs typeface="Open Sans"/>
                <a:sym typeface="Open Sans"/>
              </a:rPr>
              <a:t>Type, SellerID</a:t>
            </a:r>
            <a:r>
              <a:rPr lang="en" sz="1400">
                <a:solidFill>
                  <a:srgbClr val="525C65"/>
                </a:solidFill>
                <a:highlight>
                  <a:schemeClr val="lt1"/>
                </a:highlight>
                <a:latin typeface="Open Sans"/>
                <a:ea typeface="Open Sans"/>
                <a:cs typeface="Open Sans"/>
                <a:sym typeface="Open Sans"/>
              </a:rPr>
              <a:t>. Confidence threshold of 70% with this rule. In Listing data, </a:t>
            </a:r>
            <a:r>
              <a:rPr b="1" lang="en" sz="1400">
                <a:solidFill>
                  <a:srgbClr val="525C65"/>
                </a:solidFill>
                <a:highlight>
                  <a:schemeClr val="lt1"/>
                </a:highlight>
                <a:latin typeface="Open Sans"/>
                <a:ea typeface="Open Sans"/>
                <a:cs typeface="Open Sans"/>
                <a:sym typeface="Open Sans"/>
              </a:rPr>
              <a:t>BrandName</a:t>
            </a:r>
            <a:r>
              <a:rPr lang="en" sz="1400">
                <a:solidFill>
                  <a:srgbClr val="525C65"/>
                </a:solidFill>
                <a:highlight>
                  <a:schemeClr val="lt1"/>
                </a:highlight>
                <a:latin typeface="Open Sans"/>
                <a:ea typeface="Open Sans"/>
                <a:cs typeface="Open Sans"/>
                <a:sym typeface="Open Sans"/>
              </a:rPr>
              <a:t> matches with </a:t>
            </a:r>
            <a:r>
              <a:rPr b="1" lang="en" sz="1400">
                <a:solidFill>
                  <a:srgbClr val="525C65"/>
                </a:solidFill>
                <a:highlight>
                  <a:schemeClr val="lt1"/>
                </a:highlight>
                <a:latin typeface="Open Sans"/>
                <a:ea typeface="Open Sans"/>
                <a:cs typeface="Open Sans"/>
                <a:sym typeface="Open Sans"/>
              </a:rPr>
              <a:t>Brand</a:t>
            </a:r>
            <a:r>
              <a:rPr lang="en" sz="1400">
                <a:solidFill>
                  <a:srgbClr val="525C65"/>
                </a:solidFill>
                <a:highlight>
                  <a:schemeClr val="lt1"/>
                </a:highlight>
                <a:latin typeface="Open Sans"/>
                <a:ea typeface="Open Sans"/>
                <a:cs typeface="Open Sans"/>
                <a:sym typeface="Open Sans"/>
              </a:rPr>
              <a:t>, and </a:t>
            </a:r>
            <a:r>
              <a:rPr b="1" lang="en" sz="1400">
                <a:solidFill>
                  <a:srgbClr val="525C65"/>
                </a:solidFill>
                <a:highlight>
                  <a:schemeClr val="lt1"/>
                </a:highlight>
                <a:latin typeface="Open Sans"/>
                <a:ea typeface="Open Sans"/>
                <a:cs typeface="Open Sans"/>
                <a:sym typeface="Open Sans"/>
              </a:rPr>
              <a:t>ShoeType</a:t>
            </a:r>
            <a:r>
              <a:rPr lang="en" sz="1400">
                <a:solidFill>
                  <a:srgbClr val="525C65"/>
                </a:solidFill>
                <a:highlight>
                  <a:schemeClr val="lt1"/>
                </a:highlight>
                <a:latin typeface="Open Sans"/>
                <a:ea typeface="Open Sans"/>
                <a:cs typeface="Open Sans"/>
                <a:sym typeface="Open Sans"/>
              </a:rPr>
              <a:t> with </a:t>
            </a:r>
            <a:r>
              <a:rPr b="1" lang="en" sz="1400">
                <a:solidFill>
                  <a:srgbClr val="525C65"/>
                </a:solidFill>
                <a:highlight>
                  <a:schemeClr val="lt1"/>
                </a:highlight>
                <a:latin typeface="Open Sans"/>
                <a:ea typeface="Open Sans"/>
                <a:cs typeface="Open Sans"/>
                <a:sym typeface="Open Sans"/>
              </a:rPr>
              <a:t>Type</a:t>
            </a:r>
            <a:r>
              <a:rPr lang="en" sz="1400">
                <a:solidFill>
                  <a:srgbClr val="525C65"/>
                </a:solidFill>
                <a:highlight>
                  <a:schemeClr val="lt1"/>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SzPts val="3000"/>
              <a:buNone/>
            </a:pPr>
            <a:r>
              <a:rPr lang="en" sz="1400">
                <a:solidFill>
                  <a:srgbClr val="525C65"/>
                </a:solidFill>
                <a:highlight>
                  <a:srgbClr val="FFFFFF"/>
                </a:highlight>
                <a:latin typeface="Open Sans"/>
                <a:ea typeface="Open Sans"/>
                <a:cs typeface="Open Sans"/>
                <a:sym typeface="Open Sans"/>
              </a:rPr>
              <a:t>3 - </a:t>
            </a:r>
            <a:r>
              <a:rPr b="1" lang="en" sz="1400">
                <a:solidFill>
                  <a:srgbClr val="525C65"/>
                </a:solidFill>
                <a:highlight>
                  <a:srgbClr val="FFFFFF"/>
                </a:highlight>
                <a:latin typeface="Open Sans"/>
                <a:ea typeface="Open Sans"/>
                <a:cs typeface="Open Sans"/>
                <a:sym typeface="Open Sans"/>
              </a:rPr>
              <a:t>Customer</a:t>
            </a:r>
            <a:r>
              <a:rPr lang="en" sz="1400">
                <a:solidFill>
                  <a:srgbClr val="525C65"/>
                </a:solidFill>
                <a:highlight>
                  <a:srgbClr val="FFFFFF"/>
                </a:highlight>
                <a:latin typeface="Open Sans"/>
                <a:ea typeface="Open Sans"/>
                <a:cs typeface="Open Sans"/>
                <a:sym typeface="Open Sans"/>
              </a:rPr>
              <a:t>: Primary match rule: match Customer data on </a:t>
            </a:r>
            <a:r>
              <a:rPr b="1" lang="en" sz="1400">
                <a:solidFill>
                  <a:srgbClr val="525C65"/>
                </a:solidFill>
                <a:highlight>
                  <a:srgbClr val="FFFFFF"/>
                </a:highlight>
                <a:latin typeface="Open Sans"/>
                <a:ea typeface="Open Sans"/>
                <a:cs typeface="Open Sans"/>
                <a:sym typeface="Open Sans"/>
              </a:rPr>
              <a:t>userID, </a:t>
            </a:r>
            <a:r>
              <a:rPr lang="en" sz="1400">
                <a:solidFill>
                  <a:srgbClr val="525C65"/>
                </a:solidFill>
                <a:highlight>
                  <a:srgbClr val="FFFFFF"/>
                </a:highlight>
                <a:latin typeface="Open Sans"/>
                <a:ea typeface="Open Sans"/>
                <a:cs typeface="Open Sans"/>
                <a:sym typeface="Open Sans"/>
              </a:rPr>
              <a:t>corresponds with </a:t>
            </a:r>
            <a:r>
              <a:rPr b="1" lang="en" sz="1400">
                <a:solidFill>
                  <a:srgbClr val="525C65"/>
                </a:solidFill>
                <a:highlight>
                  <a:srgbClr val="FFFFFF"/>
                </a:highlight>
                <a:latin typeface="Open Sans"/>
                <a:ea typeface="Open Sans"/>
                <a:cs typeface="Open Sans"/>
                <a:sym typeface="Open Sans"/>
              </a:rPr>
              <a:t>SellerID </a:t>
            </a:r>
            <a:r>
              <a:rPr lang="en" sz="1400">
                <a:solidFill>
                  <a:srgbClr val="525C65"/>
                </a:solidFill>
                <a:highlight>
                  <a:srgbClr val="FFFFFF"/>
                </a:highlight>
                <a:latin typeface="Open Sans"/>
                <a:ea typeface="Open Sans"/>
                <a:cs typeface="Open Sans"/>
                <a:sym typeface="Open Sans"/>
              </a:rPr>
              <a:t>in Listings and Items. Same userID -&gt; Same Customer.</a:t>
            </a:r>
            <a:endParaRPr sz="14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SzPts val="3000"/>
              <a:buNone/>
            </a:pPr>
            <a:r>
              <a:rPr lang="en" sz="1400">
                <a:solidFill>
                  <a:srgbClr val="525C65"/>
                </a:solidFill>
                <a:highlight>
                  <a:srgbClr val="FFFFFF"/>
                </a:highlight>
                <a:latin typeface="Open Sans"/>
                <a:ea typeface="Open Sans"/>
                <a:cs typeface="Open Sans"/>
                <a:sym typeface="Open Sans"/>
              </a:rPr>
              <a:t>4 - Customer: Secondary match rule: match Customer data on combination of </a:t>
            </a:r>
            <a:r>
              <a:rPr b="1" lang="en" sz="1400">
                <a:solidFill>
                  <a:srgbClr val="525C65"/>
                </a:solidFill>
                <a:highlight>
                  <a:srgbClr val="FFFFFF"/>
                </a:highlight>
                <a:latin typeface="Open Sans"/>
                <a:ea typeface="Open Sans"/>
                <a:cs typeface="Open Sans"/>
                <a:sym typeface="Open Sans"/>
              </a:rPr>
              <a:t>FirstName</a:t>
            </a:r>
            <a:r>
              <a:rPr lang="en" sz="1400">
                <a:solidFill>
                  <a:srgbClr val="525C65"/>
                </a:solidFill>
                <a:highlight>
                  <a:srgbClr val="FFFFFF"/>
                </a:highlight>
                <a:latin typeface="Open Sans"/>
                <a:ea typeface="Open Sans"/>
                <a:cs typeface="Open Sans"/>
                <a:sym typeface="Open Sans"/>
              </a:rPr>
              <a:t> and </a:t>
            </a:r>
            <a:r>
              <a:rPr b="1" lang="en" sz="1400">
                <a:solidFill>
                  <a:srgbClr val="525C65"/>
                </a:solidFill>
                <a:highlight>
                  <a:srgbClr val="FFFFFF"/>
                </a:highlight>
                <a:latin typeface="Open Sans"/>
                <a:ea typeface="Open Sans"/>
                <a:cs typeface="Open Sans"/>
                <a:sym typeface="Open Sans"/>
              </a:rPr>
              <a:t>LastName</a:t>
            </a:r>
            <a:r>
              <a:rPr lang="en" sz="1400">
                <a:solidFill>
                  <a:srgbClr val="525C65"/>
                </a:solidFill>
                <a:highlight>
                  <a:srgbClr val="FFFFFF"/>
                </a:highlight>
                <a:latin typeface="Open Sans"/>
                <a:ea typeface="Open Sans"/>
                <a:cs typeface="Open Sans"/>
                <a:sym typeface="Open Sans"/>
              </a:rPr>
              <a:t>, </a:t>
            </a:r>
            <a:r>
              <a:rPr b="1" lang="en" sz="1400">
                <a:solidFill>
                  <a:srgbClr val="525C65"/>
                </a:solidFill>
                <a:highlight>
                  <a:srgbClr val="FFFFFF"/>
                </a:highlight>
                <a:latin typeface="Open Sans"/>
                <a:ea typeface="Open Sans"/>
                <a:cs typeface="Open Sans"/>
                <a:sym typeface="Open Sans"/>
              </a:rPr>
              <a:t>Email. </a:t>
            </a:r>
            <a:r>
              <a:rPr lang="en" sz="1400">
                <a:solidFill>
                  <a:srgbClr val="525C65"/>
                </a:solidFill>
                <a:highlight>
                  <a:srgbClr val="FFFFFF"/>
                </a:highlight>
                <a:latin typeface="Open Sans"/>
                <a:ea typeface="Open Sans"/>
                <a:cs typeface="Open Sans"/>
                <a:sym typeface="Open Sans"/>
              </a:rPr>
              <a:t>Confidence threshold of 80% with this rule.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1600"/>
              </a:spcAft>
              <a:buSzPts val="3000"/>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264895" y="1844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a:t>
            </a:r>
            <a:endParaRPr/>
          </a:p>
        </p:txBody>
      </p:sp>
      <p:sp>
        <p:nvSpPr>
          <p:cNvPr id="141" name="Google Shape;141;p4"/>
          <p:cNvSpPr txBox="1"/>
          <p:nvPr>
            <p:ph idx="1" type="body"/>
          </p:nvPr>
        </p:nvSpPr>
        <p:spPr>
          <a:xfrm>
            <a:off x="264900" y="1420950"/>
            <a:ext cx="6932700" cy="83328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48" name="Shape 248"/>
        <p:cNvGrpSpPr/>
        <p:nvPr/>
      </p:nvGrpSpPr>
      <p:grpSpPr>
        <a:xfrm>
          <a:off x="0" y="0"/>
          <a:ext cx="0" cy="0"/>
          <a:chOff x="0" y="0"/>
          <a:chExt cx="0" cy="0"/>
        </a:xfrm>
      </p:grpSpPr>
      <p:sp>
        <p:nvSpPr>
          <p:cNvPr id="249" name="Google Shape;249;p2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50" name="Google Shape;250;p20"/>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7</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Governance:</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Roles and Responsibilities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nvSpPr>
        <p:spPr>
          <a:xfrm>
            <a:off x="457200" y="447675"/>
            <a:ext cx="6842100" cy="11526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Write 1-2 paragraphs discussing what </a:t>
            </a:r>
            <a:r>
              <a:rPr b="1" i="0" lang="en" sz="1600" u="none" cap="none" strike="noStrike">
                <a:solidFill>
                  <a:srgbClr val="525C65"/>
                </a:solidFill>
                <a:highlight>
                  <a:srgbClr val="FFFFFF"/>
                </a:highlight>
                <a:latin typeface="Open Sans"/>
                <a:ea typeface="Open Sans"/>
                <a:cs typeface="Open Sans"/>
                <a:sym typeface="Open Sans"/>
              </a:rPr>
              <a:t>data governance roles and responsibilities</a:t>
            </a:r>
            <a:r>
              <a:rPr b="0" i="0" lang="en" sz="1600" u="none" cap="none" strike="noStrike">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b="1" i="0" lang="en" sz="1600" u="none" cap="none" strike="noStrike">
                <a:solidFill>
                  <a:srgbClr val="525C65"/>
                </a:solidFill>
                <a:highlight>
                  <a:srgbClr val="FFFFFF"/>
                </a:highlight>
                <a:latin typeface="Open Sans"/>
                <a:ea typeface="Open Sans"/>
                <a:cs typeface="Open Sans"/>
                <a:sym typeface="Open Sans"/>
              </a:rPr>
              <a:t>least 3 different aspects </a:t>
            </a:r>
            <a:r>
              <a:rPr b="0" i="0" lang="en" sz="1600" u="none" cap="none" strike="noStrike">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b="1" i="0" lang="en" sz="1600" u="none" cap="none" strike="noStrike">
                <a:solidFill>
                  <a:srgbClr val="525C65"/>
                </a:solidFill>
                <a:highlight>
                  <a:srgbClr val="FFFFFF"/>
                </a:highlight>
                <a:latin typeface="Open Sans"/>
                <a:ea typeface="Open Sans"/>
                <a:cs typeface="Open Sans"/>
                <a:sym typeface="Open Sans"/>
              </a:rPr>
              <a:t>current employees have the necessary skills</a:t>
            </a:r>
            <a:r>
              <a:rPr b="0" i="0" lang="en" sz="1600" u="none" cap="none" strike="noStrike">
                <a:solidFill>
                  <a:srgbClr val="525C65"/>
                </a:solidFill>
                <a:highlight>
                  <a:srgbClr val="FFFFFF"/>
                </a:highlight>
                <a:latin typeface="Open Sans"/>
                <a:ea typeface="Open Sans"/>
                <a:cs typeface="Open Sans"/>
                <a:sym typeface="Open Sans"/>
              </a:rPr>
              <a:t> for these roles or should the company </a:t>
            </a:r>
            <a:r>
              <a:rPr b="1" i="0" lang="en" sz="1600" u="none" cap="none" strike="noStrike">
                <a:solidFill>
                  <a:srgbClr val="525C65"/>
                </a:solidFill>
                <a:highlight>
                  <a:srgbClr val="FFFFFF"/>
                </a:highlight>
                <a:latin typeface="Open Sans"/>
                <a:ea typeface="Open Sans"/>
                <a:cs typeface="Open Sans"/>
                <a:sym typeface="Open Sans"/>
              </a:rPr>
              <a:t>make new hires</a:t>
            </a:r>
            <a:r>
              <a:rPr b="0" i="0" lang="en" sz="1600" u="none" cap="none" strike="noStrike">
                <a:solidFill>
                  <a:srgbClr val="525C65"/>
                </a:solidFill>
                <a:highlight>
                  <a:srgbClr val="FFFFFF"/>
                </a:highlight>
                <a:latin typeface="Open Sans"/>
                <a:ea typeface="Open Sans"/>
                <a:cs typeface="Open Sans"/>
                <a:sym typeface="Open Sans"/>
              </a:rPr>
              <a:t>?</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p:txBody>
      </p:sp>
      <p:sp>
        <p:nvSpPr>
          <p:cNvPr id="256" name="Google Shape;256;p21"/>
          <p:cNvSpPr txBox="1"/>
          <p:nvPr/>
        </p:nvSpPr>
        <p:spPr>
          <a:xfrm>
            <a:off x="251100" y="3992875"/>
            <a:ext cx="7444800" cy="600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By introducing a Data Management Initiative, Sneakerpark will have to add or skill existing employees to sustain the data governance involved in the project.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Data Stewards as well as Technical Architects may be required, with the increased responsibilities.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Data profiling, identification of data quality issues, data quality remediation, and monitoring via dashboards are some of the tasks involved in the upkeep of Data Management.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role of Data Stewards and SMEs is particularly in the process of Master Data Management, in particular:</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process of defining match results, and reviewing and overriding match results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Approving or rejecting golden records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Reviewing golden records and manually creating them where required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Both Jake and Jane will need to be reskilled to handle new responsibilities as Data Stewards.</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Jake</a:t>
            </a:r>
            <a:r>
              <a:rPr lang="en">
                <a:latin typeface="Open Sans"/>
                <a:ea typeface="Open Sans"/>
                <a:cs typeface="Open Sans"/>
                <a:sym typeface="Open Sans"/>
              </a:rPr>
              <a:t>, as IT support can take on the role of Data Steward for the l</a:t>
            </a:r>
            <a:r>
              <a:rPr b="1" lang="en">
                <a:latin typeface="Open Sans"/>
                <a:ea typeface="Open Sans"/>
                <a:cs typeface="Open Sans"/>
                <a:sym typeface="Open Sans"/>
              </a:rPr>
              <a:t>ess crucial systems of Sneakerpark.</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Jane</a:t>
            </a:r>
            <a:r>
              <a:rPr lang="en">
                <a:latin typeface="Open Sans"/>
                <a:ea typeface="Open Sans"/>
                <a:cs typeface="Open Sans"/>
                <a:sym typeface="Open Sans"/>
              </a:rPr>
              <a:t>, as an SME can take on the role of advanced Data Steward tasks and manage the more </a:t>
            </a:r>
            <a:r>
              <a:rPr b="1" lang="en">
                <a:latin typeface="Open Sans"/>
                <a:ea typeface="Open Sans"/>
                <a:cs typeface="Open Sans"/>
                <a:sym typeface="Open Sans"/>
              </a:rPr>
              <a:t>business-critical system</a:t>
            </a:r>
            <a:r>
              <a:rPr lang="en">
                <a:latin typeface="Open Sans"/>
                <a:ea typeface="Open Sans"/>
                <a:cs typeface="Open Sans"/>
                <a:sym typeface="Open Sans"/>
              </a:rPr>
              <a:t>s of Sneakerpark including User Service and Order Management System.</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Additional personnel will be required to take on the role of Data Stewards and Technical Architects and Developers, after Jake and Jane establish a baseline, especially if Sneakerpark decide to move to a </a:t>
            </a:r>
            <a:r>
              <a:rPr b="1" lang="en">
                <a:latin typeface="Open Sans"/>
                <a:ea typeface="Open Sans"/>
                <a:cs typeface="Open Sans"/>
                <a:sym typeface="Open Sans"/>
              </a:rPr>
              <a:t>Consolidated MDM.</a:t>
            </a:r>
            <a:endParaRPr b="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264895" y="403546"/>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 (cont’d)</a:t>
            </a:r>
            <a:endParaRPr/>
          </a:p>
        </p:txBody>
      </p:sp>
      <p:sp>
        <p:nvSpPr>
          <p:cNvPr id="147" name="Google Shape;147;p5"/>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70000"/>
              </a:lnSpc>
              <a:spcBef>
                <a:spcPts val="0"/>
              </a:spcBef>
              <a:spcAft>
                <a:spcPts val="0"/>
              </a:spcAft>
              <a:buClr>
                <a:srgbClr val="525C65"/>
              </a:buClr>
              <a:buSzPts val="1800"/>
              <a:buFont typeface="Open Sans"/>
              <a:buChar char="●"/>
            </a:pPr>
            <a:r>
              <a:rPr b="0" i="0" lang="en" sz="1800" u="none" cap="none" strike="noStrike">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b="0" i="0" sz="1800" u="none" cap="none" strike="noStrike">
              <a:solidFill>
                <a:srgbClr val="525C65"/>
              </a:solidFill>
              <a:highlight>
                <a:srgbClr val="FFFFFF"/>
              </a:highlight>
              <a:latin typeface="Open Sans"/>
              <a:ea typeface="Open Sans"/>
              <a:cs typeface="Open Sans"/>
              <a:sym typeface="Open Sans"/>
            </a:endParaRPr>
          </a:p>
        </p:txBody>
      </p:sp>
      <p:pic>
        <p:nvPicPr>
          <p:cNvPr id="148" name="Google Shape;148;p5"/>
          <p:cNvPicPr preferRelativeResize="0"/>
          <p:nvPr/>
        </p:nvPicPr>
        <p:blipFill rotWithShape="1">
          <a:blip r:embed="rId3">
            <a:alphaModFix/>
          </a:blip>
          <a:srcRect b="0" l="0" r="0" t="0"/>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52" name="Shape 152"/>
        <p:cNvGrpSpPr/>
        <p:nvPr/>
      </p:nvGrpSpPr>
      <p:grpSpPr>
        <a:xfrm>
          <a:off x="0" y="0"/>
          <a:ext cx="0" cy="0"/>
          <a:chOff x="0" y="0"/>
          <a:chExt cx="0" cy="0"/>
        </a:xfrm>
      </p:grpSpPr>
      <p:sp>
        <p:nvSpPr>
          <p:cNvPr id="153" name="Google Shape;153;p6"/>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4" name="Google Shape;154;p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5" name="Google Shape;155;p6"/>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1: Enterprise Data Model</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Create a </a:t>
            </a:r>
            <a:r>
              <a:rPr b="1" i="0" lang="en" sz="1600" u="none" cap="none" strike="noStrike">
                <a:solidFill>
                  <a:srgbClr val="525C65"/>
                </a:solidFill>
                <a:highlight>
                  <a:srgbClr val="FFFFFF"/>
                </a:highlight>
                <a:latin typeface="Open Sans"/>
                <a:ea typeface="Open Sans"/>
                <a:cs typeface="Open Sans"/>
                <a:sym typeface="Open Sans"/>
              </a:rPr>
              <a:t>conceptual</a:t>
            </a:r>
            <a:r>
              <a:rPr b="0" i="0" lang="en" sz="1600" u="none" cap="none" strike="noStrike">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i="0" lang="en" sz="1600" u="none" cap="none" strike="noStrike">
                <a:solidFill>
                  <a:srgbClr val="525C65"/>
                </a:solidFill>
                <a:highlight>
                  <a:srgbClr val="FFFFFF"/>
                </a:highlight>
                <a:latin typeface="Open Sans"/>
                <a:ea typeface="Open Sans"/>
                <a:cs typeface="Open Sans"/>
                <a:sym typeface="Open Sans"/>
              </a:rPr>
              <a:t>important entities and relationships</a:t>
            </a:r>
            <a:r>
              <a:rPr b="0" i="0" lang="en" sz="1600" u="none" cap="none" strike="noStrike">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b="0" i="0" sz="1600" u="none" cap="none" strike="noStrike">
              <a:solidFill>
                <a:srgbClr val="525C65"/>
              </a:solidFill>
              <a:highlight>
                <a:srgbClr val="FFFFFF"/>
              </a:highlight>
              <a:latin typeface="Open Sans"/>
              <a:ea typeface="Open Sans"/>
              <a:cs typeface="Open Sans"/>
              <a:sym typeface="Open Sans"/>
            </a:endParaRPr>
          </a:p>
        </p:txBody>
      </p:sp>
      <p:pic>
        <p:nvPicPr>
          <p:cNvPr id="161" name="Google Shape;161;p7"/>
          <p:cNvPicPr preferRelativeResize="0"/>
          <p:nvPr/>
        </p:nvPicPr>
        <p:blipFill rotWithShape="1">
          <a:blip r:embed="rId3">
            <a:alphaModFix/>
          </a:blip>
          <a:srcRect b="0" l="0" r="0" t="0"/>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nvSpPr>
        <p:spPr>
          <a:xfrm>
            <a:off x="466650" y="467050"/>
            <a:ext cx="6839100" cy="8001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1" i="0" lang="en" sz="1600" u="none" cap="none" strike="noStrike">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b="1" i="0" sz="1700" u="none" cap="none" strike="noStrike">
              <a:solidFill>
                <a:srgbClr val="525C65"/>
              </a:solidFill>
              <a:highlight>
                <a:schemeClr val="lt1"/>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400"/>
              <a:buFont typeface="Arial"/>
              <a:buNone/>
            </a:pPr>
            <a:r>
              <a:t/>
            </a:r>
            <a:endParaRPr b="1" i="0" sz="1400" u="none" cap="none" strike="noStrike">
              <a:solidFill>
                <a:srgbClr val="525C65"/>
              </a:solidFill>
              <a:highlight>
                <a:schemeClr val="lt1"/>
              </a:highlight>
              <a:latin typeface="Open Sans"/>
              <a:ea typeface="Open Sans"/>
              <a:cs typeface="Open Sans"/>
              <a:sym typeface="Open Sans"/>
            </a:endParaRPr>
          </a:p>
        </p:txBody>
      </p:sp>
      <p:pic>
        <p:nvPicPr>
          <p:cNvPr id="167" name="Google Shape;167;p8"/>
          <p:cNvPicPr preferRelativeResize="0"/>
          <p:nvPr/>
        </p:nvPicPr>
        <p:blipFill>
          <a:blip r:embed="rId3">
            <a:alphaModFix/>
          </a:blip>
          <a:stretch>
            <a:fillRect/>
          </a:stretch>
        </p:blipFill>
        <p:spPr>
          <a:xfrm>
            <a:off x="357188" y="1451175"/>
            <a:ext cx="7058025" cy="524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1" name="Shape 171"/>
        <p:cNvGrpSpPr/>
        <p:nvPr/>
      </p:nvGrpSpPr>
      <p:grpSpPr>
        <a:xfrm>
          <a:off x="0" y="0"/>
          <a:ext cx="0" cy="0"/>
          <a:chOff x="0" y="0"/>
          <a:chExt cx="0" cy="0"/>
        </a:xfrm>
      </p:grpSpPr>
      <p:sp>
        <p:nvSpPr>
          <p:cNvPr id="172" name="Google Shape;172;p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73" name="Google Shape;173;p9"/>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2: Metadata</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264900" y="110600"/>
            <a:ext cx="7366800" cy="10419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SzPts val="3000"/>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b="1" lang="en" sz="1600">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b="1" lang="en" sz="1600">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2" name="Shape 182"/>
        <p:cNvGrpSpPr/>
        <p:nvPr/>
      </p:nvGrpSpPr>
      <p:grpSpPr>
        <a:xfrm>
          <a:off x="0" y="0"/>
          <a:ext cx="0" cy="0"/>
          <a:chOff x="0" y="0"/>
          <a:chExt cx="0" cy="0"/>
        </a:xfrm>
      </p:grpSpPr>
      <p:sp>
        <p:nvSpPr>
          <p:cNvPr id="183" name="Google Shape;183;p11"/>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1: Profiling and Cleansing</a:t>
            </a:r>
            <a:endParaRPr b="0" i="0" sz="3000" u="none" cap="none" strike="noStrike">
              <a:solidFill>
                <a:srgbClr val="FFFFFF"/>
              </a:solidFill>
              <a:latin typeface="Open Sans"/>
              <a:ea typeface="Open Sans"/>
              <a:cs typeface="Open Sans"/>
              <a:sym typeface="Open Sans"/>
            </a:endParaRPr>
          </a:p>
        </p:txBody>
      </p:sp>
      <p:sp>
        <p:nvSpPr>
          <p:cNvPr id="184" name="Google Shape;184;p1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