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43891200" cy="32918400"/>
  <p:notesSz cx="6858000" cy="9034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04950" indent="-10477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009900" indent="-20955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514850" indent="-31432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019800" indent="-41910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>
          <p15:clr>
            <a:srgbClr val="A4A3A4"/>
          </p15:clr>
        </p15:guide>
        <p15:guide id="2" orient="horz" pos="-1862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2283">
          <p15:clr>
            <a:srgbClr val="A4A3A4"/>
          </p15:clr>
        </p15:guide>
        <p15:guide id="5" pos="-41742">
          <p15:clr>
            <a:srgbClr val="A4A3A4"/>
          </p15:clr>
        </p15:guide>
        <p15:guide id="6" pos="13824">
          <p15:clr>
            <a:srgbClr val="A4A3A4"/>
          </p15:clr>
        </p15:guide>
        <p15:guide id="7" pos="69390">
          <p15:clr>
            <a:srgbClr val="A4A3A4"/>
          </p15:clr>
        </p15:guide>
        <p15:guide id="8" pos="-10547">
          <p15:clr>
            <a:srgbClr val="A4A3A4"/>
          </p15:clr>
        </p15:guide>
        <p15:guide id="9" pos="18698">
          <p15:clr>
            <a:srgbClr val="A4A3A4"/>
          </p15:clr>
        </p15:guide>
        <p15:guide id="10" pos="-38818">
          <p15:clr>
            <a:srgbClr val="A4A3A4"/>
          </p15:clr>
        </p15:guide>
        <p15:guide id="11" pos="46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EB"/>
    <a:srgbClr val="CEE5FE"/>
    <a:srgbClr val="116DF5"/>
    <a:srgbClr val="0155D1"/>
    <a:srgbClr val="FCCB10"/>
    <a:srgbClr val="EB6622"/>
    <a:srgbClr val="20425A"/>
    <a:srgbClr val="243356"/>
    <a:srgbClr val="21425A"/>
    <a:srgbClr val="1E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4634" autoAdjust="0"/>
  </p:normalViewPr>
  <p:slideViewPr>
    <p:cSldViewPr>
      <p:cViewPr>
        <p:scale>
          <a:sx n="34" d="100"/>
          <a:sy n="34" d="100"/>
        </p:scale>
        <p:origin x="136" y="144"/>
      </p:cViewPr>
      <p:guideLst>
        <p:guide orient="horz" pos="3470"/>
        <p:guide orient="horz" pos="-1862"/>
        <p:guide orient="horz" pos="10368"/>
        <p:guide orient="horz" pos="22283"/>
        <p:guide pos="-41742"/>
        <p:guide pos="13824"/>
        <p:guide pos="69390"/>
        <p:guide pos="-10547"/>
        <p:guide pos="18698"/>
        <p:guide pos="-38818"/>
        <p:guide pos="4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D865E8-D237-408C-B9AA-496C4E92B2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41F2EC-F237-4E77-BD41-9F26E59CB0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45B4C-5B31-4966-83DE-1EDD32C975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6437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61CE48C-D23A-43B1-B40A-AAB56A3306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FE6B0DC-60AF-4B92-A485-9BF18B899E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796743-9F62-4036-A1B9-BB6B880C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91B027-5EDD-469C-91DD-D8F8F14360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049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0099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45148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60198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7526145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6pPr>
    <a:lvl7pPr marL="9031374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7pPr>
    <a:lvl8pPr marL="10536603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8pPr>
    <a:lvl9pPr marL="12041831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B027-5EDD-469C-91DD-D8F8F143603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8616" y="10228016"/>
            <a:ext cx="37313968" cy="7053944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7985" y="18653228"/>
            <a:ext cx="30715242" cy="841310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1290584" indent="0" algn="ctr">
              <a:buNone/>
              <a:defRPr/>
            </a:lvl2pPr>
            <a:lvl3pPr marL="2581168" indent="0" algn="ctr">
              <a:buNone/>
              <a:defRPr/>
            </a:lvl3pPr>
            <a:lvl4pPr marL="3871752" indent="0" algn="ctr">
              <a:buNone/>
              <a:defRPr/>
            </a:lvl4pPr>
            <a:lvl5pPr marL="5162337" indent="0" algn="ctr">
              <a:buNone/>
              <a:defRPr/>
            </a:lvl5pPr>
            <a:lvl6pPr marL="6452921" indent="0" algn="ctr">
              <a:buNone/>
              <a:defRPr/>
            </a:lvl6pPr>
            <a:lvl7pPr marL="7743505" indent="0" algn="ctr">
              <a:buNone/>
              <a:defRPr/>
            </a:lvl7pPr>
            <a:lvl8pPr marL="9034089" indent="0" algn="ctr">
              <a:buNone/>
              <a:defRPr/>
            </a:lvl8pPr>
            <a:lvl9pPr marL="103246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4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9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2198" y="1318835"/>
            <a:ext cx="9876592" cy="280867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0" y="1318835"/>
            <a:ext cx="28598066" cy="280867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4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21" y="21153765"/>
            <a:ext cx="37303218" cy="6537701"/>
          </a:xfrm>
          <a:prstGeom prst="rect">
            <a:avLst/>
          </a:prstGeom>
        </p:spPr>
        <p:txBody>
          <a:bodyPr vert="horz" anchor="t"/>
          <a:lstStyle>
            <a:lvl1pPr algn="l">
              <a:defRPr sz="112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21" y="13950599"/>
            <a:ext cx="37303218" cy="720316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5646"/>
            </a:lvl1pPr>
            <a:lvl2pPr marL="1290584" indent="0">
              <a:buNone/>
              <a:defRPr sz="5081"/>
            </a:lvl2pPr>
            <a:lvl3pPr marL="2581168" indent="0">
              <a:buNone/>
              <a:defRPr sz="4516"/>
            </a:lvl3pPr>
            <a:lvl4pPr marL="3871752" indent="0">
              <a:buNone/>
              <a:defRPr sz="3952"/>
            </a:lvl4pPr>
            <a:lvl5pPr marL="5162337" indent="0">
              <a:buNone/>
              <a:defRPr sz="3952"/>
            </a:lvl5pPr>
            <a:lvl6pPr marL="6452921" indent="0">
              <a:buNone/>
              <a:defRPr sz="3952"/>
            </a:lvl6pPr>
            <a:lvl7pPr marL="7743505" indent="0">
              <a:buNone/>
              <a:defRPr sz="3952"/>
            </a:lvl7pPr>
            <a:lvl8pPr marL="9034089" indent="0">
              <a:buNone/>
              <a:defRPr sz="3952"/>
            </a:lvl8pPr>
            <a:lvl9pPr marL="10324673" indent="0">
              <a:buNone/>
              <a:defRPr sz="3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421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61464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411" y="7368533"/>
            <a:ext cx="19398538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411" y="10437739"/>
            <a:ext cx="19398538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261" y="7368533"/>
            <a:ext cx="19398531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261" y="10437739"/>
            <a:ext cx="19398531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5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3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0768"/>
            <a:ext cx="14444117" cy="5577817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140" y="1310769"/>
            <a:ext cx="24535650" cy="28094778"/>
          </a:xfrm>
          <a:prstGeom prst="rect">
            <a:avLst/>
          </a:prstGeom>
        </p:spPr>
        <p:txBody>
          <a:bodyPr vert="horz"/>
          <a:lstStyle>
            <a:lvl1pPr>
              <a:defRPr sz="9033"/>
            </a:lvl1pPr>
            <a:lvl2pPr>
              <a:defRPr sz="7904"/>
            </a:lvl2pPr>
            <a:lvl3pPr>
              <a:defRPr sz="6775"/>
            </a:lvl3pPr>
            <a:lvl4pPr>
              <a:defRPr sz="5646"/>
            </a:lvl4pPr>
            <a:lvl5pPr>
              <a:defRPr sz="5646"/>
            </a:lvl5pPr>
            <a:lvl6pPr>
              <a:defRPr sz="5646"/>
            </a:lvl6pPr>
            <a:lvl7pPr>
              <a:defRPr sz="5646"/>
            </a:lvl7pPr>
            <a:lvl8pPr>
              <a:defRPr sz="5646"/>
            </a:lvl8pPr>
            <a:lvl9pPr>
              <a:defRPr sz="5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2412" y="6888586"/>
            <a:ext cx="14444117" cy="225169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699" y="23041268"/>
            <a:ext cx="26341171" cy="2722361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7699" y="2940156"/>
            <a:ext cx="26341171" cy="197502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33"/>
            </a:lvl1pPr>
            <a:lvl2pPr marL="1290584" indent="0">
              <a:buNone/>
              <a:defRPr sz="7904"/>
            </a:lvl2pPr>
            <a:lvl3pPr marL="2581168" indent="0">
              <a:buNone/>
              <a:defRPr sz="6775"/>
            </a:lvl3pPr>
            <a:lvl4pPr marL="3871752" indent="0">
              <a:buNone/>
              <a:defRPr sz="5646"/>
            </a:lvl4pPr>
            <a:lvl5pPr marL="5162337" indent="0">
              <a:buNone/>
              <a:defRPr sz="5646"/>
            </a:lvl5pPr>
            <a:lvl6pPr marL="6452921" indent="0">
              <a:buNone/>
              <a:defRPr sz="5646"/>
            </a:lvl6pPr>
            <a:lvl7pPr marL="7743505" indent="0">
              <a:buNone/>
              <a:defRPr sz="5646"/>
            </a:lvl7pPr>
            <a:lvl8pPr marL="9034089" indent="0">
              <a:buNone/>
              <a:defRPr sz="5646"/>
            </a:lvl8pPr>
            <a:lvl9pPr marL="10324673" indent="0">
              <a:buNone/>
              <a:defRPr sz="56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7699" y="25763633"/>
            <a:ext cx="26341171" cy="3863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1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1290584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6pPr>
      <a:lvl7pPr marL="2581168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7pPr>
      <a:lvl8pPr marL="3871752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8pPr>
      <a:lvl9pPr marL="5162337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9pPr>
    </p:titleStyle>
    <p:bodyStyle>
      <a:lvl1pPr marL="1222375" indent="-1222375" algn="l" defTabSz="326072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652713" indent="-1020763" algn="l" defTabSz="3260725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</a:defRPr>
      </a:lvl2pPr>
      <a:lvl3pPr marL="4076700" indent="-814388" algn="l" defTabSz="3260725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-128"/>
        </a:defRPr>
      </a:lvl3pPr>
      <a:lvl4pPr marL="5713413" indent="-819150" algn="l" defTabSz="3260725" rtl="0" eaLnBrk="0" fontAlgn="base" hangingPunct="0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  <a:ea typeface="ＭＳ Ｐゴシック" charset="-128"/>
        </a:defRPr>
      </a:lvl4pPr>
      <a:lvl5pPr marL="7339013" indent="-814388" algn="l" defTabSz="3260725" rtl="0" eaLnBrk="0" fontAlgn="base" hangingPunct="0">
        <a:spcBef>
          <a:spcPct val="20000"/>
        </a:spcBef>
        <a:spcAft>
          <a:spcPct val="0"/>
        </a:spcAft>
        <a:buChar char="»"/>
        <a:defRPr sz="7000">
          <a:solidFill>
            <a:schemeClr val="tx1"/>
          </a:solidFill>
          <a:latin typeface="+mn-lt"/>
          <a:ea typeface="ＭＳ Ｐゴシック" charset="-128"/>
        </a:defRPr>
      </a:lvl5pPr>
      <a:lvl6pPr marL="8630782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6pPr>
      <a:lvl7pPr marL="9921366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7pPr>
      <a:lvl8pPr marL="11211950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8pPr>
      <a:lvl9pPr marL="12502534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1pPr>
      <a:lvl2pPr marL="1290584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2pPr>
      <a:lvl3pPr marL="2581168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3pPr>
      <a:lvl4pPr marL="3871752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4pPr>
      <a:lvl5pPr marL="5162337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5pPr>
      <a:lvl6pPr marL="6452921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6pPr>
      <a:lvl7pPr marL="7743505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7pPr>
      <a:lvl8pPr marL="9034089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8pPr>
      <a:lvl9pPr marL="10324673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tiff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openxmlformats.org/officeDocument/2006/relationships/image" Target="../media/image1.emf"/><Relationship Id="rId4" Type="http://schemas.openxmlformats.org/officeDocument/2006/relationships/image" Target="../media/image2.png"/><Relationship Id="rId9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2042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534400" y="6033425"/>
            <a:ext cx="26876829" cy="13849135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defPPr>
              <a:defRPr lang="en-US"/>
            </a:defPPr>
            <a:lvl1pPr defTabSz="3260725">
              <a:lnSpc>
                <a:spcPct val="150000"/>
              </a:lnSpc>
              <a:defRPr sz="13600" b="1" kern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algn="ctr" defTabSz="3260725">
              <a:defRPr sz="15800">
                <a:solidFill>
                  <a:schemeClr val="tx2"/>
                </a:solidFill>
                <a:latin typeface="Arial" charset="0"/>
              </a:defRPr>
            </a:lvl2pPr>
            <a:lvl3pPr algn="ctr" defTabSz="3260725">
              <a:defRPr sz="15800">
                <a:solidFill>
                  <a:schemeClr val="tx2"/>
                </a:solidFill>
                <a:latin typeface="Arial" charset="0"/>
              </a:defRPr>
            </a:lvl3pPr>
            <a:lvl4pPr algn="ctr" defTabSz="3260725">
              <a:defRPr sz="15800">
                <a:solidFill>
                  <a:schemeClr val="tx2"/>
                </a:solidFill>
                <a:latin typeface="Arial" charset="0"/>
              </a:defRPr>
            </a:lvl4pPr>
            <a:lvl5pPr algn="ctr" defTabSz="3260725">
              <a:defRPr sz="15800">
                <a:solidFill>
                  <a:schemeClr val="tx2"/>
                </a:solidFill>
                <a:latin typeface="Arial" charset="0"/>
              </a:defRPr>
            </a:lvl5pPr>
            <a:lvl6pPr marL="1290584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Aft>
                <a:spcPts val="7200"/>
              </a:spcAft>
            </a:pPr>
            <a:r>
              <a:rPr lang="en-US" dirty="0">
                <a:solidFill>
                  <a:schemeClr val="bg1"/>
                </a:solidFill>
              </a:rPr>
              <a:t>Mapping </a:t>
            </a:r>
            <a:r>
              <a:rPr lang="en-US" b="0" dirty="0">
                <a:solidFill>
                  <a:schemeClr val="bg1"/>
                </a:solidFill>
              </a:rPr>
              <a:t>Electronic Lab Report in </a:t>
            </a:r>
            <a:r>
              <a:rPr lang="en-US" dirty="0">
                <a:solidFill>
                  <a:schemeClr val="bg1"/>
                </a:solidFill>
              </a:rPr>
              <a:t>HL7 v2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bg1"/>
                </a:solidFill>
              </a:rPr>
              <a:t>HL7 v2 is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b="0" dirty="0">
                <a:solidFill>
                  <a:schemeClr val="bg1"/>
                </a:solidFill>
              </a:rPr>
              <a:t> to FHIR message. Then, the message is </a:t>
            </a:r>
            <a:r>
              <a:rPr lang="en-US" dirty="0">
                <a:solidFill>
                  <a:schemeClr val="bg1"/>
                </a:solidFill>
              </a:rPr>
              <a:t>submitted </a:t>
            </a:r>
            <a:r>
              <a:rPr lang="en-US" b="0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OMOPonFHIR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to be </a:t>
            </a:r>
            <a:r>
              <a:rPr lang="en-US" dirty="0">
                <a:solidFill>
                  <a:schemeClr val="bg1"/>
                </a:solidFill>
              </a:rPr>
              <a:t>mapped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9D9EB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related documents</a:t>
            </a:r>
            <a:endParaRPr lang="en-US" sz="4267" dirty="0">
              <a:solidFill>
                <a:srgbClr val="B9D9EB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rgbClr val="B9D9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60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HL7 version 2 (HL7v2)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standard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messaging protocol used between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labs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and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providers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(or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systems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is used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data analytics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standard for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interoperability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 OMOP using </a:t>
            </a: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allows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observation/measurement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data in the lab reports to be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stored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into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real-time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3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Parsing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Context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Conversion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FHIR Message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Submitting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3200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Mapping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to OMOP CDM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Storing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OMOP CDM Database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ELR Receiver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developed for FHIR Conversion from HL7v2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upgraded to lab measurement mapping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This approach used 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Mortality Report Project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funded by CDC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5" y="2334534"/>
            <a:ext cx="763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HL7v2 Message Conversion to OMOP using </a:t>
            </a:r>
            <a:r>
              <a:rPr lang="en-US" sz="4800" b="1" i="1" dirty="0" err="1">
                <a:latin typeface="Lato" panose="020F0502020204030203" pitchFamily="34" charset="0"/>
                <a:cs typeface="Lato" panose="020F0502020204030203" pitchFamily="34" charset="0"/>
              </a:rPr>
              <a:t>OMOPonFHIR</a:t>
            </a:r>
            <a:endParaRPr lang="en-US" sz="48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5022522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4751911"/>
            <a:ext cx="4618380" cy="766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Jon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Duke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632097" y="28650604"/>
            <a:ext cx="6682064" cy="129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Myung Choi, Michael Riley, </a:t>
            </a:r>
          </a:p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Jon Duke, Marla Gorges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195000" y="2882941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803600"/>
            <a:ext cx="3075999" cy="370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11E5-4764-3E45-B2FA-C7471846B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361" y="1745990"/>
            <a:ext cx="5976639" cy="1175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0A2FE-BF99-DC41-A63A-D28ED7DFE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5891" y="30291543"/>
            <a:ext cx="7942909" cy="186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FCC1-C0C9-B543-81B1-F3D8E1AC7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60" y="22424571"/>
            <a:ext cx="7576039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91D80-4704-9745-900A-BC10BF64F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9064858"/>
            <a:ext cx="4228704" cy="3105828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890406F-A059-2A41-8EA8-5AE1BEE44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69530"/>
              </p:ext>
            </p:extLst>
          </p:nvPr>
        </p:nvGraphicFramePr>
        <p:xfrm>
          <a:off x="35558147" y="15965365"/>
          <a:ext cx="820216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9" imgW="5943600" imgH="2540000" progId="Word.Document.12">
                  <p:embed/>
                </p:oleObj>
              </mc:Choice>
              <mc:Fallback>
                <p:oleObj name="Document" r:id="rId9" imgW="59436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58147" y="15965365"/>
                        <a:ext cx="820216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87956C1-A680-AD4E-8B71-5818AB8B63BE}"/>
              </a:ext>
            </a:extLst>
          </p:cNvPr>
          <p:cNvSpPr txBox="1"/>
          <p:nvPr/>
        </p:nvSpPr>
        <p:spPr>
          <a:xfrm>
            <a:off x="36341103" y="914993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AC8C2-01D4-F842-9D58-4455AEB0B712}"/>
              </a:ext>
            </a:extLst>
          </p:cNvPr>
          <p:cNvSpPr txBox="1"/>
          <p:nvPr/>
        </p:nvSpPr>
        <p:spPr>
          <a:xfrm>
            <a:off x="36341102" y="14935200"/>
            <a:ext cx="6795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HL7v2 to FHIR Mapping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72F61-E52D-8140-B9DB-D52B9AC19281}"/>
              </a:ext>
            </a:extLst>
          </p:cNvPr>
          <p:cNvSpPr txBox="1"/>
          <p:nvPr/>
        </p:nvSpPr>
        <p:spPr>
          <a:xfrm>
            <a:off x="36336620" y="20769420"/>
            <a:ext cx="7515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FHIR Observation Method </a:t>
            </a:r>
          </a:p>
          <a:p>
            <a:r>
              <a:rPr lang="en-US" sz="4800" dirty="0"/>
              <a:t>to OMOP Mapping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F4FB05-6508-2E48-8D03-3CA49FAF6E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14325600"/>
            <a:ext cx="815913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E8C96-4838-774F-9C8C-A2FDACEFFC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20193000"/>
            <a:ext cx="82021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89D0366-DC2D-B74E-9345-B77C688D2F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600" y="24449041"/>
            <a:ext cx="4709422" cy="4709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75F535-6109-9D4C-9774-8FF4049380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58146" y="22607588"/>
            <a:ext cx="8138875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2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180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Lato</vt:lpstr>
      <vt:lpstr>Lato Black</vt:lpstr>
      <vt:lpstr>ＭＳ Ｐゴシック</vt:lpstr>
      <vt:lpstr>Roboto</vt:lpstr>
      <vt:lpstr>Arial</vt:lpstr>
      <vt:lpstr>Wingdings</vt:lpstr>
      <vt:lpstr>Default Design</vt:lpstr>
      <vt:lpstr>Document</vt:lpstr>
      <vt:lpstr>PowerPoint Presentation</vt:lpstr>
    </vt:vector>
  </TitlesOfParts>
  <Company>Marathon Multimedia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Choi, Myung C</cp:lastModifiedBy>
  <cp:revision>214</cp:revision>
  <dcterms:created xsi:type="dcterms:W3CDTF">2004-07-28T17:29:38Z</dcterms:created>
  <dcterms:modified xsi:type="dcterms:W3CDTF">2019-09-12T18:12:27Z</dcterms:modified>
</cp:coreProperties>
</file>