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8" r:id="rId4"/>
    <p:sldId id="267" r:id="rId5"/>
    <p:sldId id="269" r:id="rId6"/>
    <p:sldId id="270" r:id="rId7"/>
    <p:sldId id="271" r:id="rId8"/>
    <p:sldId id="276" r:id="rId9"/>
    <p:sldId id="279" r:id="rId10"/>
    <p:sldId id="288" r:id="rId11"/>
    <p:sldId id="285" r:id="rId12"/>
    <p:sldId id="286" r:id="rId13"/>
    <p:sldId id="290" r:id="rId14"/>
    <p:sldId id="289" r:id="rId15"/>
    <p:sldId id="287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280" r:id="rId32"/>
    <p:sldId id="283" r:id="rId33"/>
    <p:sldId id="284" r:id="rId34"/>
    <p:sldId id="281" r:id="rId35"/>
    <p:sldId id="282" r:id="rId36"/>
    <p:sldId id="278" r:id="rId37"/>
    <p:sldId id="277" r:id="rId38"/>
    <p:sldId id="273" r:id="rId39"/>
    <p:sldId id="272" r:id="rId40"/>
    <p:sldId id="274" r:id="rId41"/>
    <p:sldId id="275" r:id="rId42"/>
    <p:sldId id="26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5170" autoAdjust="0"/>
  </p:normalViewPr>
  <p:slideViewPr>
    <p:cSldViewPr snapToGrid="0">
      <p:cViewPr varScale="1">
        <p:scale>
          <a:sx n="122" d="100"/>
          <a:sy n="122" d="100"/>
        </p:scale>
        <p:origin x="1048" y="184"/>
      </p:cViewPr>
      <p:guideLst/>
    </p:cSldViewPr>
  </p:slideViewPr>
  <p:outlineViewPr>
    <p:cViewPr>
      <p:scale>
        <a:sx n="33" d="100"/>
        <a:sy n="33" d="100"/>
      </p:scale>
      <p:origin x="0" y="-47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C9C05-674D-40C4-8612-4B93C7B81E05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F16A-931A-4FA0-9966-73E38C0BCC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66" y="1071563"/>
            <a:ext cx="6952034" cy="2438400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1071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1604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3160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556" y="1558556"/>
            <a:ext cx="5181600" cy="49006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556" y="1558556"/>
            <a:ext cx="5181600" cy="49006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55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968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968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488332"/>
            <a:ext cx="10358338" cy="468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2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8743" y="1071563"/>
            <a:ext cx="7119257" cy="24384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 introduction to MPEG-TS</a:t>
            </a:r>
            <a:endParaRPr lang="en-US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2117826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noProof="0" dirty="0" err="1"/>
              <a:t>ll</a:t>
            </a:r>
            <a:r>
              <a:rPr lang="en-US" noProof="0" dirty="0"/>
              <a:t> you should know before using TSDuck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noProof="0" dirty="0"/>
              <a:t>Version 9</a:t>
            </a:r>
          </a:p>
        </p:txBody>
      </p:sp>
    </p:spTree>
    <p:extLst>
      <p:ext uri="{BB962C8B-B14F-4D97-AF65-F5344CB8AC3E}">
        <p14:creationId xmlns:p14="http://schemas.microsoft.com/office/powerpoint/2010/main" val="203396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A11F7-22EF-D541-B77B-BF33E98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PES packetization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B01BBE-45E5-3F4F-A22E-ABCF3F4F9A19}"/>
              </a:ext>
            </a:extLst>
          </p:cNvPr>
          <p:cNvSpPr/>
          <p:nvPr/>
        </p:nvSpPr>
        <p:spPr>
          <a:xfrm>
            <a:off x="1246330" y="4048601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6D767-F2EC-A041-B9C1-2B426288379F}"/>
              </a:ext>
            </a:extLst>
          </p:cNvPr>
          <p:cNvSpPr/>
          <p:nvPr/>
        </p:nvSpPr>
        <p:spPr>
          <a:xfrm>
            <a:off x="1539955" y="4048601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4D75D-7CA4-2140-A49D-9AB44D89AF63}"/>
              </a:ext>
            </a:extLst>
          </p:cNvPr>
          <p:cNvSpPr/>
          <p:nvPr/>
        </p:nvSpPr>
        <p:spPr>
          <a:xfrm>
            <a:off x="1833580" y="4048601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ADC7990A-5164-CA40-9F94-A47D83DD29E0}"/>
              </a:ext>
            </a:extLst>
          </p:cNvPr>
          <p:cNvCxnSpPr/>
          <p:nvPr/>
        </p:nvCxnSpPr>
        <p:spPr>
          <a:xfrm>
            <a:off x="1246330" y="4386965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CC054756-54CD-704F-A3FB-2DE316191F66}"/>
              </a:ext>
            </a:extLst>
          </p:cNvPr>
          <p:cNvCxnSpPr/>
          <p:nvPr/>
        </p:nvCxnSpPr>
        <p:spPr>
          <a:xfrm>
            <a:off x="2415236" y="4386965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>
            <a:extLst>
              <a:ext uri="{FF2B5EF4-FFF2-40B4-BE49-F238E27FC236}">
                <a16:creationId xmlns:a16="http://schemas.microsoft.com/office/drawing/2014/main" id="{8DDB5316-C06B-3849-AF77-7894805FD0BA}"/>
              </a:ext>
            </a:extLst>
          </p:cNvPr>
          <p:cNvSpPr txBox="1"/>
          <p:nvPr/>
        </p:nvSpPr>
        <p:spPr>
          <a:xfrm>
            <a:off x="1127481" y="4395354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C8C6D8D8-EABB-BA45-800E-0CA898263326}"/>
              </a:ext>
            </a:extLst>
          </p:cNvPr>
          <p:cNvSpPr txBox="1"/>
          <p:nvPr/>
        </p:nvSpPr>
        <p:spPr>
          <a:xfrm>
            <a:off x="4414682" y="4395354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D066D-86D9-954E-BABE-EA2E5C5D81F5}"/>
              </a:ext>
            </a:extLst>
          </p:cNvPr>
          <p:cNvSpPr/>
          <p:nvPr/>
        </p:nvSpPr>
        <p:spPr>
          <a:xfrm>
            <a:off x="1237941" y="5626953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9B804-3E84-B04B-B576-684907F0F138}"/>
              </a:ext>
            </a:extLst>
          </p:cNvPr>
          <p:cNvSpPr/>
          <p:nvPr/>
        </p:nvSpPr>
        <p:spPr>
          <a:xfrm>
            <a:off x="1531565" y="5626953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4C825-75E3-2842-839F-B2DE95CBAABF}"/>
              </a:ext>
            </a:extLst>
          </p:cNvPr>
          <p:cNvSpPr/>
          <p:nvPr/>
        </p:nvSpPr>
        <p:spPr>
          <a:xfrm>
            <a:off x="1825191" y="5626953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7092D2AA-E74B-E44F-A93F-1F5B548CB9D9}"/>
              </a:ext>
            </a:extLst>
          </p:cNvPr>
          <p:cNvCxnSpPr/>
          <p:nvPr/>
        </p:nvCxnSpPr>
        <p:spPr>
          <a:xfrm>
            <a:off x="1237941" y="5977214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5">
            <a:extLst>
              <a:ext uri="{FF2B5EF4-FFF2-40B4-BE49-F238E27FC236}">
                <a16:creationId xmlns:a16="http://schemas.microsoft.com/office/drawing/2014/main" id="{2E44E65C-7D06-844F-8DE0-C7D43EF4C496}"/>
              </a:ext>
            </a:extLst>
          </p:cNvPr>
          <p:cNvCxnSpPr/>
          <p:nvPr/>
        </p:nvCxnSpPr>
        <p:spPr>
          <a:xfrm flipV="1">
            <a:off x="5278778" y="5973021"/>
            <a:ext cx="2583899" cy="8387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AD93C15C-6300-CF40-9E48-A13ECA37787A}"/>
              </a:ext>
            </a:extLst>
          </p:cNvPr>
          <p:cNvSpPr txBox="1"/>
          <p:nvPr/>
        </p:nvSpPr>
        <p:spPr>
          <a:xfrm>
            <a:off x="1119092" y="5943110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F81EAF6E-E597-BE44-B9A8-304E13BCC5DE}"/>
              </a:ext>
            </a:extLst>
          </p:cNvPr>
          <p:cNvSpPr txBox="1"/>
          <p:nvPr/>
        </p:nvSpPr>
        <p:spPr>
          <a:xfrm>
            <a:off x="5772763" y="594311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39BCC-8298-B348-9EC1-08CABB15FE44}"/>
              </a:ext>
            </a:extLst>
          </p:cNvPr>
          <p:cNvSpPr/>
          <p:nvPr/>
        </p:nvSpPr>
        <p:spPr>
          <a:xfrm>
            <a:off x="2406847" y="5626953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F908C-33C1-1A43-9E52-F7B74930186A}"/>
              </a:ext>
            </a:extLst>
          </p:cNvPr>
          <p:cNvSpPr/>
          <p:nvPr/>
        </p:nvSpPr>
        <p:spPr>
          <a:xfrm>
            <a:off x="2694878" y="5626953"/>
            <a:ext cx="2583900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stuffing</a:t>
            </a:r>
          </a:p>
        </p:txBody>
      </p:sp>
      <p:cxnSp>
        <p:nvCxnSpPr>
          <p:cNvPr id="19" name="Straight Arrow Connector 30">
            <a:extLst>
              <a:ext uri="{FF2B5EF4-FFF2-40B4-BE49-F238E27FC236}">
                <a16:creationId xmlns:a16="http://schemas.microsoft.com/office/drawing/2014/main" id="{E06FE957-930B-4C4F-B79A-5338DC6EFDA7}"/>
              </a:ext>
            </a:extLst>
          </p:cNvPr>
          <p:cNvCxnSpPr/>
          <p:nvPr/>
        </p:nvCxnSpPr>
        <p:spPr>
          <a:xfrm>
            <a:off x="2411041" y="5973020"/>
            <a:ext cx="2867737" cy="83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1">
            <a:extLst>
              <a:ext uri="{FF2B5EF4-FFF2-40B4-BE49-F238E27FC236}">
                <a16:creationId xmlns:a16="http://schemas.microsoft.com/office/drawing/2014/main" id="{7D45CEC6-E270-B54D-AF1B-FC962B181175}"/>
              </a:ext>
            </a:extLst>
          </p:cNvPr>
          <p:cNvSpPr txBox="1"/>
          <p:nvPr/>
        </p:nvSpPr>
        <p:spPr>
          <a:xfrm>
            <a:off x="3118538" y="594311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C2996FFE-52E6-644C-941A-23F48ACFAD79}"/>
              </a:ext>
            </a:extLst>
          </p:cNvPr>
          <p:cNvSpPr txBox="1"/>
          <p:nvPr/>
        </p:nvSpPr>
        <p:spPr>
          <a:xfrm>
            <a:off x="1108734" y="1874681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42468-F4D1-294B-A230-11B63A7D90EB}"/>
              </a:ext>
            </a:extLst>
          </p:cNvPr>
          <p:cNvSpPr/>
          <p:nvPr/>
        </p:nvSpPr>
        <p:spPr>
          <a:xfrm>
            <a:off x="1246330" y="4048601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7EC700-833A-E941-8869-3530409FF104}"/>
              </a:ext>
            </a:extLst>
          </p:cNvPr>
          <p:cNvSpPr/>
          <p:nvPr/>
        </p:nvSpPr>
        <p:spPr>
          <a:xfrm>
            <a:off x="1237941" y="5626953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F9F22D-97DF-B34C-99AA-93FBE9E1953E}"/>
              </a:ext>
            </a:extLst>
          </p:cNvPr>
          <p:cNvSpPr/>
          <p:nvPr/>
        </p:nvSpPr>
        <p:spPr>
          <a:xfrm>
            <a:off x="1237941" y="2156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BE9941-185C-614C-B6E3-F9DCCE016F85}"/>
              </a:ext>
            </a:extLst>
          </p:cNvPr>
          <p:cNvSpPr/>
          <p:nvPr/>
        </p:nvSpPr>
        <p:spPr>
          <a:xfrm>
            <a:off x="1531565" y="2156587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22489F-6762-7B40-98BF-D648D17B63CF}"/>
              </a:ext>
            </a:extLst>
          </p:cNvPr>
          <p:cNvSpPr/>
          <p:nvPr/>
        </p:nvSpPr>
        <p:spPr>
          <a:xfrm>
            <a:off x="1825191" y="2156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7" name="Straight Arrow Connector 36">
            <a:extLst>
              <a:ext uri="{FF2B5EF4-FFF2-40B4-BE49-F238E27FC236}">
                <a16:creationId xmlns:a16="http://schemas.microsoft.com/office/drawing/2014/main" id="{45EEBBF6-AD21-9249-BEBD-A1A28DB7EBEE}"/>
              </a:ext>
            </a:extLst>
          </p:cNvPr>
          <p:cNvCxnSpPr/>
          <p:nvPr/>
        </p:nvCxnSpPr>
        <p:spPr>
          <a:xfrm>
            <a:off x="1237941" y="2511000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7">
            <a:extLst>
              <a:ext uri="{FF2B5EF4-FFF2-40B4-BE49-F238E27FC236}">
                <a16:creationId xmlns:a16="http://schemas.microsoft.com/office/drawing/2014/main" id="{7209BDF7-D22D-B24C-A092-A150927A6DCA}"/>
              </a:ext>
            </a:extLst>
          </p:cNvPr>
          <p:cNvCxnSpPr/>
          <p:nvPr/>
        </p:nvCxnSpPr>
        <p:spPr>
          <a:xfrm>
            <a:off x="3271010" y="2506807"/>
            <a:ext cx="4583278" cy="838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9">
            <a:extLst>
              <a:ext uri="{FF2B5EF4-FFF2-40B4-BE49-F238E27FC236}">
                <a16:creationId xmlns:a16="http://schemas.microsoft.com/office/drawing/2014/main" id="{74027C34-F216-904A-AA80-DDE98F51B82F}"/>
              </a:ext>
            </a:extLst>
          </p:cNvPr>
          <p:cNvSpPr txBox="1"/>
          <p:nvPr/>
        </p:nvSpPr>
        <p:spPr>
          <a:xfrm>
            <a:off x="1119092" y="247182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30" name="TextBox 40">
            <a:extLst>
              <a:ext uri="{FF2B5EF4-FFF2-40B4-BE49-F238E27FC236}">
                <a16:creationId xmlns:a16="http://schemas.microsoft.com/office/drawing/2014/main" id="{6D17B3EF-7F76-3E49-9482-9BEED4B86D1F}"/>
              </a:ext>
            </a:extLst>
          </p:cNvPr>
          <p:cNvSpPr txBox="1"/>
          <p:nvPr/>
        </p:nvSpPr>
        <p:spPr>
          <a:xfrm>
            <a:off x="4734557" y="247182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08AA88-FD87-F840-8412-BB56C6104A82}"/>
              </a:ext>
            </a:extLst>
          </p:cNvPr>
          <p:cNvSpPr/>
          <p:nvPr/>
        </p:nvSpPr>
        <p:spPr>
          <a:xfrm>
            <a:off x="2406847" y="2156587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7DAF2D-CA30-D345-84A0-D72AA776EFA1}"/>
              </a:ext>
            </a:extLst>
          </p:cNvPr>
          <p:cNvSpPr/>
          <p:nvPr/>
        </p:nvSpPr>
        <p:spPr>
          <a:xfrm>
            <a:off x="2694879" y="2156587"/>
            <a:ext cx="567676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PCR</a:t>
            </a:r>
          </a:p>
        </p:txBody>
      </p:sp>
      <p:cxnSp>
        <p:nvCxnSpPr>
          <p:cNvPr id="33" name="Straight Arrow Connector 43">
            <a:extLst>
              <a:ext uri="{FF2B5EF4-FFF2-40B4-BE49-F238E27FC236}">
                <a16:creationId xmlns:a16="http://schemas.microsoft.com/office/drawing/2014/main" id="{AA01995E-4030-BF42-8FBC-04956E8BDECC}"/>
              </a:ext>
            </a:extLst>
          </p:cNvPr>
          <p:cNvCxnSpPr/>
          <p:nvPr/>
        </p:nvCxnSpPr>
        <p:spPr>
          <a:xfrm flipV="1">
            <a:off x="2419430" y="2506807"/>
            <a:ext cx="851514" cy="83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6">
            <a:extLst>
              <a:ext uri="{FF2B5EF4-FFF2-40B4-BE49-F238E27FC236}">
                <a16:creationId xmlns:a16="http://schemas.microsoft.com/office/drawing/2014/main" id="{F8688DB4-08BE-6D49-B4E7-74690D8880FF}"/>
              </a:ext>
            </a:extLst>
          </p:cNvPr>
          <p:cNvSpPr txBox="1"/>
          <p:nvPr/>
        </p:nvSpPr>
        <p:spPr>
          <a:xfrm>
            <a:off x="2017095" y="2487831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  <a:p>
            <a:pPr algn="ctr"/>
            <a:r>
              <a:rPr lang="en-US" sz="1100" dirty="0"/>
              <a:t>(optional but typical)</a:t>
            </a:r>
          </a:p>
        </p:txBody>
      </p:sp>
      <p:cxnSp>
        <p:nvCxnSpPr>
          <p:cNvPr id="35" name="Elbow Connector 47">
            <a:extLst>
              <a:ext uri="{FF2B5EF4-FFF2-40B4-BE49-F238E27FC236}">
                <a16:creationId xmlns:a16="http://schemas.microsoft.com/office/drawing/2014/main" id="{DA374E45-7F7C-A34C-A8A3-F0C3E2E19B9D}"/>
              </a:ext>
            </a:extLst>
          </p:cNvPr>
          <p:cNvCxnSpPr/>
          <p:nvPr/>
        </p:nvCxnSpPr>
        <p:spPr>
          <a:xfrm flipV="1">
            <a:off x="2568450" y="2156587"/>
            <a:ext cx="742414" cy="127000"/>
          </a:xfrm>
          <a:prstGeom prst="bentConnector4">
            <a:avLst>
              <a:gd name="adj1" fmla="val -1391"/>
              <a:gd name="adj2" fmla="val 19412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89B96D2-4EFD-9B40-A945-667A1A2B980B}"/>
              </a:ext>
            </a:extLst>
          </p:cNvPr>
          <p:cNvSpPr/>
          <p:nvPr/>
        </p:nvSpPr>
        <p:spPr>
          <a:xfrm>
            <a:off x="1237941" y="2156587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52AC1882-6C75-BA44-891D-D7B4A2B47559}"/>
              </a:ext>
            </a:extLst>
          </p:cNvPr>
          <p:cNvCxnSpPr/>
          <p:nvPr/>
        </p:nvCxnSpPr>
        <p:spPr>
          <a:xfrm flipV="1">
            <a:off x="1638613" y="2013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7">
            <a:extLst>
              <a:ext uri="{FF2B5EF4-FFF2-40B4-BE49-F238E27FC236}">
                <a16:creationId xmlns:a16="http://schemas.microsoft.com/office/drawing/2014/main" id="{6E017F12-4196-2E40-873E-8D041DE02C39}"/>
              </a:ext>
            </a:extLst>
          </p:cNvPr>
          <p:cNvCxnSpPr/>
          <p:nvPr/>
        </p:nvCxnSpPr>
        <p:spPr>
          <a:xfrm flipV="1">
            <a:off x="1638264" y="391181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9">
            <a:extLst>
              <a:ext uri="{FF2B5EF4-FFF2-40B4-BE49-F238E27FC236}">
                <a16:creationId xmlns:a16="http://schemas.microsoft.com/office/drawing/2014/main" id="{3E9AAE53-D487-4542-9588-AC20AAF5976B}"/>
              </a:ext>
            </a:extLst>
          </p:cNvPr>
          <p:cNvCxnSpPr/>
          <p:nvPr/>
        </p:nvCxnSpPr>
        <p:spPr>
          <a:xfrm flipV="1">
            <a:off x="1638264" y="549435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6">
            <a:extLst>
              <a:ext uri="{FF2B5EF4-FFF2-40B4-BE49-F238E27FC236}">
                <a16:creationId xmlns:a16="http://schemas.microsoft.com/office/drawing/2014/main" id="{55EBAA07-F646-6049-8C41-7DA28489EA08}"/>
              </a:ext>
            </a:extLst>
          </p:cNvPr>
          <p:cNvSpPr txBox="1"/>
          <p:nvPr/>
        </p:nvSpPr>
        <p:spPr>
          <a:xfrm>
            <a:off x="3270944" y="2150525"/>
            <a:ext cx="1368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00 00 01 …</a:t>
            </a:r>
          </a:p>
        </p:txBody>
      </p:sp>
      <p:sp>
        <p:nvSpPr>
          <p:cNvPr id="43" name="TextBox 67">
            <a:extLst>
              <a:ext uri="{FF2B5EF4-FFF2-40B4-BE49-F238E27FC236}">
                <a16:creationId xmlns:a16="http://schemas.microsoft.com/office/drawing/2014/main" id="{B498FD5A-C3E7-2943-9861-148A058D4D5B}"/>
              </a:ext>
            </a:extLst>
          </p:cNvPr>
          <p:cNvSpPr txBox="1"/>
          <p:nvPr/>
        </p:nvSpPr>
        <p:spPr>
          <a:xfrm>
            <a:off x="3277476" y="1876456"/>
            <a:ext cx="216024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PES packet start code prefix</a:t>
            </a:r>
          </a:p>
        </p:txBody>
      </p:sp>
      <p:cxnSp>
        <p:nvCxnSpPr>
          <p:cNvPr id="44" name="Straight Arrow Connector 68">
            <a:extLst>
              <a:ext uri="{FF2B5EF4-FFF2-40B4-BE49-F238E27FC236}">
                <a16:creationId xmlns:a16="http://schemas.microsoft.com/office/drawing/2014/main" id="{5B0FD146-9927-6F46-B950-6C44CAEAF00E}"/>
              </a:ext>
            </a:extLst>
          </p:cNvPr>
          <p:cNvCxnSpPr/>
          <p:nvPr/>
        </p:nvCxnSpPr>
        <p:spPr>
          <a:xfrm flipV="1">
            <a:off x="3400012" y="2000575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1">
            <a:extLst>
              <a:ext uri="{FF2B5EF4-FFF2-40B4-BE49-F238E27FC236}">
                <a16:creationId xmlns:a16="http://schemas.microsoft.com/office/drawing/2014/main" id="{389E7F06-8B78-6E49-BDE6-721E21A9D007}"/>
              </a:ext>
            </a:extLst>
          </p:cNvPr>
          <p:cNvSpPr txBox="1"/>
          <p:nvPr/>
        </p:nvSpPr>
        <p:spPr>
          <a:xfrm>
            <a:off x="1152648" y="1549315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First TS packet for PES packet</a:t>
            </a:r>
          </a:p>
        </p:txBody>
      </p:sp>
      <p:sp>
        <p:nvSpPr>
          <p:cNvPr id="46" name="TextBox 72">
            <a:extLst>
              <a:ext uri="{FF2B5EF4-FFF2-40B4-BE49-F238E27FC236}">
                <a16:creationId xmlns:a16="http://schemas.microsoft.com/office/drawing/2014/main" id="{337B85BC-1F78-4643-AA42-E20D21241380}"/>
              </a:ext>
            </a:extLst>
          </p:cNvPr>
          <p:cNvSpPr txBox="1"/>
          <p:nvPr/>
        </p:nvSpPr>
        <p:spPr>
          <a:xfrm>
            <a:off x="1152648" y="3246731"/>
            <a:ext cx="7217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current PES packet</a:t>
            </a:r>
          </a:p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</a:p>
        </p:txBody>
      </p:sp>
      <p:sp>
        <p:nvSpPr>
          <p:cNvPr id="47" name="TextBox 73">
            <a:extLst>
              <a:ext uri="{FF2B5EF4-FFF2-40B4-BE49-F238E27FC236}">
                <a16:creationId xmlns:a16="http://schemas.microsoft.com/office/drawing/2014/main" id="{C5315B5C-D3B2-814A-9A76-E9BBA7BBC640}"/>
              </a:ext>
            </a:extLst>
          </p:cNvPr>
          <p:cNvSpPr txBox="1"/>
          <p:nvPr/>
        </p:nvSpPr>
        <p:spPr>
          <a:xfrm>
            <a:off x="1119092" y="5028297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PES packet</a:t>
            </a:r>
          </a:p>
        </p:txBody>
      </p:sp>
      <p:sp>
        <p:nvSpPr>
          <p:cNvPr id="48" name="TextBox 74">
            <a:extLst>
              <a:ext uri="{FF2B5EF4-FFF2-40B4-BE49-F238E27FC236}">
                <a16:creationId xmlns:a16="http://schemas.microsoft.com/office/drawing/2014/main" id="{F9BB4F3E-1A59-4140-B85F-970B5F2EFB43}"/>
              </a:ext>
            </a:extLst>
          </p:cNvPr>
          <p:cNvSpPr txBox="1"/>
          <p:nvPr/>
        </p:nvSpPr>
        <p:spPr>
          <a:xfrm>
            <a:off x="4655494" y="5306915"/>
            <a:ext cx="3210914" cy="2769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dirty="0"/>
              <a:t>fill adaptation field with enough stuffing so that</a:t>
            </a:r>
            <a:br>
              <a:rPr lang="en-US" sz="900" dirty="0"/>
            </a:br>
            <a:r>
              <a:rPr lang="en-US" sz="900" dirty="0"/>
              <a:t>end of PES packet matches end of TS packet</a:t>
            </a:r>
          </a:p>
        </p:txBody>
      </p:sp>
      <p:sp>
        <p:nvSpPr>
          <p:cNvPr id="49" name="TextBox 76">
            <a:extLst>
              <a:ext uri="{FF2B5EF4-FFF2-40B4-BE49-F238E27FC236}">
                <a16:creationId xmlns:a16="http://schemas.microsoft.com/office/drawing/2014/main" id="{299B8500-F914-E64B-8519-C677B7E0703D}"/>
              </a:ext>
            </a:extLst>
          </p:cNvPr>
          <p:cNvSpPr txBox="1"/>
          <p:nvPr/>
        </p:nvSpPr>
        <p:spPr>
          <a:xfrm>
            <a:off x="1756271" y="1874572"/>
            <a:ext cx="68525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0" name="Straight Arrow Connector 77">
            <a:extLst>
              <a:ext uri="{FF2B5EF4-FFF2-40B4-BE49-F238E27FC236}">
                <a16:creationId xmlns:a16="http://schemas.microsoft.com/office/drawing/2014/main" id="{970BD079-859D-3848-835A-E64D51D19447}"/>
              </a:ext>
            </a:extLst>
          </p:cNvPr>
          <p:cNvCxnSpPr/>
          <p:nvPr/>
        </p:nvCxnSpPr>
        <p:spPr>
          <a:xfrm flipV="1">
            <a:off x="1912662" y="2013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79">
            <a:extLst>
              <a:ext uri="{FF2B5EF4-FFF2-40B4-BE49-F238E27FC236}">
                <a16:creationId xmlns:a16="http://schemas.microsoft.com/office/drawing/2014/main" id="{A625C9B4-2587-6F44-BF4C-9C55F2D889A1}"/>
              </a:ext>
            </a:extLst>
          </p:cNvPr>
          <p:cNvCxnSpPr/>
          <p:nvPr/>
        </p:nvCxnSpPr>
        <p:spPr>
          <a:xfrm flipV="1">
            <a:off x="1917907" y="391181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81">
            <a:extLst>
              <a:ext uri="{FF2B5EF4-FFF2-40B4-BE49-F238E27FC236}">
                <a16:creationId xmlns:a16="http://schemas.microsoft.com/office/drawing/2014/main" id="{9E359881-FF42-3C4F-992A-07FC62D7F358}"/>
              </a:ext>
            </a:extLst>
          </p:cNvPr>
          <p:cNvCxnSpPr/>
          <p:nvPr/>
        </p:nvCxnSpPr>
        <p:spPr>
          <a:xfrm flipV="1">
            <a:off x="1923152" y="549435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8">
            <a:extLst>
              <a:ext uri="{FF2B5EF4-FFF2-40B4-BE49-F238E27FC236}">
                <a16:creationId xmlns:a16="http://schemas.microsoft.com/office/drawing/2014/main" id="{82781784-E807-C040-BCC9-E548557D6B87}"/>
              </a:ext>
            </a:extLst>
          </p:cNvPr>
          <p:cNvCxnSpPr/>
          <p:nvPr/>
        </p:nvCxnSpPr>
        <p:spPr>
          <a:xfrm flipV="1">
            <a:off x="2559246" y="5626953"/>
            <a:ext cx="2783339" cy="127000"/>
          </a:xfrm>
          <a:prstGeom prst="bentConnector4">
            <a:avLst>
              <a:gd name="adj1" fmla="val 193"/>
              <a:gd name="adj2" fmla="val 21394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44">
            <a:extLst>
              <a:ext uri="{FF2B5EF4-FFF2-40B4-BE49-F238E27FC236}">
                <a16:creationId xmlns:a16="http://schemas.microsoft.com/office/drawing/2014/main" id="{F975A8E7-D650-FA4E-891F-4AD4F16C83D8}"/>
              </a:ext>
            </a:extLst>
          </p:cNvPr>
          <p:cNvSpPr txBox="1"/>
          <p:nvPr/>
        </p:nvSpPr>
        <p:spPr>
          <a:xfrm>
            <a:off x="1113994" y="3782302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sp>
        <p:nvSpPr>
          <p:cNvPr id="58" name="TextBox 76">
            <a:extLst>
              <a:ext uri="{FF2B5EF4-FFF2-40B4-BE49-F238E27FC236}">
                <a16:creationId xmlns:a16="http://schemas.microsoft.com/office/drawing/2014/main" id="{15D4569A-6B2E-2348-B3A5-7F4D973FB3CA}"/>
              </a:ext>
            </a:extLst>
          </p:cNvPr>
          <p:cNvSpPr txBox="1"/>
          <p:nvPr/>
        </p:nvSpPr>
        <p:spPr>
          <a:xfrm>
            <a:off x="1761531" y="3782193"/>
            <a:ext cx="68525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C31BC546-A321-2047-95AF-AD9B3497CA2A}"/>
              </a:ext>
            </a:extLst>
          </p:cNvPr>
          <p:cNvSpPr txBox="1"/>
          <p:nvPr/>
        </p:nvSpPr>
        <p:spPr>
          <a:xfrm>
            <a:off x="1108744" y="5364106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sp>
        <p:nvSpPr>
          <p:cNvPr id="60" name="TextBox 76">
            <a:extLst>
              <a:ext uri="{FF2B5EF4-FFF2-40B4-BE49-F238E27FC236}">
                <a16:creationId xmlns:a16="http://schemas.microsoft.com/office/drawing/2014/main" id="{83B7AE3B-D4E4-5943-9E0A-78252D469905}"/>
              </a:ext>
            </a:extLst>
          </p:cNvPr>
          <p:cNvSpPr txBox="1"/>
          <p:nvPr/>
        </p:nvSpPr>
        <p:spPr>
          <a:xfrm>
            <a:off x="1756281" y="5363997"/>
            <a:ext cx="68525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5431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A83C1-368F-4545-85F8-1E50E836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 streams robustness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16E06-8020-A04E-BDBA-4AB720D5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TS packet loss is tolerated in audio and video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video « macro-block » effect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audio « glitch » effect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quality of recovery based on decoder implementation</a:t>
            </a:r>
          </a:p>
          <a:p>
            <a:pPr>
              <a:lnSpc>
                <a:spcPct val="110000"/>
              </a:lnSpc>
            </a:pPr>
            <a:r>
              <a:rPr lang="en-US" dirty="0"/>
              <a:t>TS packet loss detection based on </a:t>
            </a:r>
            <a:r>
              <a:rPr lang="en-US" i="1" dirty="0" err="1"/>
              <a:t>continuity_counter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4-bit field in TS packet header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cannot detect loss of an exact multiple of 16 TS packets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resynchronization on next TS packet with PUSI</a:t>
            </a:r>
          </a:p>
          <a:p>
            <a:pPr>
              <a:lnSpc>
                <a:spcPct val="110000"/>
              </a:lnSpc>
            </a:pPr>
            <a:r>
              <a:rPr lang="en-US" dirty="0"/>
              <a:t>But video / audio decoders can resynchronize within PES packet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video / audio bitstream formats usually contain synchronization patterns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 : NAL unit boundary in AVC encoding</a:t>
            </a:r>
          </a:p>
        </p:txBody>
      </p:sp>
    </p:spTree>
    <p:extLst>
      <p:ext uri="{BB962C8B-B14F-4D97-AF65-F5344CB8AC3E}">
        <p14:creationId xmlns:p14="http://schemas.microsoft.com/office/powerpoint/2010/main" val="18962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A4539-11A9-B349-B3F0-4909F5B2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streams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1587D-8DAC-6542-B61B-914A73C5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Contain data structures named « tables »</a:t>
            </a:r>
          </a:p>
          <a:p>
            <a:pPr>
              <a:lnSpc>
                <a:spcPct val="120000"/>
              </a:lnSpc>
            </a:pPr>
            <a:r>
              <a:rPr lang="en-US" dirty="0"/>
              <a:t>A table is split into one or more « sections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section = smallest data unit, up to 4096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standard header and type-specific payload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table type identified by </a:t>
            </a:r>
            <a:r>
              <a:rPr lang="en-US" i="1" dirty="0" err="1"/>
              <a:t>table_id</a:t>
            </a:r>
            <a:r>
              <a:rPr lang="en-US" i="1" dirty="0"/>
              <a:t> </a:t>
            </a:r>
            <a:r>
              <a:rPr lang="en-US" dirty="0"/>
              <a:t>in header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two types of section syntax : « short » and « long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based on 1 bit in header</a:t>
            </a:r>
          </a:p>
          <a:p>
            <a:pPr>
              <a:lnSpc>
                <a:spcPct val="120000"/>
              </a:lnSpc>
            </a:pPr>
            <a:r>
              <a:rPr lang="en-US" dirty="0"/>
              <a:t>Each type of table defines its own syntax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long or short sections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payload bitstream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Descriptor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standard substructure with standard header and type-specific payload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most tables use generic « lists of descriptors »</a:t>
            </a:r>
          </a:p>
        </p:txBody>
      </p:sp>
    </p:spTree>
    <p:extLst>
      <p:ext uri="{BB962C8B-B14F-4D97-AF65-F5344CB8AC3E}">
        <p14:creationId xmlns:p14="http://schemas.microsoft.com/office/powerpoint/2010/main" val="345374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9BC3D-88D3-0044-AE18-7ACA914A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section packetization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10C6C-B9A6-F748-9527-9806CD2FB716}"/>
              </a:ext>
            </a:extLst>
          </p:cNvPr>
          <p:cNvSpPr/>
          <p:nvPr/>
        </p:nvSpPr>
        <p:spPr>
          <a:xfrm>
            <a:off x="2390042" y="5641017"/>
            <a:ext cx="288032" cy="288032"/>
          </a:xfrm>
          <a:prstGeom prst="rect">
            <a:avLst/>
          </a:prstGeom>
          <a:pattFill prst="pct30">
            <a:fgClr>
              <a:schemeClr val="bg2"/>
            </a:fgClr>
            <a:bgClr>
              <a:schemeClr val="bg1"/>
            </a:bgClr>
          </a:patt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A0D99-BC3E-6E4C-951B-8BA3DF0BE1DF}"/>
              </a:ext>
            </a:extLst>
          </p:cNvPr>
          <p:cNvSpPr/>
          <p:nvPr/>
        </p:nvSpPr>
        <p:spPr>
          <a:xfrm>
            <a:off x="4208223" y="5641017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B4D26D-5C6E-254A-9833-0BCC072418F8}"/>
              </a:ext>
            </a:extLst>
          </p:cNvPr>
          <p:cNvSpPr/>
          <p:nvPr/>
        </p:nvSpPr>
        <p:spPr>
          <a:xfrm>
            <a:off x="6776159" y="5641930"/>
            <a:ext cx="531483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92D4E-4BE6-A749-86E5-39F29ACB4142}"/>
              </a:ext>
            </a:extLst>
          </p:cNvPr>
          <p:cNvSpPr/>
          <p:nvPr/>
        </p:nvSpPr>
        <p:spPr>
          <a:xfrm>
            <a:off x="5026912" y="5641017"/>
            <a:ext cx="146906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6840F-A092-D349-9F39-51F9F029A8D5}"/>
              </a:ext>
            </a:extLst>
          </p:cNvPr>
          <p:cNvSpPr/>
          <p:nvPr/>
        </p:nvSpPr>
        <p:spPr>
          <a:xfrm>
            <a:off x="2689089" y="2149166"/>
            <a:ext cx="2124763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BE287-5F29-2746-9627-DB42E04315BB}"/>
              </a:ext>
            </a:extLst>
          </p:cNvPr>
          <p:cNvSpPr/>
          <p:nvPr/>
        </p:nvSpPr>
        <p:spPr>
          <a:xfrm>
            <a:off x="2676453" y="5641017"/>
            <a:ext cx="153250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46B87-AD65-7E47-8B48-D886AB44CCC7}"/>
              </a:ext>
            </a:extLst>
          </p:cNvPr>
          <p:cNvSpPr/>
          <p:nvPr/>
        </p:nvSpPr>
        <p:spPr>
          <a:xfrm>
            <a:off x="1237914" y="391163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A7504-1B47-BB4B-9A3C-58C1F030A5E8}"/>
              </a:ext>
            </a:extLst>
          </p:cNvPr>
          <p:cNvSpPr/>
          <p:nvPr/>
        </p:nvSpPr>
        <p:spPr>
          <a:xfrm>
            <a:off x="1531539" y="3911635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E842F-58C6-DC48-9636-A842DEA8FE67}"/>
              </a:ext>
            </a:extLst>
          </p:cNvPr>
          <p:cNvSpPr/>
          <p:nvPr/>
        </p:nvSpPr>
        <p:spPr>
          <a:xfrm>
            <a:off x="1825164" y="3911635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7DD1A1-1F45-0844-82F5-55E5E530BDFA}"/>
              </a:ext>
            </a:extLst>
          </p:cNvPr>
          <p:cNvCxnSpPr/>
          <p:nvPr/>
        </p:nvCxnSpPr>
        <p:spPr>
          <a:xfrm>
            <a:off x="1237914" y="4249999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86135A-A785-FA41-8C85-A7754BEAA28C}"/>
              </a:ext>
            </a:extLst>
          </p:cNvPr>
          <p:cNvCxnSpPr/>
          <p:nvPr/>
        </p:nvCxnSpPr>
        <p:spPr>
          <a:xfrm>
            <a:off x="2406820" y="4249999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>
            <a:extLst>
              <a:ext uri="{FF2B5EF4-FFF2-40B4-BE49-F238E27FC236}">
                <a16:creationId xmlns:a16="http://schemas.microsoft.com/office/drawing/2014/main" id="{6BBF6706-1D33-AD45-B4B0-B3EFF2389AFC}"/>
              </a:ext>
            </a:extLst>
          </p:cNvPr>
          <p:cNvSpPr txBox="1"/>
          <p:nvPr/>
        </p:nvSpPr>
        <p:spPr>
          <a:xfrm>
            <a:off x="1119065" y="4223884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E57BEAF-D200-BA4B-998B-81950727FEC0}"/>
              </a:ext>
            </a:extLst>
          </p:cNvPr>
          <p:cNvSpPr txBox="1"/>
          <p:nvPr/>
        </p:nvSpPr>
        <p:spPr>
          <a:xfrm>
            <a:off x="4406266" y="4223884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00C7CABF-7A5E-E747-97EE-E10E06A4A10E}"/>
              </a:ext>
            </a:extLst>
          </p:cNvPr>
          <p:cNvSpPr txBox="1"/>
          <p:nvPr/>
        </p:nvSpPr>
        <p:spPr>
          <a:xfrm>
            <a:off x="1077120" y="1418781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TS packet containing the start of section n+1</a:t>
            </a:r>
          </a:p>
        </p:txBody>
      </p:sp>
      <p:sp>
        <p:nvSpPr>
          <p:cNvPr id="19" name="TextBox 72">
            <a:extLst>
              <a:ext uri="{FF2B5EF4-FFF2-40B4-BE49-F238E27FC236}">
                <a16:creationId xmlns:a16="http://schemas.microsoft.com/office/drawing/2014/main" id="{E4C85E95-B360-5346-96A9-26B0995E3736}"/>
              </a:ext>
            </a:extLst>
          </p:cNvPr>
          <p:cNvSpPr txBox="1"/>
          <p:nvPr/>
        </p:nvSpPr>
        <p:spPr>
          <a:xfrm>
            <a:off x="1077120" y="3070526"/>
            <a:ext cx="6811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section n+1</a:t>
            </a:r>
          </a:p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</a:p>
        </p:txBody>
      </p:sp>
      <p:sp>
        <p:nvSpPr>
          <p:cNvPr id="20" name="TextBox 73">
            <a:extLst>
              <a:ext uri="{FF2B5EF4-FFF2-40B4-BE49-F238E27FC236}">
                <a16:creationId xmlns:a16="http://schemas.microsoft.com/office/drawing/2014/main" id="{104F052C-C4A9-DE49-BE21-E301E3E9300C}"/>
              </a:ext>
            </a:extLst>
          </p:cNvPr>
          <p:cNvSpPr txBox="1"/>
          <p:nvPr/>
        </p:nvSpPr>
        <p:spPr>
          <a:xfrm>
            <a:off x="1077120" y="4918246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section n+1, start of next section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BF4A89-D3BF-0845-85FC-49274EECBD51}"/>
              </a:ext>
            </a:extLst>
          </p:cNvPr>
          <p:cNvSpPr/>
          <p:nvPr/>
        </p:nvSpPr>
        <p:spPr>
          <a:xfrm>
            <a:off x="1237914" y="2152204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83C032-3F64-C548-A6EF-BA85905C6A6A}"/>
              </a:ext>
            </a:extLst>
          </p:cNvPr>
          <p:cNvSpPr/>
          <p:nvPr/>
        </p:nvSpPr>
        <p:spPr>
          <a:xfrm>
            <a:off x="1531539" y="2152204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490D7-025C-C84F-9AC0-BC59EC53EFB6}"/>
              </a:ext>
            </a:extLst>
          </p:cNvPr>
          <p:cNvSpPr/>
          <p:nvPr/>
        </p:nvSpPr>
        <p:spPr>
          <a:xfrm>
            <a:off x="1825164" y="2152204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Arrow Connector 64">
            <a:extLst>
              <a:ext uri="{FF2B5EF4-FFF2-40B4-BE49-F238E27FC236}">
                <a16:creationId xmlns:a16="http://schemas.microsoft.com/office/drawing/2014/main" id="{71F1F66A-7AE6-FD47-8EFB-3E6B5F57EA6A}"/>
              </a:ext>
            </a:extLst>
          </p:cNvPr>
          <p:cNvCxnSpPr/>
          <p:nvPr/>
        </p:nvCxnSpPr>
        <p:spPr>
          <a:xfrm>
            <a:off x="1237914" y="2485755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65">
            <a:extLst>
              <a:ext uri="{FF2B5EF4-FFF2-40B4-BE49-F238E27FC236}">
                <a16:creationId xmlns:a16="http://schemas.microsoft.com/office/drawing/2014/main" id="{28743C84-D77C-C942-8CC3-499A1A3B8871}"/>
              </a:ext>
            </a:extLst>
          </p:cNvPr>
          <p:cNvCxnSpPr/>
          <p:nvPr/>
        </p:nvCxnSpPr>
        <p:spPr>
          <a:xfrm>
            <a:off x="2406820" y="2485755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9">
            <a:extLst>
              <a:ext uri="{FF2B5EF4-FFF2-40B4-BE49-F238E27FC236}">
                <a16:creationId xmlns:a16="http://schemas.microsoft.com/office/drawing/2014/main" id="{3873FAB2-4556-024B-AEDA-CE855142C491}"/>
              </a:ext>
            </a:extLst>
          </p:cNvPr>
          <p:cNvSpPr txBox="1"/>
          <p:nvPr/>
        </p:nvSpPr>
        <p:spPr>
          <a:xfrm>
            <a:off x="1124636" y="2451014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28" name="TextBox 70">
            <a:extLst>
              <a:ext uri="{FF2B5EF4-FFF2-40B4-BE49-F238E27FC236}">
                <a16:creationId xmlns:a16="http://schemas.microsoft.com/office/drawing/2014/main" id="{48C1F912-7D08-844E-837F-AADA7BC3B7D7}"/>
              </a:ext>
            </a:extLst>
          </p:cNvPr>
          <p:cNvSpPr txBox="1"/>
          <p:nvPr/>
        </p:nvSpPr>
        <p:spPr>
          <a:xfrm>
            <a:off x="4411837" y="2451014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E08DC-47EA-DE4F-8264-3F402A00414A}"/>
              </a:ext>
            </a:extLst>
          </p:cNvPr>
          <p:cNvSpPr/>
          <p:nvPr/>
        </p:nvSpPr>
        <p:spPr>
          <a:xfrm>
            <a:off x="2398431" y="2152204"/>
            <a:ext cx="288032" cy="288032"/>
          </a:xfrm>
          <a:prstGeom prst="rect">
            <a:avLst/>
          </a:prstGeom>
          <a:pattFill prst="pct30">
            <a:fgClr>
              <a:schemeClr val="bg2"/>
            </a:fgClr>
            <a:bgClr>
              <a:schemeClr val="bg1"/>
            </a:bgClr>
          </a:patt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3C79AC-08F2-3E4B-80B3-19D2DF52A12A}"/>
              </a:ext>
            </a:extLst>
          </p:cNvPr>
          <p:cNvSpPr/>
          <p:nvPr/>
        </p:nvSpPr>
        <p:spPr>
          <a:xfrm>
            <a:off x="4775734" y="2152204"/>
            <a:ext cx="308795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54433D-B821-0644-A50E-D1A1FE0AEC54}"/>
              </a:ext>
            </a:extLst>
          </p:cNvPr>
          <p:cNvSpPr/>
          <p:nvPr/>
        </p:nvSpPr>
        <p:spPr>
          <a:xfrm>
            <a:off x="4766306" y="2152204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94">
            <a:extLst>
              <a:ext uri="{FF2B5EF4-FFF2-40B4-BE49-F238E27FC236}">
                <a16:creationId xmlns:a16="http://schemas.microsoft.com/office/drawing/2014/main" id="{3E7FEA75-7DC5-164E-A7E8-C087F5709436}"/>
              </a:ext>
            </a:extLst>
          </p:cNvPr>
          <p:cNvSpPr txBox="1"/>
          <p:nvPr/>
        </p:nvSpPr>
        <p:spPr>
          <a:xfrm>
            <a:off x="2272271" y="1790229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pointer field (to first start of section)</a:t>
            </a:r>
          </a:p>
        </p:txBody>
      </p:sp>
      <p:sp>
        <p:nvSpPr>
          <p:cNvPr id="35" name="TextBox 95">
            <a:extLst>
              <a:ext uri="{FF2B5EF4-FFF2-40B4-BE49-F238E27FC236}">
                <a16:creationId xmlns:a16="http://schemas.microsoft.com/office/drawing/2014/main" id="{4B9D28D2-9A26-E146-94DC-4B03D000E018}"/>
              </a:ext>
            </a:extLst>
          </p:cNvPr>
          <p:cNvSpPr txBox="1"/>
          <p:nvPr/>
        </p:nvSpPr>
        <p:spPr>
          <a:xfrm>
            <a:off x="2705978" y="2157721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 of section 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1C434E-DC0A-7C4D-AD3E-A364D03BF28C}"/>
              </a:ext>
            </a:extLst>
          </p:cNvPr>
          <p:cNvSpPr/>
          <p:nvPr/>
        </p:nvSpPr>
        <p:spPr>
          <a:xfrm>
            <a:off x="1229525" y="564101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03F46B-9BBA-CC42-9DEA-7843B9CF1ED1}"/>
              </a:ext>
            </a:extLst>
          </p:cNvPr>
          <p:cNvSpPr/>
          <p:nvPr/>
        </p:nvSpPr>
        <p:spPr>
          <a:xfrm>
            <a:off x="1523150" y="5641017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FCBE39-69F9-2A48-AFD8-F164CC58DEDA}"/>
              </a:ext>
            </a:extLst>
          </p:cNvPr>
          <p:cNvSpPr/>
          <p:nvPr/>
        </p:nvSpPr>
        <p:spPr>
          <a:xfrm>
            <a:off x="1816775" y="5641017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9" name="Straight Arrow Connector 105">
            <a:extLst>
              <a:ext uri="{FF2B5EF4-FFF2-40B4-BE49-F238E27FC236}">
                <a16:creationId xmlns:a16="http://schemas.microsoft.com/office/drawing/2014/main" id="{0EFEE06F-1E2E-1540-A068-E4442B10FBBA}"/>
              </a:ext>
            </a:extLst>
          </p:cNvPr>
          <p:cNvCxnSpPr/>
          <p:nvPr/>
        </p:nvCxnSpPr>
        <p:spPr>
          <a:xfrm>
            <a:off x="1229525" y="5980216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06">
            <a:extLst>
              <a:ext uri="{FF2B5EF4-FFF2-40B4-BE49-F238E27FC236}">
                <a16:creationId xmlns:a16="http://schemas.microsoft.com/office/drawing/2014/main" id="{0FC61FDC-70FD-8348-9F72-FB83B27F7104}"/>
              </a:ext>
            </a:extLst>
          </p:cNvPr>
          <p:cNvCxnSpPr/>
          <p:nvPr/>
        </p:nvCxnSpPr>
        <p:spPr>
          <a:xfrm>
            <a:off x="2398431" y="5980216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7">
            <a:extLst>
              <a:ext uri="{FF2B5EF4-FFF2-40B4-BE49-F238E27FC236}">
                <a16:creationId xmlns:a16="http://schemas.microsoft.com/office/drawing/2014/main" id="{C1254AAA-51A6-534C-8006-CB1E08923EFC}"/>
              </a:ext>
            </a:extLst>
          </p:cNvPr>
          <p:cNvSpPr txBox="1"/>
          <p:nvPr/>
        </p:nvSpPr>
        <p:spPr>
          <a:xfrm>
            <a:off x="1110676" y="5954101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42" name="TextBox 108">
            <a:extLst>
              <a:ext uri="{FF2B5EF4-FFF2-40B4-BE49-F238E27FC236}">
                <a16:creationId xmlns:a16="http://schemas.microsoft.com/office/drawing/2014/main" id="{BA31BD7A-5FF8-9942-A88B-688E9073F1B2}"/>
              </a:ext>
            </a:extLst>
          </p:cNvPr>
          <p:cNvSpPr txBox="1"/>
          <p:nvPr/>
        </p:nvSpPr>
        <p:spPr>
          <a:xfrm>
            <a:off x="4397877" y="5954101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43" name="TextBox 109">
            <a:extLst>
              <a:ext uri="{FF2B5EF4-FFF2-40B4-BE49-F238E27FC236}">
                <a16:creationId xmlns:a16="http://schemas.microsoft.com/office/drawing/2014/main" id="{C322E971-60FB-234D-B18E-D36AC3DFC173}"/>
              </a:ext>
            </a:extLst>
          </p:cNvPr>
          <p:cNvSpPr txBox="1"/>
          <p:nvPr/>
        </p:nvSpPr>
        <p:spPr>
          <a:xfrm>
            <a:off x="1125667" y="536695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44" name="TextBox 111">
            <a:extLst>
              <a:ext uri="{FF2B5EF4-FFF2-40B4-BE49-F238E27FC236}">
                <a16:creationId xmlns:a16="http://schemas.microsoft.com/office/drawing/2014/main" id="{71DDBC4D-CD13-E64D-98E9-D49AC1999F85}"/>
              </a:ext>
            </a:extLst>
          </p:cNvPr>
          <p:cNvSpPr txBox="1"/>
          <p:nvPr/>
        </p:nvSpPr>
        <p:spPr>
          <a:xfrm>
            <a:off x="1731974" y="5373367"/>
            <a:ext cx="697135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271116-BA2C-484A-BA74-0681256FBFC7}"/>
              </a:ext>
            </a:extLst>
          </p:cNvPr>
          <p:cNvSpPr/>
          <p:nvPr/>
        </p:nvSpPr>
        <p:spPr>
          <a:xfrm>
            <a:off x="4202147" y="564101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TextBox 118">
            <a:extLst>
              <a:ext uri="{FF2B5EF4-FFF2-40B4-BE49-F238E27FC236}">
                <a16:creationId xmlns:a16="http://schemas.microsoft.com/office/drawing/2014/main" id="{9C978506-B292-1144-86B1-243A2226DA19}"/>
              </a:ext>
            </a:extLst>
          </p:cNvPr>
          <p:cNvSpPr txBox="1"/>
          <p:nvPr/>
        </p:nvSpPr>
        <p:spPr>
          <a:xfrm>
            <a:off x="2452792" y="5265020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pointer field</a:t>
            </a:r>
          </a:p>
        </p:txBody>
      </p:sp>
      <p:sp>
        <p:nvSpPr>
          <p:cNvPr id="47" name="TextBox 119">
            <a:extLst>
              <a:ext uri="{FF2B5EF4-FFF2-40B4-BE49-F238E27FC236}">
                <a16:creationId xmlns:a16="http://schemas.microsoft.com/office/drawing/2014/main" id="{89E3102D-A155-E648-A8C1-A500D67F5CC5}"/>
              </a:ext>
            </a:extLst>
          </p:cNvPr>
          <p:cNvSpPr txBox="1"/>
          <p:nvPr/>
        </p:nvSpPr>
        <p:spPr>
          <a:xfrm>
            <a:off x="2705805" y="5669080"/>
            <a:ext cx="15216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end of section n+1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03A801-B168-7D4D-A96E-C74210251406}"/>
              </a:ext>
            </a:extLst>
          </p:cNvPr>
          <p:cNvSpPr/>
          <p:nvPr/>
        </p:nvSpPr>
        <p:spPr>
          <a:xfrm>
            <a:off x="2390042" y="3910216"/>
            <a:ext cx="546421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84BF73-5C53-E643-B983-C91D712013A6}"/>
              </a:ext>
            </a:extLst>
          </p:cNvPr>
          <p:cNvSpPr/>
          <p:nvPr/>
        </p:nvSpPr>
        <p:spPr>
          <a:xfrm>
            <a:off x="4498822" y="5641017"/>
            <a:ext cx="531483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B65739-E561-B448-9BC1-403A0B48913F}"/>
              </a:ext>
            </a:extLst>
          </p:cNvPr>
          <p:cNvSpPr/>
          <p:nvPr/>
        </p:nvSpPr>
        <p:spPr>
          <a:xfrm>
            <a:off x="6486109" y="5641930"/>
            <a:ext cx="288032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BFAB62-F850-5C47-9EF2-783A584B6C6A}"/>
              </a:ext>
            </a:extLst>
          </p:cNvPr>
          <p:cNvSpPr/>
          <p:nvPr/>
        </p:nvSpPr>
        <p:spPr>
          <a:xfrm>
            <a:off x="7305384" y="5641930"/>
            <a:ext cx="548878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3B242F-549B-A547-B2A2-ABB5107104ED}"/>
              </a:ext>
            </a:extLst>
          </p:cNvPr>
          <p:cNvSpPr/>
          <p:nvPr/>
        </p:nvSpPr>
        <p:spPr>
          <a:xfrm>
            <a:off x="1229525" y="5641017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Box 137">
            <a:extLst>
              <a:ext uri="{FF2B5EF4-FFF2-40B4-BE49-F238E27FC236}">
                <a16:creationId xmlns:a16="http://schemas.microsoft.com/office/drawing/2014/main" id="{924F2C58-9CC2-AA46-8210-C294F6BB9CA9}"/>
              </a:ext>
            </a:extLst>
          </p:cNvPr>
          <p:cNvSpPr txBox="1"/>
          <p:nvPr/>
        </p:nvSpPr>
        <p:spPr>
          <a:xfrm>
            <a:off x="3756533" y="3932866"/>
            <a:ext cx="21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continuation of section n+1</a:t>
            </a:r>
          </a:p>
        </p:txBody>
      </p:sp>
      <p:sp>
        <p:nvSpPr>
          <p:cNvPr id="54" name="TextBox 144">
            <a:extLst>
              <a:ext uri="{FF2B5EF4-FFF2-40B4-BE49-F238E27FC236}">
                <a16:creationId xmlns:a16="http://schemas.microsoft.com/office/drawing/2014/main" id="{C3828F21-24C9-7F4A-A0BE-F2094873E20D}"/>
              </a:ext>
            </a:extLst>
          </p:cNvPr>
          <p:cNvSpPr txBox="1"/>
          <p:nvPr/>
        </p:nvSpPr>
        <p:spPr>
          <a:xfrm>
            <a:off x="5146209" y="5669080"/>
            <a:ext cx="11816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section n+2</a:t>
            </a:r>
          </a:p>
        </p:txBody>
      </p:sp>
      <p:sp>
        <p:nvSpPr>
          <p:cNvPr id="55" name="TextBox 145">
            <a:extLst>
              <a:ext uri="{FF2B5EF4-FFF2-40B4-BE49-F238E27FC236}">
                <a16:creationId xmlns:a16="http://schemas.microsoft.com/office/drawing/2014/main" id="{B132BCB1-D062-5843-97D9-3D7DB3F374F3}"/>
              </a:ext>
            </a:extLst>
          </p:cNvPr>
          <p:cNvSpPr txBox="1"/>
          <p:nvPr/>
        </p:nvSpPr>
        <p:spPr>
          <a:xfrm>
            <a:off x="6519369" y="5669080"/>
            <a:ext cx="1427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 of section n+3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9D4B6A-C945-5E49-AD7F-56655A7862B2}"/>
              </a:ext>
            </a:extLst>
          </p:cNvPr>
          <p:cNvSpPr/>
          <p:nvPr/>
        </p:nvSpPr>
        <p:spPr>
          <a:xfrm>
            <a:off x="5073342" y="2151733"/>
            <a:ext cx="53148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TextBox 99">
            <a:extLst>
              <a:ext uri="{FF2B5EF4-FFF2-40B4-BE49-F238E27FC236}">
                <a16:creationId xmlns:a16="http://schemas.microsoft.com/office/drawing/2014/main" id="{88B5D242-5CCF-F842-8456-62DB13CD6E43}"/>
              </a:ext>
            </a:extLst>
          </p:cNvPr>
          <p:cNvSpPr txBox="1"/>
          <p:nvPr/>
        </p:nvSpPr>
        <p:spPr>
          <a:xfrm>
            <a:off x="5678905" y="2166584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start of section n+1</a:t>
            </a:r>
          </a:p>
        </p:txBody>
      </p:sp>
      <p:sp>
        <p:nvSpPr>
          <p:cNvPr id="58" name="TextBox 147">
            <a:extLst>
              <a:ext uri="{FF2B5EF4-FFF2-40B4-BE49-F238E27FC236}">
                <a16:creationId xmlns:a16="http://schemas.microsoft.com/office/drawing/2014/main" id="{AE88138F-2BBF-CB4D-9E58-50C580F17D6D}"/>
              </a:ext>
            </a:extLst>
          </p:cNvPr>
          <p:cNvSpPr txBox="1"/>
          <p:nvPr/>
        </p:nvSpPr>
        <p:spPr>
          <a:xfrm>
            <a:off x="4834420" y="1879432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sp>
        <p:nvSpPr>
          <p:cNvPr id="59" name="TextBox 150">
            <a:extLst>
              <a:ext uri="{FF2B5EF4-FFF2-40B4-BE49-F238E27FC236}">
                <a16:creationId xmlns:a16="http://schemas.microsoft.com/office/drawing/2014/main" id="{C08137E9-2C45-AB4E-9C61-871D1F0ABCA7}"/>
              </a:ext>
            </a:extLst>
          </p:cNvPr>
          <p:cNvSpPr txBox="1"/>
          <p:nvPr/>
        </p:nvSpPr>
        <p:spPr>
          <a:xfrm>
            <a:off x="5414378" y="1840127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sp>
        <p:nvSpPr>
          <p:cNvPr id="60" name="TextBox 153">
            <a:extLst>
              <a:ext uri="{FF2B5EF4-FFF2-40B4-BE49-F238E27FC236}">
                <a16:creationId xmlns:a16="http://schemas.microsoft.com/office/drawing/2014/main" id="{D27AD78F-04BD-AA45-8B0F-5C5AD5F0B2E3}"/>
              </a:ext>
            </a:extLst>
          </p:cNvPr>
          <p:cNvSpPr txBox="1"/>
          <p:nvPr/>
        </p:nvSpPr>
        <p:spPr>
          <a:xfrm>
            <a:off x="6510997" y="5313749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cxnSp>
        <p:nvCxnSpPr>
          <p:cNvPr id="61" name="Straight Arrow Connector 154">
            <a:extLst>
              <a:ext uri="{FF2B5EF4-FFF2-40B4-BE49-F238E27FC236}">
                <a16:creationId xmlns:a16="http://schemas.microsoft.com/office/drawing/2014/main" id="{5EA23974-736F-5546-A5B6-3F8CC670200B}"/>
              </a:ext>
            </a:extLst>
          </p:cNvPr>
          <p:cNvCxnSpPr/>
          <p:nvPr/>
        </p:nvCxnSpPr>
        <p:spPr>
          <a:xfrm flipV="1">
            <a:off x="6625901" y="5457448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55">
            <a:extLst>
              <a:ext uri="{FF2B5EF4-FFF2-40B4-BE49-F238E27FC236}">
                <a16:creationId xmlns:a16="http://schemas.microsoft.com/office/drawing/2014/main" id="{65E3FA54-1E79-BA4D-8D99-F7903AC149DC}"/>
              </a:ext>
            </a:extLst>
          </p:cNvPr>
          <p:cNvCxnSpPr/>
          <p:nvPr/>
        </p:nvCxnSpPr>
        <p:spPr>
          <a:xfrm flipV="1">
            <a:off x="7170720" y="5502657"/>
            <a:ext cx="745999" cy="188880"/>
          </a:xfrm>
          <a:prstGeom prst="bentConnector3">
            <a:avLst>
              <a:gd name="adj1" fmla="val 5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4E632D-1D17-734D-BC8A-ED44C7493F24}"/>
              </a:ext>
            </a:extLst>
          </p:cNvPr>
          <p:cNvSpPr/>
          <p:nvPr/>
        </p:nvSpPr>
        <p:spPr>
          <a:xfrm>
            <a:off x="4342642" y="579341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1E3355-E756-C548-B085-649CF78FD5BB}"/>
              </a:ext>
            </a:extLst>
          </p:cNvPr>
          <p:cNvSpPr/>
          <p:nvPr/>
        </p:nvSpPr>
        <p:spPr>
          <a:xfrm>
            <a:off x="6010652" y="5634622"/>
            <a:ext cx="481828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xtBox 168">
            <a:extLst>
              <a:ext uri="{FF2B5EF4-FFF2-40B4-BE49-F238E27FC236}">
                <a16:creationId xmlns:a16="http://schemas.microsoft.com/office/drawing/2014/main" id="{4D18B1C4-EBB0-014F-874A-6AE1F05599DF}"/>
              </a:ext>
            </a:extLst>
          </p:cNvPr>
          <p:cNvSpPr txBox="1"/>
          <p:nvPr/>
        </p:nvSpPr>
        <p:spPr>
          <a:xfrm>
            <a:off x="4247390" y="5331001"/>
            <a:ext cx="67302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cxnSp>
        <p:nvCxnSpPr>
          <p:cNvPr id="66" name="Straight Arrow Connector 169">
            <a:extLst>
              <a:ext uri="{FF2B5EF4-FFF2-40B4-BE49-F238E27FC236}">
                <a16:creationId xmlns:a16="http://schemas.microsoft.com/office/drawing/2014/main" id="{EC5877FA-B648-A843-967A-A4D1BEE5BFB7}"/>
              </a:ext>
            </a:extLst>
          </p:cNvPr>
          <p:cNvCxnSpPr/>
          <p:nvPr/>
        </p:nvCxnSpPr>
        <p:spPr>
          <a:xfrm flipV="1">
            <a:off x="4371323" y="545744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71">
            <a:extLst>
              <a:ext uri="{FF2B5EF4-FFF2-40B4-BE49-F238E27FC236}">
                <a16:creationId xmlns:a16="http://schemas.microsoft.com/office/drawing/2014/main" id="{0F743A37-B722-5344-B34F-BB1204B092E1}"/>
              </a:ext>
            </a:extLst>
          </p:cNvPr>
          <p:cNvSpPr txBox="1"/>
          <p:nvPr/>
        </p:nvSpPr>
        <p:spPr>
          <a:xfrm>
            <a:off x="4791059" y="5287091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cxnSp>
        <p:nvCxnSpPr>
          <p:cNvPr id="68" name="Elbow Connector 175">
            <a:extLst>
              <a:ext uri="{FF2B5EF4-FFF2-40B4-BE49-F238E27FC236}">
                <a16:creationId xmlns:a16="http://schemas.microsoft.com/office/drawing/2014/main" id="{77366B63-8DC1-744D-B8CA-CC1FDC0CB8B2}"/>
              </a:ext>
            </a:extLst>
          </p:cNvPr>
          <p:cNvCxnSpPr/>
          <p:nvPr/>
        </p:nvCxnSpPr>
        <p:spPr>
          <a:xfrm flipV="1">
            <a:off x="4862776" y="5653657"/>
            <a:ext cx="1680183" cy="43434"/>
          </a:xfrm>
          <a:prstGeom prst="bentConnector4">
            <a:avLst>
              <a:gd name="adj1" fmla="val -90"/>
              <a:gd name="adj2" fmla="val 4680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C586757-2B45-FB49-93EC-74EEAD06FDE9}"/>
              </a:ext>
            </a:extLst>
          </p:cNvPr>
          <p:cNvSpPr/>
          <p:nvPr/>
        </p:nvSpPr>
        <p:spPr>
          <a:xfrm>
            <a:off x="6364792" y="5648875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4A4D5-E7AE-6D44-894C-9C998B2DCF4B}"/>
              </a:ext>
            </a:extLst>
          </p:cNvPr>
          <p:cNvSpPr/>
          <p:nvPr/>
        </p:nvSpPr>
        <p:spPr>
          <a:xfrm>
            <a:off x="1237914" y="3911635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5D9B5D-2D2A-BD40-9BE2-FF0A8FBACEE6}"/>
              </a:ext>
            </a:extLst>
          </p:cNvPr>
          <p:cNvSpPr/>
          <p:nvPr/>
        </p:nvSpPr>
        <p:spPr>
          <a:xfrm>
            <a:off x="1237914" y="2152204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2" name="Straight Arrow Connector 148">
            <a:extLst>
              <a:ext uri="{FF2B5EF4-FFF2-40B4-BE49-F238E27FC236}">
                <a16:creationId xmlns:a16="http://schemas.microsoft.com/office/drawing/2014/main" id="{0A85EBBD-E652-5848-95DF-3C5B9B6896EB}"/>
              </a:ext>
            </a:extLst>
          </p:cNvPr>
          <p:cNvCxnSpPr/>
          <p:nvPr/>
        </p:nvCxnSpPr>
        <p:spPr>
          <a:xfrm flipV="1">
            <a:off x="4963113" y="2010840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149">
            <a:extLst>
              <a:ext uri="{FF2B5EF4-FFF2-40B4-BE49-F238E27FC236}">
                <a16:creationId xmlns:a16="http://schemas.microsoft.com/office/drawing/2014/main" id="{DCE63425-E69D-7247-8B17-F9E4C7221055}"/>
              </a:ext>
            </a:extLst>
          </p:cNvPr>
          <p:cNvCxnSpPr/>
          <p:nvPr/>
        </p:nvCxnSpPr>
        <p:spPr>
          <a:xfrm flipV="1">
            <a:off x="5507932" y="2044396"/>
            <a:ext cx="2408787" cy="247998"/>
          </a:xfrm>
          <a:prstGeom prst="bentConnector3">
            <a:avLst>
              <a:gd name="adj1" fmla="val 19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84">
            <a:extLst>
              <a:ext uri="{FF2B5EF4-FFF2-40B4-BE49-F238E27FC236}">
                <a16:creationId xmlns:a16="http://schemas.microsoft.com/office/drawing/2014/main" id="{74E58E64-98F3-D545-88D1-EB44B3F392B2}"/>
              </a:ext>
            </a:extLst>
          </p:cNvPr>
          <p:cNvCxnSpPr/>
          <p:nvPr/>
        </p:nvCxnSpPr>
        <p:spPr>
          <a:xfrm flipV="1">
            <a:off x="1629848" y="201922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86">
            <a:extLst>
              <a:ext uri="{FF2B5EF4-FFF2-40B4-BE49-F238E27FC236}">
                <a16:creationId xmlns:a16="http://schemas.microsoft.com/office/drawing/2014/main" id="{0F96DCFD-F915-2F4F-A2E4-EB2BED606A41}"/>
              </a:ext>
            </a:extLst>
          </p:cNvPr>
          <p:cNvCxnSpPr/>
          <p:nvPr/>
        </p:nvCxnSpPr>
        <p:spPr>
          <a:xfrm flipV="1">
            <a:off x="1909491" y="201922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88">
            <a:extLst>
              <a:ext uri="{FF2B5EF4-FFF2-40B4-BE49-F238E27FC236}">
                <a16:creationId xmlns:a16="http://schemas.microsoft.com/office/drawing/2014/main" id="{BCC08349-57D5-2743-B8E5-29404C6FE443}"/>
              </a:ext>
            </a:extLst>
          </p:cNvPr>
          <p:cNvCxnSpPr>
            <a:endCxn id="33" idx="0"/>
          </p:cNvCxnSpPr>
          <p:nvPr/>
        </p:nvCxnSpPr>
        <p:spPr>
          <a:xfrm flipV="1">
            <a:off x="2547692" y="2152204"/>
            <a:ext cx="2282710" cy="145186"/>
          </a:xfrm>
          <a:prstGeom prst="bentConnector4">
            <a:avLst>
              <a:gd name="adj1" fmla="val 86"/>
              <a:gd name="adj2" fmla="val 1996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7">
            <a:extLst>
              <a:ext uri="{FF2B5EF4-FFF2-40B4-BE49-F238E27FC236}">
                <a16:creationId xmlns:a16="http://schemas.microsoft.com/office/drawing/2014/main" id="{5A71E84A-A2E6-3642-B7B5-20A98482AF37}"/>
              </a:ext>
            </a:extLst>
          </p:cNvPr>
          <p:cNvCxnSpPr/>
          <p:nvPr/>
        </p:nvCxnSpPr>
        <p:spPr>
          <a:xfrm flipV="1">
            <a:off x="1629848" y="377484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9">
            <a:extLst>
              <a:ext uri="{FF2B5EF4-FFF2-40B4-BE49-F238E27FC236}">
                <a16:creationId xmlns:a16="http://schemas.microsoft.com/office/drawing/2014/main" id="{A696123A-6D1D-C847-B54F-05359CF6FC72}"/>
              </a:ext>
            </a:extLst>
          </p:cNvPr>
          <p:cNvCxnSpPr/>
          <p:nvPr/>
        </p:nvCxnSpPr>
        <p:spPr>
          <a:xfrm flipV="1">
            <a:off x="1909491" y="377484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10">
            <a:extLst>
              <a:ext uri="{FF2B5EF4-FFF2-40B4-BE49-F238E27FC236}">
                <a16:creationId xmlns:a16="http://schemas.microsoft.com/office/drawing/2014/main" id="{5622B64D-BA85-AA40-A1C0-9C375C9C6869}"/>
              </a:ext>
            </a:extLst>
          </p:cNvPr>
          <p:cNvCxnSpPr/>
          <p:nvPr/>
        </p:nvCxnSpPr>
        <p:spPr>
          <a:xfrm flipV="1">
            <a:off x="1621459" y="550626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12">
            <a:extLst>
              <a:ext uri="{FF2B5EF4-FFF2-40B4-BE49-F238E27FC236}">
                <a16:creationId xmlns:a16="http://schemas.microsoft.com/office/drawing/2014/main" id="{F9A72A95-AD37-5849-BF45-2AF86F3A1459}"/>
              </a:ext>
            </a:extLst>
          </p:cNvPr>
          <p:cNvCxnSpPr/>
          <p:nvPr/>
        </p:nvCxnSpPr>
        <p:spPr>
          <a:xfrm flipV="1">
            <a:off x="1901102" y="550626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4">
            <a:extLst>
              <a:ext uri="{FF2B5EF4-FFF2-40B4-BE49-F238E27FC236}">
                <a16:creationId xmlns:a16="http://schemas.microsoft.com/office/drawing/2014/main" id="{081E0671-20CA-ED49-A50B-27B2911E9EC2}"/>
              </a:ext>
            </a:extLst>
          </p:cNvPr>
          <p:cNvCxnSpPr>
            <a:endCxn id="45" idx="0"/>
          </p:cNvCxnSpPr>
          <p:nvPr/>
        </p:nvCxnSpPr>
        <p:spPr>
          <a:xfrm flipV="1">
            <a:off x="2551208" y="5641017"/>
            <a:ext cx="1715035" cy="190351"/>
          </a:xfrm>
          <a:prstGeom prst="bentConnector4">
            <a:avLst>
              <a:gd name="adj1" fmla="val -294"/>
              <a:gd name="adj2" fmla="val 1760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50">
            <a:extLst>
              <a:ext uri="{FF2B5EF4-FFF2-40B4-BE49-F238E27FC236}">
                <a16:creationId xmlns:a16="http://schemas.microsoft.com/office/drawing/2014/main" id="{FA25FFE3-41A7-6C40-9F4B-7AF7CEB519E9}"/>
              </a:ext>
            </a:extLst>
          </p:cNvPr>
          <p:cNvSpPr txBox="1"/>
          <p:nvPr/>
        </p:nvSpPr>
        <p:spPr>
          <a:xfrm>
            <a:off x="7055587" y="5280884"/>
            <a:ext cx="9535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sp>
        <p:nvSpPr>
          <p:cNvPr id="83" name="TextBox 109">
            <a:extLst>
              <a:ext uri="{FF2B5EF4-FFF2-40B4-BE49-F238E27FC236}">
                <a16:creationId xmlns:a16="http://schemas.microsoft.com/office/drawing/2014/main" id="{7114C245-92E5-F641-AABD-735EA9030D3D}"/>
              </a:ext>
            </a:extLst>
          </p:cNvPr>
          <p:cNvSpPr txBox="1"/>
          <p:nvPr/>
        </p:nvSpPr>
        <p:spPr>
          <a:xfrm>
            <a:off x="1125667" y="361680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sp>
        <p:nvSpPr>
          <p:cNvPr id="84" name="TextBox 111">
            <a:extLst>
              <a:ext uri="{FF2B5EF4-FFF2-40B4-BE49-F238E27FC236}">
                <a16:creationId xmlns:a16="http://schemas.microsoft.com/office/drawing/2014/main" id="{745D082E-6981-A243-B1B9-56B25AFF21BE}"/>
              </a:ext>
            </a:extLst>
          </p:cNvPr>
          <p:cNvSpPr txBox="1"/>
          <p:nvPr/>
        </p:nvSpPr>
        <p:spPr>
          <a:xfrm>
            <a:off x="1731974" y="3623222"/>
            <a:ext cx="697135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85" name="TextBox 109">
            <a:extLst>
              <a:ext uri="{FF2B5EF4-FFF2-40B4-BE49-F238E27FC236}">
                <a16:creationId xmlns:a16="http://schemas.microsoft.com/office/drawing/2014/main" id="{AB4A9543-E4C8-1945-97E2-6ED5C658378E}"/>
              </a:ext>
            </a:extLst>
          </p:cNvPr>
          <p:cNvSpPr txBox="1"/>
          <p:nvPr/>
        </p:nvSpPr>
        <p:spPr>
          <a:xfrm>
            <a:off x="1125667" y="186666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86" name="TextBox 111">
            <a:extLst>
              <a:ext uri="{FF2B5EF4-FFF2-40B4-BE49-F238E27FC236}">
                <a16:creationId xmlns:a16="http://schemas.microsoft.com/office/drawing/2014/main" id="{FD177A4F-BB39-8E46-944A-009705DD2116}"/>
              </a:ext>
            </a:extLst>
          </p:cNvPr>
          <p:cNvSpPr txBox="1"/>
          <p:nvPr/>
        </p:nvSpPr>
        <p:spPr>
          <a:xfrm>
            <a:off x="1731974" y="1873077"/>
            <a:ext cx="697135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061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50E7E-DD1C-284F-98F9-8A0BDD02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short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7A089-DF06-6940-8228-954A35F6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section per table</a:t>
            </a:r>
          </a:p>
          <a:p>
            <a:pPr lvl="1"/>
            <a:r>
              <a:rPr lang="en-US" dirty="0"/>
              <a:t>section and table are equivalent</a:t>
            </a:r>
          </a:p>
          <a:p>
            <a:r>
              <a:rPr lang="en-US" dirty="0"/>
              <a:t>Each table brings new information</a:t>
            </a:r>
          </a:p>
          <a:p>
            <a:pPr lvl="1"/>
            <a:r>
              <a:rPr lang="en-US" dirty="0"/>
              <a:t>CAS EMM / ECM</a:t>
            </a:r>
          </a:p>
          <a:p>
            <a:pPr lvl="1"/>
            <a:r>
              <a:rPr lang="en-US" dirty="0"/>
              <a:t>date and time information (TDT / TOT)</a:t>
            </a:r>
          </a:p>
          <a:p>
            <a:r>
              <a:rPr lang="en-US" dirty="0"/>
              <a:t>No standard integrity check</a:t>
            </a:r>
          </a:p>
          <a:p>
            <a:pPr lvl="1"/>
            <a:r>
              <a:rPr lang="en-US" dirty="0"/>
              <a:t>except section length in section header</a:t>
            </a:r>
          </a:p>
          <a:p>
            <a:pPr lvl="1"/>
            <a:r>
              <a:rPr lang="en-US" dirty="0"/>
              <a:t>some table-specific mechanisms</a:t>
            </a:r>
          </a:p>
          <a:p>
            <a:pPr marL="914400" lvl="2" indent="0">
              <a:buNone/>
            </a:pPr>
            <a:r>
              <a:rPr lang="en-US" dirty="0"/>
              <a:t>cryptographic integrity in EMM / ECM</a:t>
            </a:r>
          </a:p>
          <a:p>
            <a:pPr marL="914400" lvl="2" indent="0">
              <a:buNone/>
            </a:pPr>
            <a:r>
              <a:rPr lang="en-US" dirty="0"/>
              <a:t>CRC32 in TOT</a:t>
            </a:r>
          </a:p>
        </p:txBody>
      </p:sp>
    </p:spTree>
    <p:extLst>
      <p:ext uri="{BB962C8B-B14F-4D97-AF65-F5344CB8AC3E}">
        <p14:creationId xmlns:p14="http://schemas.microsoft.com/office/powerpoint/2010/main" val="262210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B94A9-108F-9843-9FEE-975D7F9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long 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02ED8-9B0F-7948-9414-A04C3DA3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Up to 256 sections per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receive all sections to rebuild the complete table</a:t>
            </a:r>
          </a:p>
          <a:p>
            <a:pPr>
              <a:lnSpc>
                <a:spcPct val="110000"/>
              </a:lnSpc>
            </a:pPr>
            <a:r>
              <a:rPr lang="en-US" dirty="0"/>
              <a:t>Same table repeatedly cycled</a:t>
            </a:r>
          </a:p>
          <a:p>
            <a:pPr>
              <a:lnSpc>
                <a:spcPct val="110000"/>
              </a:lnSpc>
            </a:pPr>
            <a:r>
              <a:rPr lang="en-US" dirty="0"/>
              <a:t>Content change notification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version number in long section header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table is repeatedly broadcast with same version number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version number changes when table content changes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STB software sets </a:t>
            </a:r>
            <a:r>
              <a:rPr lang="en-US" dirty="0" err="1"/>
              <a:t>demux</a:t>
            </a:r>
            <a:r>
              <a:rPr lang="en-US" dirty="0"/>
              <a:t> filters to be notified of new tables only</a:t>
            </a:r>
          </a:p>
          <a:p>
            <a:pPr>
              <a:lnSpc>
                <a:spcPct val="110000"/>
              </a:lnSpc>
            </a:pPr>
            <a:r>
              <a:rPr lang="en-US" dirty="0"/>
              <a:t>Integrity check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CRC32 in each section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section rejected in case of corruption, can be detected at </a:t>
            </a:r>
            <a:r>
              <a:rPr lang="en-US" dirty="0" err="1"/>
              <a:t>demux</a:t>
            </a:r>
            <a:r>
              <a:rPr lang="en-US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resynchronization on next TS packet with PUSI</a:t>
            </a:r>
          </a:p>
        </p:txBody>
      </p:sp>
    </p:spTree>
    <p:extLst>
      <p:ext uri="{BB962C8B-B14F-4D97-AF65-F5344CB8AC3E}">
        <p14:creationId xmlns:p14="http://schemas.microsoft.com/office/powerpoint/2010/main" val="69121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9161E-F8E2-4A45-832C-6CA44446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Signalization: PSI /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61541-669D-AC4B-B10D-350CB723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3631027" cy="31631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PSI : Program Specific Info.</a:t>
            </a:r>
          </a:p>
          <a:p>
            <a:pPr lvl="1"/>
            <a:r>
              <a:rPr lang="en-US" sz="1800" dirty="0"/>
              <a:t>MPEG-defined</a:t>
            </a:r>
          </a:p>
          <a:p>
            <a:pPr lvl="1"/>
            <a:r>
              <a:rPr lang="en-US" sz="1800" dirty="0"/>
              <a:t>ISO / IEC 13818-1</a:t>
            </a:r>
          </a:p>
          <a:p>
            <a:pPr lvl="1"/>
            <a:r>
              <a:rPr lang="en-US" sz="1800" dirty="0"/>
              <a:t>TS structure: PAT, PMT</a:t>
            </a:r>
          </a:p>
          <a:p>
            <a:pPr lvl="1"/>
            <a:r>
              <a:rPr lang="en-US" sz="1800" dirty="0"/>
              <a:t>CA : CAT</a:t>
            </a:r>
          </a:p>
          <a:p>
            <a:r>
              <a:rPr lang="en-US" sz="2400" dirty="0"/>
              <a:t>SI : Service Information</a:t>
            </a:r>
          </a:p>
          <a:p>
            <a:pPr lvl="1"/>
            <a:r>
              <a:rPr lang="en-US" sz="1800" dirty="0"/>
              <a:t>DVB-defined</a:t>
            </a:r>
          </a:p>
          <a:p>
            <a:pPr lvl="1"/>
            <a:r>
              <a:rPr lang="en-US" sz="1800" dirty="0"/>
              <a:t>ETSI EN 300 468</a:t>
            </a:r>
          </a:p>
          <a:p>
            <a:pPr lvl="1"/>
            <a:r>
              <a:rPr lang="en-US" sz="1800" dirty="0"/>
              <a:t>private sections in MPEG terms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9A79D6-08F1-574E-AA55-7883BE219F53}"/>
              </a:ext>
            </a:extLst>
          </p:cNvPr>
          <p:cNvSpPr txBox="1">
            <a:spLocks/>
          </p:cNvSpPr>
          <p:nvPr/>
        </p:nvSpPr>
        <p:spPr>
          <a:xfrm>
            <a:off x="3038130" y="5098989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EN 300 468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E55FF-052F-724A-8949-E46514725346}"/>
              </a:ext>
            </a:extLst>
          </p:cNvPr>
          <p:cNvSpPr/>
          <p:nvPr/>
        </p:nvSpPr>
        <p:spPr>
          <a:xfrm>
            <a:off x="5626156" y="2204619"/>
            <a:ext cx="1236875" cy="389948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MPEG-2</a:t>
            </a:r>
          </a:p>
        </p:txBody>
      </p:sp>
      <p:cxnSp>
        <p:nvCxnSpPr>
          <p:cNvPr id="8" name="Straight Arrow Connector 94">
            <a:extLst>
              <a:ext uri="{FF2B5EF4-FFF2-40B4-BE49-F238E27FC236}">
                <a16:creationId xmlns:a16="http://schemas.microsoft.com/office/drawing/2014/main" id="{056A32DA-475B-0D4F-AA63-B699CCC66904}"/>
              </a:ext>
            </a:extLst>
          </p:cNvPr>
          <p:cNvCxnSpPr/>
          <p:nvPr/>
        </p:nvCxnSpPr>
        <p:spPr>
          <a:xfrm rot="10800000" flipV="1">
            <a:off x="5905645" y="3001965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94">
            <a:extLst>
              <a:ext uri="{FF2B5EF4-FFF2-40B4-BE49-F238E27FC236}">
                <a16:creationId xmlns:a16="http://schemas.microsoft.com/office/drawing/2014/main" id="{55C842B4-43A9-C146-8314-73E006083079}"/>
              </a:ext>
            </a:extLst>
          </p:cNvPr>
          <p:cNvCxnSpPr/>
          <p:nvPr/>
        </p:nvCxnSpPr>
        <p:spPr>
          <a:xfrm rot="10800000" flipV="1">
            <a:off x="5905645" y="290559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4">
            <a:extLst>
              <a:ext uri="{FF2B5EF4-FFF2-40B4-BE49-F238E27FC236}">
                <a16:creationId xmlns:a16="http://schemas.microsoft.com/office/drawing/2014/main" id="{57A96393-B064-2A4A-8901-D3252EA8A895}"/>
              </a:ext>
            </a:extLst>
          </p:cNvPr>
          <p:cNvCxnSpPr/>
          <p:nvPr/>
        </p:nvCxnSpPr>
        <p:spPr>
          <a:xfrm rot="10800000" flipV="1">
            <a:off x="5905645" y="2817513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69492-199C-664A-91C4-BF4DEEF447FA}"/>
              </a:ext>
            </a:extLst>
          </p:cNvPr>
          <p:cNvSpPr/>
          <p:nvPr/>
        </p:nvSpPr>
        <p:spPr>
          <a:xfrm>
            <a:off x="8040560" y="1696092"/>
            <a:ext cx="1774799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DVB</a:t>
            </a:r>
            <a:br>
              <a:rPr lang="en-US" sz="1100" b="1" dirty="0"/>
            </a:br>
            <a:r>
              <a:rPr lang="en-US" sz="1100" b="1" dirty="0"/>
              <a:t>(</a:t>
            </a:r>
            <a:r>
              <a:rPr lang="en-US" sz="900" b="1" dirty="0"/>
              <a:t>optional)</a:t>
            </a:r>
            <a:endParaRPr lang="en-US" sz="11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EE68D-D2B2-844F-9A90-DE728F692F1D}"/>
              </a:ext>
            </a:extLst>
          </p:cNvPr>
          <p:cNvSpPr/>
          <p:nvPr/>
        </p:nvSpPr>
        <p:spPr>
          <a:xfrm>
            <a:off x="7007047" y="1696092"/>
            <a:ext cx="885573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DVB</a:t>
            </a:r>
            <a:br>
              <a:rPr lang="en-US" sz="1100" b="1" dirty="0"/>
            </a:br>
            <a:r>
              <a:rPr lang="en-US" sz="1100" b="1" dirty="0"/>
              <a:t>(mandatory)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8910C-4C3E-C745-B47F-A7CF5AB55F35}"/>
              </a:ext>
            </a:extLst>
          </p:cNvPr>
          <p:cNvSpPr/>
          <p:nvPr/>
        </p:nvSpPr>
        <p:spPr>
          <a:xfrm>
            <a:off x="6134485" y="433549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D33255-384A-E14A-ABE0-1D97ACADE447}"/>
              </a:ext>
            </a:extLst>
          </p:cNvPr>
          <p:cNvSpPr/>
          <p:nvPr/>
        </p:nvSpPr>
        <p:spPr>
          <a:xfrm>
            <a:off x="6062477" y="426348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B958D1-DB73-2F44-AA2A-FD8A79661EE4}"/>
              </a:ext>
            </a:extLst>
          </p:cNvPr>
          <p:cNvSpPr/>
          <p:nvPr/>
        </p:nvSpPr>
        <p:spPr>
          <a:xfrm>
            <a:off x="5990469" y="4191475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1F06-2BEE-B348-A897-9728E580919C}"/>
              </a:ext>
            </a:extLst>
          </p:cNvPr>
          <p:cNvSpPr/>
          <p:nvPr/>
        </p:nvSpPr>
        <p:spPr>
          <a:xfrm>
            <a:off x="9078615" y="4443565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br>
              <a:rPr lang="en-US" sz="11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tx1"/>
              </a:solidFill>
            </a:endParaRP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873149-7762-DE48-ABE0-C901137649FE}"/>
              </a:ext>
            </a:extLst>
          </p:cNvPr>
          <p:cNvSpPr/>
          <p:nvPr/>
        </p:nvSpPr>
        <p:spPr>
          <a:xfrm>
            <a:off x="9006607" y="4273913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Other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present / follow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676B675-D7EE-4E40-BB64-039FECF1B89B}"/>
              </a:ext>
            </a:extLst>
          </p:cNvPr>
          <p:cNvSpPr txBox="1"/>
          <p:nvPr/>
        </p:nvSpPr>
        <p:spPr>
          <a:xfrm>
            <a:off x="9006607" y="408628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C8568-704C-6E4D-A0CA-6C09CE81C388}"/>
              </a:ext>
            </a:extLst>
          </p:cNvPr>
          <p:cNvSpPr/>
          <p:nvPr/>
        </p:nvSpPr>
        <p:spPr>
          <a:xfrm>
            <a:off x="8142511" y="4272658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8D81F33-D6F9-0C46-A5F0-A5A9CCB89A0F}"/>
              </a:ext>
            </a:extLst>
          </p:cNvPr>
          <p:cNvSpPr txBox="1"/>
          <p:nvPr/>
        </p:nvSpPr>
        <p:spPr>
          <a:xfrm>
            <a:off x="8142511" y="4085026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010AE5D0-8B8E-5A41-ADCF-C905012F168A}"/>
              </a:ext>
            </a:extLst>
          </p:cNvPr>
          <p:cNvSpPr txBox="1"/>
          <p:nvPr/>
        </p:nvSpPr>
        <p:spPr>
          <a:xfrm>
            <a:off x="9962448" y="4378657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Event</a:t>
            </a:r>
            <a:br>
              <a:rPr lang="en-US" sz="1050" b="1" dirty="0"/>
            </a:br>
            <a:r>
              <a:rPr lang="en-US" sz="1050" b="1" dirty="0"/>
              <a:t>Information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792849-1CB1-BB42-8288-2FEE29355464}"/>
              </a:ext>
            </a:extLst>
          </p:cNvPr>
          <p:cNvSpPr/>
          <p:nvPr/>
        </p:nvSpPr>
        <p:spPr>
          <a:xfrm>
            <a:off x="7123662" y="4273913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present / follow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823CB531-5D14-CA4A-AA71-4E5C562265BB}"/>
              </a:ext>
            </a:extLst>
          </p:cNvPr>
          <p:cNvSpPr txBox="1"/>
          <p:nvPr/>
        </p:nvSpPr>
        <p:spPr>
          <a:xfrm>
            <a:off x="7123662" y="408628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A6E15D-6443-5D4E-B56A-950E7CD9BECD}"/>
              </a:ext>
            </a:extLst>
          </p:cNvPr>
          <p:cNvSpPr/>
          <p:nvPr/>
        </p:nvSpPr>
        <p:spPr>
          <a:xfrm>
            <a:off x="7123662" y="5155856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TDT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EFF75A7F-B139-864D-B828-80B6CDC5D81D}"/>
              </a:ext>
            </a:extLst>
          </p:cNvPr>
          <p:cNvSpPr txBox="1"/>
          <p:nvPr/>
        </p:nvSpPr>
        <p:spPr>
          <a:xfrm>
            <a:off x="7123662" y="4961203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F59864-B5CE-3A47-AC2D-64E981851728}"/>
              </a:ext>
            </a:extLst>
          </p:cNvPr>
          <p:cNvSpPr/>
          <p:nvPr/>
        </p:nvSpPr>
        <p:spPr>
          <a:xfrm>
            <a:off x="8572288" y="5159497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TOT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F5E3393B-BCB5-F441-9C8A-5555F34E1CC0}"/>
              </a:ext>
            </a:extLst>
          </p:cNvPr>
          <p:cNvSpPr txBox="1"/>
          <p:nvPr/>
        </p:nvSpPr>
        <p:spPr>
          <a:xfrm>
            <a:off x="8572288" y="4964844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20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DB6BEABA-E168-324B-BE44-DC41912ABDC0}"/>
              </a:ext>
            </a:extLst>
          </p:cNvPr>
          <p:cNvSpPr txBox="1"/>
          <p:nvPr/>
        </p:nvSpPr>
        <p:spPr>
          <a:xfrm>
            <a:off x="9962448" y="5186592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Time &amp;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ADCEE8-1B37-414D-9A59-9662AD857813}"/>
              </a:ext>
            </a:extLst>
          </p:cNvPr>
          <p:cNvSpPr/>
          <p:nvPr/>
        </p:nvSpPr>
        <p:spPr>
          <a:xfrm>
            <a:off x="8572288" y="5707330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RST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A08F83A-AA75-1B46-A762-12ECA39ABE1E}"/>
              </a:ext>
            </a:extLst>
          </p:cNvPr>
          <p:cNvSpPr txBox="1"/>
          <p:nvPr/>
        </p:nvSpPr>
        <p:spPr>
          <a:xfrm>
            <a:off x="8572288" y="5503404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19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5911AD23-20BC-1845-9F6C-5E1EC95CD617}"/>
              </a:ext>
            </a:extLst>
          </p:cNvPr>
          <p:cNvSpPr txBox="1"/>
          <p:nvPr/>
        </p:nvSpPr>
        <p:spPr>
          <a:xfrm>
            <a:off x="9962448" y="5728540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Running Status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AEE742-6DE6-484C-9889-3FF15D782E26}"/>
              </a:ext>
            </a:extLst>
          </p:cNvPr>
          <p:cNvSpPr/>
          <p:nvPr/>
        </p:nvSpPr>
        <p:spPr>
          <a:xfrm>
            <a:off x="7123662" y="3627162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SDT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080F0DEC-1CAB-BF41-97FC-158418660009}"/>
              </a:ext>
            </a:extLst>
          </p:cNvPr>
          <p:cNvSpPr txBox="1"/>
          <p:nvPr/>
        </p:nvSpPr>
        <p:spPr>
          <a:xfrm>
            <a:off x="7123662" y="343907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73F0E-3304-834C-964C-A187A698578E}"/>
              </a:ext>
            </a:extLst>
          </p:cNvPr>
          <p:cNvSpPr/>
          <p:nvPr/>
        </p:nvSpPr>
        <p:spPr>
          <a:xfrm>
            <a:off x="8572288" y="363080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SDT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Other TS</a:t>
            </a: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51A4349D-66C6-1D40-AF09-DCC15B13AE6D}"/>
              </a:ext>
            </a:extLst>
          </p:cNvPr>
          <p:cNvSpPr txBox="1"/>
          <p:nvPr/>
        </p:nvSpPr>
        <p:spPr>
          <a:xfrm>
            <a:off x="8572288" y="3442712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D0859D14-81C8-4F4F-BFED-63EAEA3AAEF4}"/>
              </a:ext>
            </a:extLst>
          </p:cNvPr>
          <p:cNvSpPr txBox="1"/>
          <p:nvPr/>
        </p:nvSpPr>
        <p:spPr>
          <a:xfrm>
            <a:off x="9962448" y="3616672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Service Description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B286DC-BE2A-2645-8DE0-073CD272CAD6}"/>
              </a:ext>
            </a:extLst>
          </p:cNvPr>
          <p:cNvSpPr/>
          <p:nvPr/>
        </p:nvSpPr>
        <p:spPr>
          <a:xfrm>
            <a:off x="8572288" y="304497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TextBox 30">
            <a:extLst>
              <a:ext uri="{FF2B5EF4-FFF2-40B4-BE49-F238E27FC236}">
                <a16:creationId xmlns:a16="http://schemas.microsoft.com/office/drawing/2014/main" id="{569F9AFF-083B-6740-A393-780A67757A1B}"/>
              </a:ext>
            </a:extLst>
          </p:cNvPr>
          <p:cNvSpPr txBox="1"/>
          <p:nvPr/>
        </p:nvSpPr>
        <p:spPr>
          <a:xfrm>
            <a:off x="8572288" y="287024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CD664987-06DE-B740-BAD8-9B68A52A9CAC}"/>
              </a:ext>
            </a:extLst>
          </p:cNvPr>
          <p:cNvSpPr txBox="1"/>
          <p:nvPr/>
        </p:nvSpPr>
        <p:spPr>
          <a:xfrm>
            <a:off x="9962448" y="3030842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Bouquet Association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829A3F-F491-3F4D-AB35-8AFBF1ACE704}"/>
              </a:ext>
            </a:extLst>
          </p:cNvPr>
          <p:cNvSpPr/>
          <p:nvPr/>
        </p:nvSpPr>
        <p:spPr>
          <a:xfrm>
            <a:off x="7123662" y="2305883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Network</a:t>
            </a:r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E79A576A-9C31-914F-9D47-0B43E8506389}"/>
              </a:ext>
            </a:extLst>
          </p:cNvPr>
          <p:cNvSpPr txBox="1"/>
          <p:nvPr/>
        </p:nvSpPr>
        <p:spPr>
          <a:xfrm>
            <a:off x="7123662" y="2115593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033012-5109-C048-B312-F8CB35DC020A}"/>
              </a:ext>
            </a:extLst>
          </p:cNvPr>
          <p:cNvSpPr/>
          <p:nvPr/>
        </p:nvSpPr>
        <p:spPr>
          <a:xfrm>
            <a:off x="8572288" y="2309524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NIT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Other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TextBox 35">
            <a:extLst>
              <a:ext uri="{FF2B5EF4-FFF2-40B4-BE49-F238E27FC236}">
                <a16:creationId xmlns:a16="http://schemas.microsoft.com/office/drawing/2014/main" id="{2C1EFD57-4AF2-A747-BD03-22FD340BDF7E}"/>
              </a:ext>
            </a:extLst>
          </p:cNvPr>
          <p:cNvSpPr txBox="1"/>
          <p:nvPr/>
        </p:nvSpPr>
        <p:spPr>
          <a:xfrm>
            <a:off x="8572288" y="2119234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16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3C38C0B4-6772-ED45-9704-24CF2FCC2E24}"/>
              </a:ext>
            </a:extLst>
          </p:cNvPr>
          <p:cNvSpPr txBox="1"/>
          <p:nvPr/>
        </p:nvSpPr>
        <p:spPr>
          <a:xfrm>
            <a:off x="9962448" y="234810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Network Information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503DB6-5C6A-1B46-A33D-087D4D22A79F}"/>
              </a:ext>
            </a:extLst>
          </p:cNvPr>
          <p:cNvSpPr/>
          <p:nvPr/>
        </p:nvSpPr>
        <p:spPr>
          <a:xfrm>
            <a:off x="5918461" y="2668225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38">
            <a:extLst>
              <a:ext uri="{FF2B5EF4-FFF2-40B4-BE49-F238E27FC236}">
                <a16:creationId xmlns:a16="http://schemas.microsoft.com/office/drawing/2014/main" id="{62FE7F9D-685B-1849-95DB-56742B6A2061}"/>
              </a:ext>
            </a:extLst>
          </p:cNvPr>
          <p:cNvSpPr txBox="1"/>
          <p:nvPr/>
        </p:nvSpPr>
        <p:spPr>
          <a:xfrm>
            <a:off x="5918461" y="2474526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5F94AC-2174-1F47-97D5-722B1ADA677C}"/>
              </a:ext>
            </a:extLst>
          </p:cNvPr>
          <p:cNvSpPr/>
          <p:nvPr/>
        </p:nvSpPr>
        <p:spPr>
          <a:xfrm>
            <a:off x="5918461" y="3382135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09151D58-C6BD-8940-9939-570CF1CB0002}"/>
              </a:ext>
            </a:extLst>
          </p:cNvPr>
          <p:cNvSpPr txBox="1"/>
          <p:nvPr/>
        </p:nvSpPr>
        <p:spPr>
          <a:xfrm>
            <a:off x="5918461" y="3180363"/>
            <a:ext cx="64807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048E7C-4A1B-8946-8AE5-FB71C43BD95F}"/>
              </a:ext>
            </a:extLst>
          </p:cNvPr>
          <p:cNvSpPr/>
          <p:nvPr/>
        </p:nvSpPr>
        <p:spPr>
          <a:xfrm>
            <a:off x="5918461" y="4119467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PMT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39B107-8705-8045-B9C7-A6842A3A6CF4}"/>
              </a:ext>
            </a:extLst>
          </p:cNvPr>
          <p:cNvSpPr/>
          <p:nvPr/>
        </p:nvSpPr>
        <p:spPr>
          <a:xfrm>
            <a:off x="5918461" y="5148776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TSDT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TextBox 46">
            <a:extLst>
              <a:ext uri="{FF2B5EF4-FFF2-40B4-BE49-F238E27FC236}">
                <a16:creationId xmlns:a16="http://schemas.microsoft.com/office/drawing/2014/main" id="{9DB7E3D0-F06E-6543-8DF4-E7C01AE85D9D}"/>
              </a:ext>
            </a:extLst>
          </p:cNvPr>
          <p:cNvSpPr txBox="1"/>
          <p:nvPr/>
        </p:nvSpPr>
        <p:spPr>
          <a:xfrm>
            <a:off x="5918461" y="4960685"/>
            <a:ext cx="64807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</a:t>
            </a:r>
          </a:p>
        </p:txBody>
      </p:sp>
      <p:cxnSp>
        <p:nvCxnSpPr>
          <p:cNvPr id="52" name="Straight Arrow Connector 94">
            <a:extLst>
              <a:ext uri="{FF2B5EF4-FFF2-40B4-BE49-F238E27FC236}">
                <a16:creationId xmlns:a16="http://schemas.microsoft.com/office/drawing/2014/main" id="{4625E2A2-4BC8-0447-8063-9B2A0802FEF8}"/>
              </a:ext>
            </a:extLst>
          </p:cNvPr>
          <p:cNvCxnSpPr/>
          <p:nvPr/>
        </p:nvCxnSpPr>
        <p:spPr>
          <a:xfrm rot="10800000" flipV="1">
            <a:off x="5905645" y="2713933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 animBg="1"/>
      <p:bldP spid="43" grpId="0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9BD35-628D-C34F-A3B9-5C6D2D45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MPEG-defined PSI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3DFFB-C518-E647-ABB6-9CC8E7D3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PAT : Program Association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repeated in PID 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« services » in the TS, </a:t>
            </a:r>
            <a:r>
              <a:rPr lang="en-US" dirty="0" err="1"/>
              <a:t>ie</a:t>
            </a:r>
            <a:r>
              <a:rPr lang="en-US" dirty="0"/>
              <a:t>. TV channels or data channels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service id and PMT PID</a:t>
            </a:r>
          </a:p>
          <a:p>
            <a:pPr>
              <a:lnSpc>
                <a:spcPct val="110000"/>
              </a:lnSpc>
            </a:pPr>
            <a:r>
              <a:rPr lang="en-US" dirty="0"/>
              <a:t>PMT : Program Map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technical description of one service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elementary streams in the service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PID, type (audio, video, etc.), additional info using a list of descriptors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ECM streams for this service</a:t>
            </a:r>
          </a:p>
          <a:p>
            <a:pPr>
              <a:lnSpc>
                <a:spcPct val="110000"/>
              </a:lnSpc>
            </a:pPr>
            <a:r>
              <a:rPr lang="en-US" dirty="0"/>
              <a:t>CAT : Conditional Access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repeated in PID 1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EMM streams on this 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CAT not present when no EMM on TS</a:t>
            </a:r>
          </a:p>
        </p:txBody>
      </p:sp>
    </p:spTree>
    <p:extLst>
      <p:ext uri="{BB962C8B-B14F-4D97-AF65-F5344CB8AC3E}">
        <p14:creationId xmlns:p14="http://schemas.microsoft.com/office/powerpoint/2010/main" val="52834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DF396-1216-814C-807A-6149855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14526-F4A7-A84B-87A1-0AE576A0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SDT : Service Description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editorial description of the services in a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either in « actual » TS or « other »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service names and ancillary services</a:t>
            </a:r>
          </a:p>
          <a:p>
            <a:pPr>
              <a:lnSpc>
                <a:spcPct val="120000"/>
              </a:lnSpc>
            </a:pPr>
            <a:r>
              <a:rPr lang="en-US" dirty="0"/>
              <a:t>BAT : Bouquet Association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commercial operator description and services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several commercial operators may sell the same services</a:t>
            </a:r>
          </a:p>
          <a:p>
            <a:pPr>
              <a:lnSpc>
                <a:spcPct val="120000"/>
              </a:lnSpc>
            </a:pPr>
            <a:r>
              <a:rPr lang="en-US" dirty="0"/>
              <a:t>NIT : Network Information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technical description of a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either « actual » network or « other »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list of TS in this network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usually with frequency and tuning parameters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used for fast network scanning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list of services in each 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service ids and « logical channel number »</a:t>
            </a:r>
          </a:p>
        </p:txBody>
      </p:sp>
    </p:spTree>
    <p:extLst>
      <p:ext uri="{BB962C8B-B14F-4D97-AF65-F5344CB8AC3E}">
        <p14:creationId xmlns:p14="http://schemas.microsoft.com/office/powerpoint/2010/main" val="87250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5013A-1A29-7141-B0EF-41339A26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CAC59C-9925-C243-8E43-182A1D41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EIT : Event Information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editorial description of events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either in « actual » TS or « other »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 « present / following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short description of current and next event on each service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used to display information banner on screen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 « schedule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long description of all events in the forthcoming days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used to display the EPG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optional, depends on operator’s good will and bandwidth availability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complete 7-day EPG for a large operator uses several Mb/s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sparse EIT schedule sections, rarely complete tables</a:t>
            </a:r>
          </a:p>
          <a:p>
            <a:pPr>
              <a:lnSpc>
                <a:spcPct val="120000"/>
              </a:lnSpc>
            </a:pPr>
            <a:r>
              <a:rPr lang="en-US" dirty="0"/>
              <a:t>TDT / TOT : Time and Date Table / Time Offset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current date and time, UTC (TDT) and local offset by region (TOT)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used to synchronize STB system 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one table every 10 to 30 seconds only</a:t>
            </a:r>
          </a:p>
        </p:txBody>
      </p:sp>
    </p:spTree>
    <p:extLst>
      <p:ext uri="{BB962C8B-B14F-4D97-AF65-F5344CB8AC3E}">
        <p14:creationId xmlns:p14="http://schemas.microsoft.com/office/powerpoint/2010/main" val="26326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MPEG transport streams</a:t>
            </a:r>
          </a:p>
          <a:p>
            <a:pPr lvl="1"/>
            <a:r>
              <a:rPr lang="en-US" dirty="0"/>
              <a:t>packets, sections, tables, PES, </a:t>
            </a:r>
            <a:r>
              <a:rPr lang="en-US" dirty="0" err="1"/>
              <a:t>demux</a:t>
            </a:r>
            <a:endParaRPr lang="en-US" dirty="0"/>
          </a:p>
          <a:p>
            <a:r>
              <a:rPr lang="en-US" dirty="0"/>
              <a:t>DVB SimulCrypt</a:t>
            </a:r>
          </a:p>
          <a:p>
            <a:pPr lvl="1"/>
            <a:r>
              <a:rPr lang="en-US" dirty="0"/>
              <a:t>architecture, synchronization, ECM, EMM, scrambling</a:t>
            </a:r>
          </a:p>
          <a:p>
            <a:r>
              <a:rPr lang="en-US" dirty="0"/>
              <a:t>Standards</a:t>
            </a:r>
          </a:p>
          <a:p>
            <a:pPr lvl="1"/>
            <a:r>
              <a:rPr lang="en-US" dirty="0"/>
              <a:t>MPEG, DVB, others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74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B97BE-5944-2647-B5EB-CDC6A0C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B6BAB-B645-754C-A6F6-0FB381FAC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network, several conditional access systems</a:t>
            </a:r>
          </a:p>
        </p:txBody>
      </p:sp>
    </p:spTree>
    <p:extLst>
      <p:ext uri="{BB962C8B-B14F-4D97-AF65-F5344CB8AC3E}">
        <p14:creationId xmlns:p14="http://schemas.microsoft.com/office/powerpoint/2010/main" val="9814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838A3-6104-9344-9C73-C6A144FA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8DAA9-B1E3-8540-8358-A271D2B4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 : Conditional Access System</a:t>
            </a:r>
          </a:p>
          <a:p>
            <a:r>
              <a:rPr lang="en-US" dirty="0"/>
              <a:t>CW : Control Word</a:t>
            </a:r>
          </a:p>
          <a:p>
            <a:pPr lvl="1"/>
            <a:r>
              <a:rPr lang="en-US" dirty="0"/>
              <a:t>content encryption key for video &amp; audio</a:t>
            </a:r>
          </a:p>
          <a:p>
            <a:r>
              <a:rPr lang="en-US" dirty="0"/>
              <a:t>EMM : Entitlement Management Message</a:t>
            </a:r>
          </a:p>
          <a:p>
            <a:pPr lvl="1"/>
            <a:r>
              <a:rPr lang="en-US" dirty="0"/>
              <a:t>CAS-specific message to manage rights, smartcards, subscribers</a:t>
            </a:r>
          </a:p>
          <a:p>
            <a:pPr lvl="1"/>
            <a:r>
              <a:rPr lang="en-US" dirty="0"/>
              <a:t>sent to some identified set of subscribers, possibly only one</a:t>
            </a:r>
          </a:p>
          <a:p>
            <a:r>
              <a:rPr lang="en-US" dirty="0"/>
              <a:t>ECM : Entitlement Control Message</a:t>
            </a:r>
          </a:p>
          <a:p>
            <a:pPr lvl="1"/>
            <a:r>
              <a:rPr lang="en-US" dirty="0"/>
              <a:t>CAS-specific message to control a scrambled service</a:t>
            </a:r>
          </a:p>
          <a:p>
            <a:pPr lvl="1"/>
            <a:r>
              <a:rPr lang="en-US" dirty="0"/>
              <a:t>sent to everyone willing to watch the service</a:t>
            </a:r>
          </a:p>
        </p:txBody>
      </p:sp>
    </p:spTree>
    <p:extLst>
      <p:ext uri="{BB962C8B-B14F-4D97-AF65-F5344CB8AC3E}">
        <p14:creationId xmlns:p14="http://schemas.microsoft.com/office/powerpoint/2010/main" val="335906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92F7B-7AB5-0143-B69F-480F4B7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4202C-75E7-B14F-868A-6D3DDBD6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Enforce coexistence of multiple CAS to protect the same content</a:t>
            </a:r>
          </a:p>
          <a:p>
            <a:pPr lvl="1"/>
            <a:r>
              <a:rPr lang="en-US" dirty="0"/>
              <a:t>DVB-defined standard</a:t>
            </a:r>
          </a:p>
          <a:p>
            <a:r>
              <a:rPr lang="en-US" dirty="0"/>
              <a:t>Use-cases</a:t>
            </a:r>
          </a:p>
          <a:p>
            <a:pPr lvl="1"/>
            <a:r>
              <a:rPr lang="en-US" dirty="0"/>
              <a:t>one broadcast operator, multiple commercial operators</a:t>
            </a:r>
          </a:p>
          <a:p>
            <a:pPr lvl="1"/>
            <a:r>
              <a:rPr lang="en-US" dirty="0"/>
              <a:t>transition between CAS generations</a:t>
            </a:r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common scrambling</a:t>
            </a:r>
          </a:p>
          <a:p>
            <a:pPr lvl="1"/>
            <a:r>
              <a:rPr lang="en-US" dirty="0"/>
              <a:t>multiple EMM and ECM streams with standard signalization</a:t>
            </a:r>
          </a:p>
          <a:p>
            <a:r>
              <a:rPr lang="en-US" dirty="0"/>
              <a:t>Head-end</a:t>
            </a:r>
          </a:p>
          <a:p>
            <a:pPr lvl="1"/>
            <a:r>
              <a:rPr lang="en-US" dirty="0"/>
              <a:t>complex architecture</a:t>
            </a:r>
          </a:p>
          <a:p>
            <a:pPr lvl="1"/>
            <a:r>
              <a:rPr lang="en-US" dirty="0"/>
              <a:t>multiple CAS equipment</a:t>
            </a:r>
          </a:p>
          <a:p>
            <a:pPr lvl="1"/>
            <a:r>
              <a:rPr lang="en-US" dirty="0"/>
              <a:t>common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7135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153CE-F20E-7548-A877-2FCCC8C0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880BAC-8AF7-F643-BE88-87D396C3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14" y="1246665"/>
            <a:ext cx="6303088" cy="55818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56F3D3-F9C2-AE4E-BA63-8948BF61D2A2}"/>
              </a:ext>
            </a:extLst>
          </p:cNvPr>
          <p:cNvSpPr txBox="1">
            <a:spLocks/>
          </p:cNvSpPr>
          <p:nvPr/>
        </p:nvSpPr>
        <p:spPr>
          <a:xfrm>
            <a:off x="682556" y="3575919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65765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EA5C9-D176-C149-B8DE-11AF4222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F1DDD-8AB7-D54B-89F3-587A0840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305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Interface between two worlds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 « MUX system » vendor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yellow components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CAS vendors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blue components</a:t>
            </a:r>
          </a:p>
          <a:p>
            <a:pPr>
              <a:lnSpc>
                <a:spcPct val="120000"/>
              </a:lnSpc>
            </a:pPr>
            <a:r>
              <a:rPr lang="en-US" dirty="0"/>
              <a:t>DVB SimulCrypt protocols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specified between components of distinct worlds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protocols within the same world are not specified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proprietary, vendor specific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consistent nested tag-length-value (TLV) structures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using logical « channels » and « streams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except ACG </a:t>
            </a:r>
            <a:r>
              <a:rPr lang="en-US" dirty="0">
                <a:sym typeface="Wingdings" panose="05000000000000000000" pitchFamily="2" charset="2"/>
              </a:rPr>
              <a:t> EIS protocol (</a:t>
            </a:r>
            <a:r>
              <a:rPr lang="en-US" dirty="0"/>
              <a:t>XML protocol)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EIS </a:t>
            </a:r>
            <a:r>
              <a:rPr lang="en-US" dirty="0">
                <a:sym typeface="Wingdings" panose="05000000000000000000" pitchFamily="2" charset="2"/>
              </a:rPr>
              <a:t> SCS protocol is specified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so that EIS and SCS may in fact come from distinct vendors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TSDuck plugins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ym typeface="Wingdings" panose="05000000000000000000" pitchFamily="2" charset="2"/>
              </a:rPr>
              <a:t>scrambler</a:t>
            </a:r>
            <a:r>
              <a:rPr lang="en-US" dirty="0">
                <a:sym typeface="Wingdings" panose="05000000000000000000" pitchFamily="2" charset="2"/>
              </a:rPr>
              <a:t> interacts with any standard ECMG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ym typeface="Wingdings" panose="05000000000000000000" pitchFamily="2" charset="2"/>
              </a:rPr>
              <a:t>datainject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interacts with any standard EMMG or PDG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584F95-0BB9-5044-946F-4A3AAF49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46" y="1736811"/>
            <a:ext cx="4922467" cy="36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8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B4F39-FF31-DB45-B91F-6A5623AF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signalization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6F5FA-7D5A-A94B-837C-CCAB908E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CAT of the 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standard part of </a:t>
            </a:r>
            <a:r>
              <a:rPr lang="en-US" dirty="0" err="1"/>
              <a:t>CA_descriptor</a:t>
            </a:r>
            <a:r>
              <a:rPr lang="en-US" dirty="0"/>
              <a:t>: CA system id, EMM PID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err="1"/>
              <a:t>CA_system_id</a:t>
            </a:r>
            <a:r>
              <a:rPr lang="en-US" dirty="0"/>
              <a:t> are allocated by DVB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http://</a:t>
            </a:r>
            <a:r>
              <a:rPr lang="en-US" dirty="0" err="1"/>
              <a:t>www.dvbservices.com</a:t>
            </a:r>
            <a:r>
              <a:rPr lang="en-US" dirty="0"/>
              <a:t>/identifiers/</a:t>
            </a:r>
            <a:r>
              <a:rPr lang="en-US" dirty="0" err="1"/>
              <a:t>ca_system_id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private 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used by the CA software in the STB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of EMM streams is CAS-specific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instance, one EMM stream may contain all EMM’s for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one operator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one EMM type (e.g. individual, group, global)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or any other configuration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when they exist, operator id and EMM types are CAS-specific concepts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they are usually identified in the private part  of the </a:t>
            </a:r>
            <a:r>
              <a:rPr lang="en-US" dirty="0" err="1"/>
              <a:t>CA_descriptor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6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3D86C-81D7-BC42-AD5F-839CB566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broadcast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A28EDF-CCF1-EF4D-B319-F4F23BDB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5" y="1488332"/>
            <a:ext cx="10566691" cy="50389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 ECM usually transports a CW pair and access criteria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specific to one or more audio or video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specific to one CAS</a:t>
            </a:r>
          </a:p>
          <a:p>
            <a:pPr>
              <a:lnSpc>
                <a:spcPct val="110000"/>
              </a:lnSpc>
            </a:pPr>
            <a:r>
              <a:rPr lang="en-US" dirty="0"/>
              <a:t>Each service (i.e. channel) has dedicated ECM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 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 CAS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base mechanism for DVB SimulCrypt</a:t>
            </a:r>
          </a:p>
          <a:p>
            <a:pPr>
              <a:lnSpc>
                <a:spcPct val="110000"/>
              </a:lnSpc>
            </a:pPr>
            <a:r>
              <a:rPr lang="en-US" dirty="0"/>
              <a:t>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set of audio or video elementary streams scrambled with the same CW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subtitles are usually not scrambled in practice (but could be in theory)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usually, all audio/video streams of a service are in the same 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rare cases, audio and video streams are scrambled with distinct CW</a:t>
            </a:r>
          </a:p>
        </p:txBody>
      </p:sp>
    </p:spTree>
    <p:extLst>
      <p:ext uri="{BB962C8B-B14F-4D97-AF65-F5344CB8AC3E}">
        <p14:creationId xmlns:p14="http://schemas.microsoft.com/office/powerpoint/2010/main" val="241113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1342-C50F-2044-B407-0C753521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signalization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973ED-4B8A-2F4F-936D-6ACEB947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PMT of the service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standard part of </a:t>
            </a:r>
            <a:r>
              <a:rPr lang="en-US" dirty="0" err="1"/>
              <a:t>CA_descriptor</a:t>
            </a:r>
            <a:r>
              <a:rPr lang="en-US" dirty="0"/>
              <a:t> : CA system id, ECM PID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same as EMM signalization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private 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used by the CA software in the STB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err="1"/>
              <a:t>CA_descriptor</a:t>
            </a:r>
            <a:r>
              <a:rPr lang="en-US" dirty="0"/>
              <a:t> private part is usually different in CAT (EMM) and PMT (ECM)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sample content : operator id, public subset of access criteria</a:t>
            </a:r>
          </a:p>
          <a:p>
            <a:pPr>
              <a:lnSpc>
                <a:spcPct val="110000"/>
              </a:lnSpc>
            </a:pPr>
            <a:r>
              <a:rPr lang="en-US" dirty="0"/>
              <a:t>Two possible positions for </a:t>
            </a:r>
            <a:r>
              <a:rPr lang="en-US" dirty="0" err="1"/>
              <a:t>CA_descriptors</a:t>
            </a:r>
            <a:r>
              <a:rPr lang="en-US" dirty="0"/>
              <a:t> in PMT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 program level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only if one single 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 stream level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mandatory if different ES use different CW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take precedence over program level if both are used for same </a:t>
            </a:r>
            <a:r>
              <a:rPr lang="en-US" dirty="0" err="1"/>
              <a:t>CA_system_id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6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4F3B0-2D7D-8D4C-8993-E598AE36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: principles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2429A-D862-2947-992E-E193DC87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60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During one crypto-period (CP) number 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10 seconds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scrambling using same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carries 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initial </a:t>
            </a:r>
            <a:r>
              <a:rPr lang="en-US" dirty="0"/>
              <a:t>ECM broadcast delayed from start of CP (CAS specific)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</a:t>
            </a:r>
            <a:r>
              <a:rPr lang="en-US" dirty="0"/>
              <a:t>s repeated several times during CP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(typically 10 ECM/s)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first </a:t>
            </a: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is missed, the descrambler already knows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anyway</a:t>
            </a:r>
          </a:p>
          <a:p>
            <a:pPr>
              <a:lnSpc>
                <a:spcPct val="120000"/>
              </a:lnSpc>
            </a:pPr>
            <a:r>
              <a:rPr lang="en-US" dirty="0"/>
              <a:t>The CA software configures the descrambler with both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either N or N+1 is « even », the other one is « odd »</a:t>
            </a:r>
          </a:p>
          <a:p>
            <a:pPr>
              <a:lnSpc>
                <a:spcPct val="120000"/>
              </a:lnSpc>
            </a:pPr>
            <a:r>
              <a:rPr lang="en-US" dirty="0"/>
              <a:t>TS packet header contains 2-bit </a:t>
            </a:r>
            <a:r>
              <a:rPr lang="en-US" i="1" dirty="0" err="1"/>
              <a:t>transport_scrambling_control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used by the descrambler to select the appropriate CW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00 : clear, do not descramble (MPEG-defined: ISO 13818-1)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10 : use even CW (DVB-defined: ETR 289)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11 : use odd CW (DVB-defined: ETR 289)</a:t>
            </a:r>
          </a:p>
          <a:p>
            <a:pPr>
              <a:lnSpc>
                <a:spcPct val="120000"/>
              </a:lnSpc>
            </a:pPr>
            <a:r>
              <a:rPr lang="en-US" dirty="0"/>
              <a:t>Implemented in TSDuck plugin </a:t>
            </a:r>
            <a:r>
              <a:rPr lang="en-US" i="1" dirty="0"/>
              <a:t>scrambler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1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EBC74-6DAF-664D-B3BF-12094D95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Scrambling synchronization : head-end view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603BF-4ED4-9545-AE9A-DA2D7624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389814"/>
            <a:ext cx="6876398" cy="1861155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crypto-period (CP) number</a:t>
            </a:r>
          </a:p>
          <a:p>
            <a:pPr lvl="1"/>
            <a:r>
              <a:rPr lang="en-US" dirty="0"/>
              <a:t>CP numbers are sequentially allocated by SCS</a:t>
            </a:r>
          </a:p>
          <a:p>
            <a:pPr lvl="1"/>
            <a:r>
              <a:rPr lang="en-US" dirty="0"/>
              <a:t>the full CP number stays on head-end</a:t>
            </a:r>
          </a:p>
          <a:p>
            <a:pPr lvl="1"/>
            <a:r>
              <a:rPr lang="en-US" dirty="0"/>
              <a:t>its parity is used in TS packets and ECM’s</a:t>
            </a:r>
          </a:p>
        </p:txBody>
      </p:sp>
      <p:cxnSp>
        <p:nvCxnSpPr>
          <p:cNvPr id="5" name="Elbow Connector 48">
            <a:extLst>
              <a:ext uri="{FF2B5EF4-FFF2-40B4-BE49-F238E27FC236}">
                <a16:creationId xmlns:a16="http://schemas.microsoft.com/office/drawing/2014/main" id="{AC38251A-2AFB-4F4E-B8CC-4CE413188118}"/>
              </a:ext>
            </a:extLst>
          </p:cNvPr>
          <p:cNvCxnSpPr>
            <a:stCxn id="38" idx="3"/>
          </p:cNvCxnSpPr>
          <p:nvPr/>
        </p:nvCxnSpPr>
        <p:spPr>
          <a:xfrm flipV="1">
            <a:off x="6248264" y="5822478"/>
            <a:ext cx="1036252" cy="364498"/>
          </a:xfrm>
          <a:prstGeom prst="bentConnector3">
            <a:avLst>
              <a:gd name="adj1" fmla="val 100277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3B9CB-7EFB-ED48-A2A1-D72B3904D0AE}"/>
              </a:ext>
            </a:extLst>
          </p:cNvPr>
          <p:cNvSpPr/>
          <p:nvPr/>
        </p:nvSpPr>
        <p:spPr>
          <a:xfrm>
            <a:off x="4551596" y="4033314"/>
            <a:ext cx="1134109" cy="53505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MUX / Scrambler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E38CF4-BA57-A941-919A-AEE3BB0F1D9D}"/>
              </a:ext>
            </a:extLst>
          </p:cNvPr>
          <p:cNvSpPr/>
          <p:nvPr/>
        </p:nvSpPr>
        <p:spPr>
          <a:xfrm>
            <a:off x="4551596" y="5465741"/>
            <a:ext cx="1134109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ECMG</a:t>
            </a: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8F5F2123-E9D1-1C48-BE84-FE59C0552A54}"/>
              </a:ext>
            </a:extLst>
          </p:cNvPr>
          <p:cNvCxnSpPr>
            <a:endCxn id="6" idx="1"/>
          </p:cNvCxnSpPr>
          <p:nvPr/>
        </p:nvCxnSpPr>
        <p:spPr>
          <a:xfrm flipV="1">
            <a:off x="2886402" y="4300843"/>
            <a:ext cx="1665194" cy="76602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9FFF77A9-BFD1-BD4D-B177-DE6315476B48}"/>
              </a:ext>
            </a:extLst>
          </p:cNvPr>
          <p:cNvCxnSpPr>
            <a:endCxn id="7" idx="1"/>
          </p:cNvCxnSpPr>
          <p:nvPr/>
        </p:nvCxnSpPr>
        <p:spPr>
          <a:xfrm>
            <a:off x="2886402" y="5270619"/>
            <a:ext cx="1665194" cy="4383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E904E-7B2E-934F-9D07-8FA14774C745}"/>
              </a:ext>
            </a:extLst>
          </p:cNvPr>
          <p:cNvSpPr/>
          <p:nvPr/>
        </p:nvSpPr>
        <p:spPr>
          <a:xfrm>
            <a:off x="6716755" y="4118436"/>
            <a:ext cx="2348406" cy="36481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6548EF36-DDE4-3E4A-84BB-63E1A28F24A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5685705" y="4300842"/>
            <a:ext cx="1031050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64CC05ED-46A3-E041-A4F4-E702A900FD2B}"/>
              </a:ext>
            </a:extLst>
          </p:cNvPr>
          <p:cNvSpPr txBox="1"/>
          <p:nvPr/>
        </p:nvSpPr>
        <p:spPr>
          <a:xfrm>
            <a:off x="6668984" y="3853228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TS packet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1C6A7-8091-1349-8269-0FE3A333295F}"/>
              </a:ext>
            </a:extLst>
          </p:cNvPr>
          <p:cNvSpPr/>
          <p:nvPr/>
        </p:nvSpPr>
        <p:spPr>
          <a:xfrm>
            <a:off x="6787435" y="4179239"/>
            <a:ext cx="368460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91B0EB8F-EBED-1743-B580-754A1FA7CF4A}"/>
              </a:ext>
            </a:extLst>
          </p:cNvPr>
          <p:cNvSpPr txBox="1"/>
          <p:nvPr/>
        </p:nvSpPr>
        <p:spPr>
          <a:xfrm>
            <a:off x="7117622" y="4166845"/>
            <a:ext cx="212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ym typeface="Wingdings" panose="05000000000000000000" pitchFamily="2" charset="2"/>
              </a:rPr>
              <a:t> </a:t>
            </a:r>
            <a:r>
              <a:rPr lang="en-US" sz="1000" i="1" dirty="0"/>
              <a:t>transport_scrambling_control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2587F12F-F3F4-7943-9855-2D16E32376DC}"/>
              </a:ext>
            </a:extLst>
          </p:cNvPr>
          <p:cNvSpPr txBox="1"/>
          <p:nvPr/>
        </p:nvSpPr>
        <p:spPr>
          <a:xfrm>
            <a:off x="7442557" y="4599064"/>
            <a:ext cx="1832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scrambled with « odd » CW</a:t>
            </a:r>
            <a:endParaRPr lang="en-US" sz="1050" i="1" dirty="0"/>
          </a:p>
        </p:txBody>
      </p:sp>
      <p:cxnSp>
        <p:nvCxnSpPr>
          <p:cNvPr id="16" name="Elbow Connector 25">
            <a:extLst>
              <a:ext uri="{FF2B5EF4-FFF2-40B4-BE49-F238E27FC236}">
                <a16:creationId xmlns:a16="http://schemas.microsoft.com/office/drawing/2014/main" id="{8C9DC305-026C-F64B-9CFE-21269607E405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7055323" y="4338787"/>
            <a:ext cx="303577" cy="4708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51FF08-A249-6D46-B233-E2536BDC424C}"/>
              </a:ext>
            </a:extLst>
          </p:cNvPr>
          <p:cNvSpPr/>
          <p:nvPr/>
        </p:nvSpPr>
        <p:spPr>
          <a:xfrm>
            <a:off x="6716755" y="5446839"/>
            <a:ext cx="2348406" cy="5328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27">
            <a:extLst>
              <a:ext uri="{FF2B5EF4-FFF2-40B4-BE49-F238E27FC236}">
                <a16:creationId xmlns:a16="http://schemas.microsoft.com/office/drawing/2014/main" id="{EDA40A89-ABD1-0643-9DFD-EA4385E89BD5}"/>
              </a:ext>
            </a:extLst>
          </p:cNvPr>
          <p:cNvSpPr txBox="1"/>
          <p:nvPr/>
        </p:nvSpPr>
        <p:spPr>
          <a:xfrm>
            <a:off x="6677610" y="5196693"/>
            <a:ext cx="1775625" cy="285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E28049-FC37-2546-A084-6D0F194DF4DF}"/>
              </a:ext>
            </a:extLst>
          </p:cNvPr>
          <p:cNvSpPr/>
          <p:nvPr/>
        </p:nvSpPr>
        <p:spPr>
          <a:xfrm>
            <a:off x="7174123" y="5566823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BB..BB</a:t>
            </a:r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FAA3634D-BA9F-9F46-A827-A9A4187ACD15}"/>
              </a:ext>
            </a:extLst>
          </p:cNvPr>
          <p:cNvSpPr txBox="1"/>
          <p:nvPr/>
        </p:nvSpPr>
        <p:spPr>
          <a:xfrm>
            <a:off x="6769377" y="5577246"/>
            <a:ext cx="515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CW :</a:t>
            </a:r>
            <a:endParaRPr lang="en-US" sz="1050" i="1" dirty="0"/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9774C90F-6F30-DC46-880F-57E6CD7D85E7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5685705" y="5708949"/>
            <a:ext cx="1031050" cy="42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D2683-F5F2-634A-BDDA-D4806AF3F656}"/>
              </a:ext>
            </a:extLst>
          </p:cNvPr>
          <p:cNvSpPr/>
          <p:nvPr/>
        </p:nvSpPr>
        <p:spPr>
          <a:xfrm>
            <a:off x="8039807" y="5566823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AA..AA</a:t>
            </a:r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id="{044C1021-2674-2642-81D1-FC05435F8D03}"/>
              </a:ext>
            </a:extLst>
          </p:cNvPr>
          <p:cNvSpPr txBox="1"/>
          <p:nvPr/>
        </p:nvSpPr>
        <p:spPr>
          <a:xfrm>
            <a:off x="7182061" y="5758269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ym typeface="Wingdings" panose="05000000000000000000" pitchFamily="2" charset="2"/>
              </a:rPr>
              <a:t>even</a:t>
            </a:r>
            <a:endParaRPr lang="en-US" sz="1050" i="1" dirty="0"/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1F544A48-EB3C-0F4A-8159-A810BBEC0A9C}"/>
              </a:ext>
            </a:extLst>
          </p:cNvPr>
          <p:cNvSpPr txBox="1"/>
          <p:nvPr/>
        </p:nvSpPr>
        <p:spPr>
          <a:xfrm>
            <a:off x="8046157" y="5758269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ym typeface="Wingdings" panose="05000000000000000000" pitchFamily="2" charset="2"/>
              </a:rPr>
              <a:t>odd</a:t>
            </a:r>
            <a:endParaRPr lang="en-US" sz="1050" i="1" dirty="0"/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77C26102-9136-9749-9D37-CEE3F17B86B3}"/>
              </a:ext>
            </a:extLst>
          </p:cNvPr>
          <p:cNvSpPr txBox="1"/>
          <p:nvPr/>
        </p:nvSpPr>
        <p:spPr>
          <a:xfrm>
            <a:off x="2954022" y="5494729"/>
            <a:ext cx="131739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message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CP 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num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=   165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CW = AA..AA</a:t>
            </a:r>
          </a:p>
          <a:p>
            <a:endParaRPr lang="en-US" sz="6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CP num =   166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CW = BB..BB</a:t>
            </a: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50A45715-33E2-B54A-B543-1088473921ED}"/>
              </a:ext>
            </a:extLst>
          </p:cNvPr>
          <p:cNvSpPr txBox="1"/>
          <p:nvPr/>
        </p:nvSpPr>
        <p:spPr>
          <a:xfrm>
            <a:off x="2839772" y="4085194"/>
            <a:ext cx="1317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message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parity = odd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CW = AA..AA</a:t>
            </a:r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BED5D8F2-F36F-CE4E-A02E-32E9DA23CD59}"/>
              </a:ext>
            </a:extLst>
          </p:cNvPr>
          <p:cNvSpPr/>
          <p:nvPr/>
        </p:nvSpPr>
        <p:spPr>
          <a:xfrm>
            <a:off x="3715945" y="5677483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TextBox 41">
            <a:extLst>
              <a:ext uri="{FF2B5EF4-FFF2-40B4-BE49-F238E27FC236}">
                <a16:creationId xmlns:a16="http://schemas.microsoft.com/office/drawing/2014/main" id="{6790F7BC-C856-984C-904B-4532634F2D41}"/>
              </a:ext>
            </a:extLst>
          </p:cNvPr>
          <p:cNvSpPr txBox="1"/>
          <p:nvPr/>
        </p:nvSpPr>
        <p:spPr>
          <a:xfrm>
            <a:off x="4920639" y="5022315"/>
            <a:ext cx="1260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CP number is odd</a:t>
            </a:r>
            <a:endParaRPr lang="en-US" sz="1050" i="1" dirty="0"/>
          </a:p>
        </p:txBody>
      </p:sp>
      <p:cxnSp>
        <p:nvCxnSpPr>
          <p:cNvPr id="29" name="Elbow Connector 44">
            <a:extLst>
              <a:ext uri="{FF2B5EF4-FFF2-40B4-BE49-F238E27FC236}">
                <a16:creationId xmlns:a16="http://schemas.microsoft.com/office/drawing/2014/main" id="{239AEF6C-D030-BF4A-9C05-79CFAF9FB5C0}"/>
              </a:ext>
            </a:extLst>
          </p:cNvPr>
          <p:cNvCxnSpPr>
            <a:stCxn id="27" idx="0"/>
            <a:endCxn id="28" idx="1"/>
          </p:cNvCxnSpPr>
          <p:nvPr/>
        </p:nvCxnSpPr>
        <p:spPr>
          <a:xfrm rot="5400000" flipH="1" flipV="1">
            <a:off x="4140104" y="4896949"/>
            <a:ext cx="528210" cy="1032859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46">
            <a:extLst>
              <a:ext uri="{FF2B5EF4-FFF2-40B4-BE49-F238E27FC236}">
                <a16:creationId xmlns:a16="http://schemas.microsoft.com/office/drawing/2014/main" id="{8E942B1E-1046-1641-A518-5F9EC8B0377E}"/>
              </a:ext>
            </a:extLst>
          </p:cNvPr>
          <p:cNvCxnSpPr>
            <a:stCxn id="28" idx="3"/>
            <a:endCxn id="22" idx="0"/>
          </p:cNvCxnSpPr>
          <p:nvPr/>
        </p:nvCxnSpPr>
        <p:spPr>
          <a:xfrm>
            <a:off x="6180755" y="5149273"/>
            <a:ext cx="2202721" cy="417550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50">
            <a:extLst>
              <a:ext uri="{FF2B5EF4-FFF2-40B4-BE49-F238E27FC236}">
                <a16:creationId xmlns:a16="http://schemas.microsoft.com/office/drawing/2014/main" id="{D2BD7904-4A75-1445-859F-82384643D35C}"/>
              </a:ext>
            </a:extLst>
          </p:cNvPr>
          <p:cNvSpPr/>
          <p:nvPr/>
        </p:nvSpPr>
        <p:spPr>
          <a:xfrm>
            <a:off x="1462024" y="3671804"/>
            <a:ext cx="1031008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CWG</a:t>
            </a:r>
          </a:p>
        </p:txBody>
      </p:sp>
      <p:cxnSp>
        <p:nvCxnSpPr>
          <p:cNvPr id="32" name="Straight Arrow Connector 51">
            <a:extLst>
              <a:ext uri="{FF2B5EF4-FFF2-40B4-BE49-F238E27FC236}">
                <a16:creationId xmlns:a16="http://schemas.microsoft.com/office/drawing/2014/main" id="{212A28B7-8ED7-2B4F-A56C-D6679FC7FA59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1977528" y="4158219"/>
            <a:ext cx="0" cy="7478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54">
            <a:extLst>
              <a:ext uri="{FF2B5EF4-FFF2-40B4-BE49-F238E27FC236}">
                <a16:creationId xmlns:a16="http://schemas.microsoft.com/office/drawing/2014/main" id="{B336A76A-C1F9-5D40-8184-A24B01CA97D1}"/>
              </a:ext>
            </a:extLst>
          </p:cNvPr>
          <p:cNvSpPr txBox="1"/>
          <p:nvPr/>
        </p:nvSpPr>
        <p:spPr>
          <a:xfrm>
            <a:off x="1310852" y="4229210"/>
            <a:ext cx="1298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random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</a:t>
            </a:r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stream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AA ..   .. AA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BB ..   .. BB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A9145B-AE7D-3044-AA3D-5BA5EBC79FF6}"/>
              </a:ext>
            </a:extLst>
          </p:cNvPr>
          <p:cNvCxnSpPr/>
          <p:nvPr/>
        </p:nvCxnSpPr>
        <p:spPr>
          <a:xfrm>
            <a:off x="2493446" y="5066865"/>
            <a:ext cx="397304" cy="0"/>
          </a:xfrm>
          <a:prstGeom prst="straightConnector1">
            <a:avLst/>
          </a:prstGeom>
          <a:ln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42">
            <a:extLst>
              <a:ext uri="{FF2B5EF4-FFF2-40B4-BE49-F238E27FC236}">
                <a16:creationId xmlns:a16="http://schemas.microsoft.com/office/drawing/2014/main" id="{4A78C8FF-15D5-7141-90F8-CF39D7F90983}"/>
              </a:ext>
            </a:extLst>
          </p:cNvPr>
          <p:cNvCxnSpPr/>
          <p:nvPr/>
        </p:nvCxnSpPr>
        <p:spPr>
          <a:xfrm>
            <a:off x="2489079" y="5272770"/>
            <a:ext cx="401277" cy="0"/>
          </a:xfrm>
          <a:prstGeom prst="straightConnector1">
            <a:avLst/>
          </a:prstGeom>
          <a:ln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5779BDD7-FF2F-2E48-B71F-2DF1439127CA}"/>
              </a:ext>
            </a:extLst>
          </p:cNvPr>
          <p:cNvSpPr/>
          <p:nvPr/>
        </p:nvSpPr>
        <p:spPr>
          <a:xfrm>
            <a:off x="1462024" y="4906065"/>
            <a:ext cx="1031008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SCS</a:t>
            </a:r>
          </a:p>
        </p:txBody>
      </p:sp>
      <p:sp>
        <p:nvSpPr>
          <p:cNvPr id="37" name="Oval 45">
            <a:extLst>
              <a:ext uri="{FF2B5EF4-FFF2-40B4-BE49-F238E27FC236}">
                <a16:creationId xmlns:a16="http://schemas.microsoft.com/office/drawing/2014/main" id="{EC5B9660-AF80-814B-B33A-B0FB69866870}"/>
              </a:ext>
            </a:extLst>
          </p:cNvPr>
          <p:cNvSpPr/>
          <p:nvPr/>
        </p:nvSpPr>
        <p:spPr>
          <a:xfrm>
            <a:off x="3712785" y="6080973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TextBox 47">
            <a:extLst>
              <a:ext uri="{FF2B5EF4-FFF2-40B4-BE49-F238E27FC236}">
                <a16:creationId xmlns:a16="http://schemas.microsoft.com/office/drawing/2014/main" id="{55A45F37-2654-CD4E-966A-B452E848A0A3}"/>
              </a:ext>
            </a:extLst>
          </p:cNvPr>
          <p:cNvSpPr txBox="1"/>
          <p:nvPr/>
        </p:nvSpPr>
        <p:spPr>
          <a:xfrm>
            <a:off x="4925139" y="6060018"/>
            <a:ext cx="1323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CP number is even</a:t>
            </a:r>
            <a:endParaRPr lang="en-US" sz="1050" i="1" dirty="0"/>
          </a:p>
        </p:txBody>
      </p:sp>
      <p:cxnSp>
        <p:nvCxnSpPr>
          <p:cNvPr id="39" name="Elbow Connector 49">
            <a:extLst>
              <a:ext uri="{FF2B5EF4-FFF2-40B4-BE49-F238E27FC236}">
                <a16:creationId xmlns:a16="http://schemas.microsoft.com/office/drawing/2014/main" id="{8EACDB74-0E8A-5F44-A391-39393C27F5C3}"/>
              </a:ext>
            </a:extLst>
          </p:cNvPr>
          <p:cNvCxnSpPr>
            <a:cxnSpLocks/>
            <a:stCxn id="37" idx="6"/>
            <a:endCxn id="38" idx="1"/>
          </p:cNvCxnSpPr>
          <p:nvPr/>
        </p:nvCxnSpPr>
        <p:spPr>
          <a:xfrm>
            <a:off x="4056454" y="6181124"/>
            <a:ext cx="868685" cy="5852"/>
          </a:xfrm>
          <a:prstGeom prst="straightConnector1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2">
            <a:extLst>
              <a:ext uri="{FF2B5EF4-FFF2-40B4-BE49-F238E27FC236}">
                <a16:creationId xmlns:a16="http://schemas.microsoft.com/office/drawing/2014/main" id="{536391AD-E9DC-AF4E-BF1C-1B330CB7671C}"/>
              </a:ext>
            </a:extLst>
          </p:cNvPr>
          <p:cNvSpPr txBox="1"/>
          <p:nvPr/>
        </p:nvSpPr>
        <p:spPr>
          <a:xfrm>
            <a:off x="1341901" y="5454363"/>
            <a:ext cx="1216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About to start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CP number 165</a:t>
            </a:r>
          </a:p>
        </p:txBody>
      </p:sp>
    </p:spTree>
    <p:extLst>
      <p:ext uri="{BB962C8B-B14F-4D97-AF65-F5344CB8AC3E}">
        <p14:creationId xmlns:p14="http://schemas.microsoft.com/office/powerpoint/2010/main" val="90120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/>
      <p:bldP spid="13" grpId="0" animBg="1"/>
      <p:bldP spid="14" grpId="0"/>
      <p:bldP spid="15" grpId="0"/>
      <p:bldP spid="17" grpId="0" animBg="1"/>
      <p:bldP spid="18" grpId="0"/>
      <p:bldP spid="19" grpId="0" animBg="1"/>
      <p:bldP spid="20" grpId="0"/>
      <p:bldP spid="22" grpId="0" animBg="1"/>
      <p:bldP spid="23" grpId="0"/>
      <p:bldP spid="24" grpId="0"/>
      <p:bldP spid="25" grpId="0"/>
      <p:bldP spid="26" grpId="0"/>
      <p:bldP spid="27" grpId="0" animBg="1"/>
      <p:bldP spid="28" grpId="0"/>
      <p:bldP spid="31" grpId="0" animBg="1"/>
      <p:bldP spid="33" grpId="0"/>
      <p:bldP spid="36" grpId="0" animBg="1"/>
      <p:bldP spid="37" grpId="0" animBg="1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1CC94-501A-AB42-9C0B-7CB6E08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streams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47C09-98FB-384E-95A0-432EE644B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packets and packetization</a:t>
            </a:r>
          </a:p>
        </p:txBody>
      </p:sp>
    </p:spTree>
    <p:extLst>
      <p:ext uri="{BB962C8B-B14F-4D97-AF65-F5344CB8AC3E}">
        <p14:creationId xmlns:p14="http://schemas.microsoft.com/office/powerpoint/2010/main" val="1882018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6F2AE-ACC4-B84B-9D7A-6C56A707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906998"/>
          </a:xfrm>
        </p:spPr>
        <p:txBody>
          <a:bodyPr/>
          <a:lstStyle/>
          <a:p>
            <a:r>
              <a:rPr lang="en-US" dirty="0"/>
              <a:t>Crypto-periods timeline</a:t>
            </a:r>
          </a:p>
        </p:txBody>
      </p:sp>
      <p:graphicFrame>
        <p:nvGraphicFramePr>
          <p:cNvPr id="40" name="Table 8">
            <a:extLst>
              <a:ext uri="{FF2B5EF4-FFF2-40B4-BE49-F238E27FC236}">
                <a16:creationId xmlns:a16="http://schemas.microsoft.com/office/drawing/2014/main" id="{58A64167-3CA3-7343-A17E-5802B460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47595"/>
              </p:ext>
            </p:extLst>
          </p:nvPr>
        </p:nvGraphicFramePr>
        <p:xfrm>
          <a:off x="1128346" y="2405486"/>
          <a:ext cx="7920880" cy="312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Current CP number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SCS → MUX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odd – AA..AA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even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odd – CC..CC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SCS → ECMG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165 – AA..AA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166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166 – BB..BB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167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167 – CC..CC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168 – DD..DD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TS packet (t.s.c.)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Scrambling CW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AA..AA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CC..CC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ECM (CW pair)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EE6F4B7A-2A45-C44D-BDA3-44640A3CF378}"/>
              </a:ext>
            </a:extLst>
          </p:cNvPr>
          <p:cNvSpPr/>
          <p:nvPr/>
        </p:nvSpPr>
        <p:spPr>
          <a:xfrm>
            <a:off x="3157839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AFFCD-CD0C-2E49-871F-EB01C998AB60}"/>
              </a:ext>
            </a:extLst>
          </p:cNvPr>
          <p:cNvSpPr/>
          <p:nvPr/>
        </p:nvSpPr>
        <p:spPr>
          <a:xfrm>
            <a:off x="4023523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E73106B3-8540-7844-821C-47BDB4259B2F}"/>
              </a:ext>
            </a:extLst>
          </p:cNvPr>
          <p:cNvSpPr txBox="1"/>
          <p:nvPr/>
        </p:nvSpPr>
        <p:spPr>
          <a:xfrm>
            <a:off x="3166682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8059F6F8-0AA8-7144-A43E-F304DC3D6283}"/>
              </a:ext>
            </a:extLst>
          </p:cNvPr>
          <p:cNvSpPr txBox="1"/>
          <p:nvPr/>
        </p:nvSpPr>
        <p:spPr>
          <a:xfrm>
            <a:off x="4030778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063822-BADF-EB45-A688-52D920941FE0}"/>
              </a:ext>
            </a:extLst>
          </p:cNvPr>
          <p:cNvSpPr/>
          <p:nvPr/>
        </p:nvSpPr>
        <p:spPr>
          <a:xfrm>
            <a:off x="5144246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14F439-1161-1C4E-83C3-D2D2A31EE7DB}"/>
              </a:ext>
            </a:extLst>
          </p:cNvPr>
          <p:cNvSpPr/>
          <p:nvPr/>
        </p:nvSpPr>
        <p:spPr>
          <a:xfrm>
            <a:off x="6009930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47" name="TextBox 49">
            <a:extLst>
              <a:ext uri="{FF2B5EF4-FFF2-40B4-BE49-F238E27FC236}">
                <a16:creationId xmlns:a16="http://schemas.microsoft.com/office/drawing/2014/main" id="{D10A817C-34D8-BB49-8D2D-070AE4049920}"/>
              </a:ext>
            </a:extLst>
          </p:cNvPr>
          <p:cNvSpPr txBox="1"/>
          <p:nvPr/>
        </p:nvSpPr>
        <p:spPr>
          <a:xfrm>
            <a:off x="5153089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52">
            <a:extLst>
              <a:ext uri="{FF2B5EF4-FFF2-40B4-BE49-F238E27FC236}">
                <a16:creationId xmlns:a16="http://schemas.microsoft.com/office/drawing/2014/main" id="{9BA85F56-A6D1-B641-9856-55054C04F1A7}"/>
              </a:ext>
            </a:extLst>
          </p:cNvPr>
          <p:cNvSpPr txBox="1"/>
          <p:nvPr/>
        </p:nvSpPr>
        <p:spPr>
          <a:xfrm>
            <a:off x="6017185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9BFA8D-07FD-6C41-8B6A-0CA78936F190}"/>
              </a:ext>
            </a:extLst>
          </p:cNvPr>
          <p:cNvSpPr/>
          <p:nvPr/>
        </p:nvSpPr>
        <p:spPr>
          <a:xfrm>
            <a:off x="7118279" y="4961597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DD..DD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F5C394-D777-D547-9318-469EE719F09F}"/>
              </a:ext>
            </a:extLst>
          </p:cNvPr>
          <p:cNvSpPr/>
          <p:nvPr/>
        </p:nvSpPr>
        <p:spPr>
          <a:xfrm>
            <a:off x="7983963" y="4961597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51" name="TextBox 56">
            <a:extLst>
              <a:ext uri="{FF2B5EF4-FFF2-40B4-BE49-F238E27FC236}">
                <a16:creationId xmlns:a16="http://schemas.microsoft.com/office/drawing/2014/main" id="{B07789EE-873B-CA42-AA22-F6B589FF67B6}"/>
              </a:ext>
            </a:extLst>
          </p:cNvPr>
          <p:cNvSpPr txBox="1"/>
          <p:nvPr/>
        </p:nvSpPr>
        <p:spPr>
          <a:xfrm>
            <a:off x="7127122" y="5209848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7">
            <a:extLst>
              <a:ext uri="{FF2B5EF4-FFF2-40B4-BE49-F238E27FC236}">
                <a16:creationId xmlns:a16="http://schemas.microsoft.com/office/drawing/2014/main" id="{2D45E531-FDA4-A245-87C7-988D1E241A9A}"/>
              </a:ext>
            </a:extLst>
          </p:cNvPr>
          <p:cNvSpPr txBox="1"/>
          <p:nvPr/>
        </p:nvSpPr>
        <p:spPr>
          <a:xfrm>
            <a:off x="7991218" y="5209848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12">
            <a:extLst>
              <a:ext uri="{FF2B5EF4-FFF2-40B4-BE49-F238E27FC236}">
                <a16:creationId xmlns:a16="http://schemas.microsoft.com/office/drawing/2014/main" id="{42C11360-C1E9-B049-AB96-4AB462417EF4}"/>
              </a:ext>
            </a:extLst>
          </p:cNvPr>
          <p:cNvCxnSpPr/>
          <p:nvPr/>
        </p:nvCxnSpPr>
        <p:spPr>
          <a:xfrm>
            <a:off x="3087419" y="2791418"/>
            <a:ext cx="1944216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8">
            <a:extLst>
              <a:ext uri="{FF2B5EF4-FFF2-40B4-BE49-F238E27FC236}">
                <a16:creationId xmlns:a16="http://schemas.microsoft.com/office/drawing/2014/main" id="{B22072FE-093E-A04D-9F75-BAC79316938F}"/>
              </a:ext>
            </a:extLst>
          </p:cNvPr>
          <p:cNvSpPr txBox="1"/>
          <p:nvPr/>
        </p:nvSpPr>
        <p:spPr>
          <a:xfrm>
            <a:off x="3375451" y="250338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≈ 10 seconds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9">
            <a:extLst>
              <a:ext uri="{FF2B5EF4-FFF2-40B4-BE49-F238E27FC236}">
                <a16:creationId xmlns:a16="http://schemas.microsoft.com/office/drawing/2014/main" id="{5C6648A6-7097-AD49-BE59-00289C64632D}"/>
              </a:ext>
            </a:extLst>
          </p:cNvPr>
          <p:cNvCxnSpPr/>
          <p:nvPr/>
        </p:nvCxnSpPr>
        <p:spPr>
          <a:xfrm flipV="1">
            <a:off x="3087419" y="5671737"/>
            <a:ext cx="5917952" cy="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60">
            <a:extLst>
              <a:ext uri="{FF2B5EF4-FFF2-40B4-BE49-F238E27FC236}">
                <a16:creationId xmlns:a16="http://schemas.microsoft.com/office/drawing/2014/main" id="{C25BEC69-83B6-DE47-BB31-C6964C075C4C}"/>
              </a:ext>
            </a:extLst>
          </p:cNvPr>
          <p:cNvSpPr txBox="1"/>
          <p:nvPr/>
        </p:nvSpPr>
        <p:spPr>
          <a:xfrm>
            <a:off x="5252646" y="5651993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2555" y="238662"/>
            <a:ext cx="10917565" cy="802194"/>
          </a:xfrm>
        </p:spPr>
        <p:txBody>
          <a:bodyPr>
            <a:normAutofit fontScale="90000"/>
          </a:bodyPr>
          <a:lstStyle/>
          <a:p>
            <a:r>
              <a:rPr lang="en-US" dirty="0"/>
              <a:t>Scrambling synchronization : head-end timeline</a:t>
            </a:r>
          </a:p>
        </p:txBody>
      </p:sp>
    </p:spTree>
    <p:extLst>
      <p:ext uri="{BB962C8B-B14F-4D97-AF65-F5344CB8AC3E}">
        <p14:creationId xmlns:p14="http://schemas.microsoft.com/office/powerpoint/2010/main" val="2922332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A7F18-3D51-604A-B215-A1F1575B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5" y="238662"/>
            <a:ext cx="10619853" cy="802194"/>
          </a:xfrm>
        </p:spPr>
        <p:txBody>
          <a:bodyPr>
            <a:normAutofit fontScale="90000"/>
          </a:bodyPr>
          <a:lstStyle/>
          <a:p>
            <a:r>
              <a:rPr lang="en-US" dirty="0"/>
              <a:t>Scrambling synchronization : receiver 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510B1-A5FB-6345-8973-A73414F9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1672311"/>
          </a:xfrm>
        </p:spPr>
        <p:txBody>
          <a:bodyPr/>
          <a:lstStyle/>
          <a:p>
            <a:r>
              <a:rPr lang="en-US" dirty="0"/>
              <a:t>Loose synchronization</a:t>
            </a:r>
          </a:p>
          <a:p>
            <a:pPr lvl="1"/>
            <a:r>
              <a:rPr lang="en-US" sz="1900" dirty="0"/>
              <a:t>ECM’s may be missed</a:t>
            </a:r>
          </a:p>
          <a:p>
            <a:pPr lvl="1"/>
            <a:r>
              <a:rPr lang="en-US" sz="1900" dirty="0"/>
              <a:t>CW transition is blurry (video &amp; audio PID’s)</a:t>
            </a:r>
          </a:p>
          <a:p>
            <a:pPr lvl="1"/>
            <a:r>
              <a:rPr lang="en-US" sz="1900" dirty="0"/>
              <a:t>No explicit synchronization between ECM’s and video/audio crypto-periods</a:t>
            </a:r>
            <a:endParaRPr lang="en-US" dirty="0"/>
          </a:p>
        </p:txBody>
      </p:sp>
      <p:cxnSp>
        <p:nvCxnSpPr>
          <p:cNvPr id="4" name="Straight Connector 56">
            <a:extLst>
              <a:ext uri="{FF2B5EF4-FFF2-40B4-BE49-F238E27FC236}">
                <a16:creationId xmlns:a16="http://schemas.microsoft.com/office/drawing/2014/main" id="{E8F07276-2A89-064C-AC47-700841A3DB8A}"/>
              </a:ext>
            </a:extLst>
          </p:cNvPr>
          <p:cNvCxnSpPr/>
          <p:nvPr/>
        </p:nvCxnSpPr>
        <p:spPr>
          <a:xfrm flipH="1">
            <a:off x="3120121" y="3474834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9">
            <a:extLst>
              <a:ext uri="{FF2B5EF4-FFF2-40B4-BE49-F238E27FC236}">
                <a16:creationId xmlns:a16="http://schemas.microsoft.com/office/drawing/2014/main" id="{FB0A01E1-A73D-DD4B-B3C2-EC3420B69FBC}"/>
              </a:ext>
            </a:extLst>
          </p:cNvPr>
          <p:cNvCxnSpPr/>
          <p:nvPr/>
        </p:nvCxnSpPr>
        <p:spPr>
          <a:xfrm flipH="1">
            <a:off x="5727953" y="3474834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72">
            <a:extLst>
              <a:ext uri="{FF2B5EF4-FFF2-40B4-BE49-F238E27FC236}">
                <a16:creationId xmlns:a16="http://schemas.microsoft.com/office/drawing/2014/main" id="{820979D4-0D73-AB4C-A746-F7529C5D0F7C}"/>
              </a:ext>
            </a:extLst>
          </p:cNvPr>
          <p:cNvCxnSpPr/>
          <p:nvPr/>
        </p:nvCxnSpPr>
        <p:spPr>
          <a:xfrm flipH="1">
            <a:off x="8325919" y="3474834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7BAAAB6-E15D-B34C-8089-C1B4AF22B62E}"/>
              </a:ext>
            </a:extLst>
          </p:cNvPr>
          <p:cNvSpPr/>
          <p:nvPr/>
        </p:nvSpPr>
        <p:spPr>
          <a:xfrm>
            <a:off x="3518080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56E78-F681-DE47-9D7A-EB6A6AF80362}"/>
              </a:ext>
            </a:extLst>
          </p:cNvPr>
          <p:cNvSpPr/>
          <p:nvPr/>
        </p:nvSpPr>
        <p:spPr>
          <a:xfrm>
            <a:off x="4383764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1C0AA464-8701-5648-9F88-58C629D9AEF2}"/>
              </a:ext>
            </a:extLst>
          </p:cNvPr>
          <p:cNvSpPr txBox="1"/>
          <p:nvPr/>
        </p:nvSpPr>
        <p:spPr>
          <a:xfrm>
            <a:off x="3526923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A0FACAA7-332B-014C-8403-E3ECFEF53FEA}"/>
              </a:ext>
            </a:extLst>
          </p:cNvPr>
          <p:cNvSpPr txBox="1"/>
          <p:nvPr/>
        </p:nvSpPr>
        <p:spPr>
          <a:xfrm>
            <a:off x="4391019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02749-7779-C146-BDAA-7F0A3C328A9C}"/>
              </a:ext>
            </a:extLst>
          </p:cNvPr>
          <p:cNvSpPr/>
          <p:nvPr/>
        </p:nvSpPr>
        <p:spPr>
          <a:xfrm>
            <a:off x="6183964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6698F-C1FF-BA45-BA65-155062797A82}"/>
              </a:ext>
            </a:extLst>
          </p:cNvPr>
          <p:cNvSpPr/>
          <p:nvPr/>
        </p:nvSpPr>
        <p:spPr>
          <a:xfrm>
            <a:off x="7049648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49DA2F8F-2526-7C46-9E7F-B00F4D4DA4D6}"/>
              </a:ext>
            </a:extLst>
          </p:cNvPr>
          <p:cNvSpPr txBox="1"/>
          <p:nvPr/>
        </p:nvSpPr>
        <p:spPr>
          <a:xfrm>
            <a:off x="6192807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52">
            <a:extLst>
              <a:ext uri="{FF2B5EF4-FFF2-40B4-BE49-F238E27FC236}">
                <a16:creationId xmlns:a16="http://schemas.microsoft.com/office/drawing/2014/main" id="{0F8A0F45-895E-3C40-A5C9-BAAD553D5DC3}"/>
              </a:ext>
            </a:extLst>
          </p:cNvPr>
          <p:cNvSpPr txBox="1"/>
          <p:nvPr/>
        </p:nvSpPr>
        <p:spPr>
          <a:xfrm>
            <a:off x="7056903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59">
            <a:extLst>
              <a:ext uri="{FF2B5EF4-FFF2-40B4-BE49-F238E27FC236}">
                <a16:creationId xmlns:a16="http://schemas.microsoft.com/office/drawing/2014/main" id="{80F4C324-3131-FE4A-86E7-DF104506FA89}"/>
              </a:ext>
            </a:extLst>
          </p:cNvPr>
          <p:cNvCxnSpPr/>
          <p:nvPr/>
        </p:nvCxnSpPr>
        <p:spPr>
          <a:xfrm flipV="1">
            <a:off x="2919818" y="5442716"/>
            <a:ext cx="5825722" cy="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0">
            <a:extLst>
              <a:ext uri="{FF2B5EF4-FFF2-40B4-BE49-F238E27FC236}">
                <a16:creationId xmlns:a16="http://schemas.microsoft.com/office/drawing/2014/main" id="{9FBE4E85-8467-B945-9221-6F62088050CC}"/>
              </a:ext>
            </a:extLst>
          </p:cNvPr>
          <p:cNvSpPr txBox="1"/>
          <p:nvPr/>
        </p:nvSpPr>
        <p:spPr>
          <a:xfrm>
            <a:off x="8317508" y="5425652"/>
            <a:ext cx="445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CE58C59C-A13E-854A-A4DD-F315C43DA031}"/>
              </a:ext>
            </a:extLst>
          </p:cNvPr>
          <p:cNvSpPr/>
          <p:nvPr/>
        </p:nvSpPr>
        <p:spPr>
          <a:xfrm>
            <a:off x="3176985" y="442839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18" name="Rounded Rectangle 25">
            <a:extLst>
              <a:ext uri="{FF2B5EF4-FFF2-40B4-BE49-F238E27FC236}">
                <a16:creationId xmlns:a16="http://schemas.microsoft.com/office/drawing/2014/main" id="{B20DCA2D-8EDE-CF42-89E6-D990CDEA73E4}"/>
              </a:ext>
            </a:extLst>
          </p:cNvPr>
          <p:cNvSpPr/>
          <p:nvPr/>
        </p:nvSpPr>
        <p:spPr>
          <a:xfrm>
            <a:off x="5772449" y="442839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grpSp>
        <p:nvGrpSpPr>
          <p:cNvPr id="19" name="Group 28">
            <a:extLst>
              <a:ext uri="{FF2B5EF4-FFF2-40B4-BE49-F238E27FC236}">
                <a16:creationId xmlns:a16="http://schemas.microsoft.com/office/drawing/2014/main" id="{CC286816-2227-C740-8910-C109AEDAC3C8}"/>
              </a:ext>
            </a:extLst>
          </p:cNvPr>
          <p:cNvGrpSpPr/>
          <p:nvPr/>
        </p:nvGrpSpPr>
        <p:grpSpPr>
          <a:xfrm>
            <a:off x="2655572" y="4391153"/>
            <a:ext cx="504030" cy="259101"/>
            <a:chOff x="5004048" y="3248753"/>
            <a:chExt cx="504030" cy="259101"/>
          </a:xfrm>
        </p:grpSpPr>
        <p:sp>
          <p:nvSpPr>
            <p:cNvPr id="20" name="Rounded Rectangle 26">
              <a:extLst>
                <a:ext uri="{FF2B5EF4-FFF2-40B4-BE49-F238E27FC236}">
                  <a16:creationId xmlns:a16="http://schemas.microsoft.com/office/drawing/2014/main" id="{9578B29B-046B-EA49-8B28-D92616572190}"/>
                </a:ext>
              </a:extLst>
            </p:cNvPr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99EDA-97B6-2147-BCA9-7527A9B2D261}"/>
                </a:ext>
              </a:extLst>
            </p:cNvPr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8B7CAFA7-3DC6-0F41-8AC3-A36DC89645B9}"/>
              </a:ext>
            </a:extLst>
          </p:cNvPr>
          <p:cNvSpPr/>
          <p:nvPr/>
        </p:nvSpPr>
        <p:spPr>
          <a:xfrm flipH="1">
            <a:off x="8371186" y="4428397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68A1BB-CFD0-4E49-8C18-6414FF06105E}"/>
              </a:ext>
            </a:extLst>
          </p:cNvPr>
          <p:cNvSpPr/>
          <p:nvPr/>
        </p:nvSpPr>
        <p:spPr>
          <a:xfrm flipH="1">
            <a:off x="8531425" y="4391153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B71DE508-B27F-FF49-8D76-A1FFD466568C}"/>
              </a:ext>
            </a:extLst>
          </p:cNvPr>
          <p:cNvSpPr/>
          <p:nvPr/>
        </p:nvSpPr>
        <p:spPr>
          <a:xfrm>
            <a:off x="3104977" y="4696218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25" name="Rounded Rectangle 33">
            <a:extLst>
              <a:ext uri="{FF2B5EF4-FFF2-40B4-BE49-F238E27FC236}">
                <a16:creationId xmlns:a16="http://schemas.microsoft.com/office/drawing/2014/main" id="{D0324CE4-99D4-9F4A-9619-219C3087705C}"/>
              </a:ext>
            </a:extLst>
          </p:cNvPr>
          <p:cNvSpPr/>
          <p:nvPr/>
        </p:nvSpPr>
        <p:spPr>
          <a:xfrm>
            <a:off x="5700441" y="4696218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7D12F268-10B6-254B-B300-4D64E560D229}"/>
              </a:ext>
            </a:extLst>
          </p:cNvPr>
          <p:cNvSpPr/>
          <p:nvPr/>
        </p:nvSpPr>
        <p:spPr>
          <a:xfrm>
            <a:off x="2655572" y="4696218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341590-A094-2040-BD28-BAC4F82EB5E3}"/>
              </a:ext>
            </a:extLst>
          </p:cNvPr>
          <p:cNvSpPr/>
          <p:nvPr/>
        </p:nvSpPr>
        <p:spPr>
          <a:xfrm>
            <a:off x="2616934" y="4658974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80A92FA3-BD79-814B-9B07-3E128D4D0451}"/>
              </a:ext>
            </a:extLst>
          </p:cNvPr>
          <p:cNvGrpSpPr/>
          <p:nvPr/>
        </p:nvGrpSpPr>
        <p:grpSpPr>
          <a:xfrm flipH="1">
            <a:off x="8299178" y="4658974"/>
            <a:ext cx="504030" cy="259101"/>
            <a:chOff x="5004048" y="3248753"/>
            <a:chExt cx="504030" cy="259101"/>
          </a:xfrm>
        </p:grpSpPr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6DA0E6E0-89E4-B549-9F24-822B7D25B5CD}"/>
                </a:ext>
              </a:extLst>
            </p:cNvPr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5EDF30-44C4-804D-A115-D4B3D58002C0}"/>
                </a:ext>
              </a:extLst>
            </p:cNvPr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40">
            <a:extLst>
              <a:ext uri="{FF2B5EF4-FFF2-40B4-BE49-F238E27FC236}">
                <a16:creationId xmlns:a16="http://schemas.microsoft.com/office/drawing/2014/main" id="{B7F7DE6E-95E4-574D-8896-0E28E9DC055D}"/>
              </a:ext>
            </a:extLst>
          </p:cNvPr>
          <p:cNvSpPr txBox="1"/>
          <p:nvPr/>
        </p:nvSpPr>
        <p:spPr>
          <a:xfrm>
            <a:off x="1359428" y="436545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Video PID CW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016EB84B-F470-3A44-B931-39135C2DAB26}"/>
              </a:ext>
            </a:extLst>
          </p:cNvPr>
          <p:cNvSpPr txBox="1"/>
          <p:nvPr/>
        </p:nvSpPr>
        <p:spPr>
          <a:xfrm>
            <a:off x="1359428" y="3839575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content</a:t>
            </a:r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B91F9654-41C4-AB45-8602-54F7F626A057}"/>
              </a:ext>
            </a:extLst>
          </p:cNvPr>
          <p:cNvSpPr txBox="1"/>
          <p:nvPr/>
        </p:nvSpPr>
        <p:spPr>
          <a:xfrm>
            <a:off x="1359428" y="3474983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Current CP number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B2EECCEB-7506-F94E-8DDC-76D0DB53B533}"/>
              </a:ext>
            </a:extLst>
          </p:cNvPr>
          <p:cNvSpPr txBox="1"/>
          <p:nvPr/>
        </p:nvSpPr>
        <p:spPr>
          <a:xfrm>
            <a:off x="3928059" y="347498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165 (odd)</a:t>
            </a:r>
          </a:p>
        </p:txBody>
      </p:sp>
      <p:sp>
        <p:nvSpPr>
          <p:cNvPr id="35" name="TextBox 44">
            <a:extLst>
              <a:ext uri="{FF2B5EF4-FFF2-40B4-BE49-F238E27FC236}">
                <a16:creationId xmlns:a16="http://schemas.microsoft.com/office/drawing/2014/main" id="{719F19E6-E9A7-3C40-8EFB-72C5C9D4E6BF}"/>
              </a:ext>
            </a:extLst>
          </p:cNvPr>
          <p:cNvSpPr txBox="1"/>
          <p:nvPr/>
        </p:nvSpPr>
        <p:spPr>
          <a:xfrm>
            <a:off x="6605550" y="3474983"/>
            <a:ext cx="961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166 (even)</a:t>
            </a:r>
          </a:p>
        </p:txBody>
      </p:sp>
      <p:sp>
        <p:nvSpPr>
          <p:cNvPr id="36" name="TextBox 54">
            <a:extLst>
              <a:ext uri="{FF2B5EF4-FFF2-40B4-BE49-F238E27FC236}">
                <a16:creationId xmlns:a16="http://schemas.microsoft.com/office/drawing/2014/main" id="{630BB163-3F58-8541-AB7A-4E016A564791}"/>
              </a:ext>
            </a:extLst>
          </p:cNvPr>
          <p:cNvSpPr txBox="1"/>
          <p:nvPr/>
        </p:nvSpPr>
        <p:spPr>
          <a:xfrm>
            <a:off x="1359428" y="463463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Audio PID CW</a:t>
            </a:r>
          </a:p>
        </p:txBody>
      </p:sp>
      <p:sp>
        <p:nvSpPr>
          <p:cNvPr id="37" name="TextBox 57">
            <a:extLst>
              <a:ext uri="{FF2B5EF4-FFF2-40B4-BE49-F238E27FC236}">
                <a16:creationId xmlns:a16="http://schemas.microsoft.com/office/drawing/2014/main" id="{55CE17FF-0CA4-2C4E-99BE-B99A080B9497}"/>
              </a:ext>
            </a:extLst>
          </p:cNvPr>
          <p:cNvSpPr txBox="1"/>
          <p:nvPr/>
        </p:nvSpPr>
        <p:spPr>
          <a:xfrm>
            <a:off x="1359428" y="5233792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reception</a:t>
            </a:r>
          </a:p>
        </p:txBody>
      </p:sp>
      <p:sp>
        <p:nvSpPr>
          <p:cNvPr id="38" name="Down Arrow 58">
            <a:extLst>
              <a:ext uri="{FF2B5EF4-FFF2-40B4-BE49-F238E27FC236}">
                <a16:creationId xmlns:a16="http://schemas.microsoft.com/office/drawing/2014/main" id="{B03EBC3F-9C27-EA48-BAEB-44FCDABF38B0}"/>
              </a:ext>
            </a:extLst>
          </p:cNvPr>
          <p:cNvSpPr/>
          <p:nvPr/>
        </p:nvSpPr>
        <p:spPr>
          <a:xfrm>
            <a:off x="3305429" y="5154685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own Arrow 60">
            <a:extLst>
              <a:ext uri="{FF2B5EF4-FFF2-40B4-BE49-F238E27FC236}">
                <a16:creationId xmlns:a16="http://schemas.microsoft.com/office/drawing/2014/main" id="{4440B364-CF59-5A40-94EA-85F7C8403C8D}"/>
              </a:ext>
            </a:extLst>
          </p:cNvPr>
          <p:cNvSpPr/>
          <p:nvPr/>
        </p:nvSpPr>
        <p:spPr>
          <a:xfrm>
            <a:off x="3591175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62">
            <a:extLst>
              <a:ext uri="{FF2B5EF4-FFF2-40B4-BE49-F238E27FC236}">
                <a16:creationId xmlns:a16="http://schemas.microsoft.com/office/drawing/2014/main" id="{85CC7F49-1D54-E54F-97A7-A09236D8C9D5}"/>
              </a:ext>
            </a:extLst>
          </p:cNvPr>
          <p:cNvSpPr/>
          <p:nvPr/>
        </p:nvSpPr>
        <p:spPr>
          <a:xfrm>
            <a:off x="3856679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own Arrow 64">
            <a:extLst>
              <a:ext uri="{FF2B5EF4-FFF2-40B4-BE49-F238E27FC236}">
                <a16:creationId xmlns:a16="http://schemas.microsoft.com/office/drawing/2014/main" id="{BC50D9EA-8198-1245-A10B-68EA89500305}"/>
              </a:ext>
            </a:extLst>
          </p:cNvPr>
          <p:cNvSpPr/>
          <p:nvPr/>
        </p:nvSpPr>
        <p:spPr>
          <a:xfrm>
            <a:off x="4122183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Down Arrow 66">
            <a:extLst>
              <a:ext uri="{FF2B5EF4-FFF2-40B4-BE49-F238E27FC236}">
                <a16:creationId xmlns:a16="http://schemas.microsoft.com/office/drawing/2014/main" id="{12578FDB-BCAF-2644-BDFA-BF6C97C92D28}"/>
              </a:ext>
            </a:extLst>
          </p:cNvPr>
          <p:cNvSpPr/>
          <p:nvPr/>
        </p:nvSpPr>
        <p:spPr>
          <a:xfrm>
            <a:off x="4387687" y="5239169"/>
            <a:ext cx="136363" cy="203548"/>
          </a:xfrm>
          <a:prstGeom prst="downArrow">
            <a:avLst/>
          </a:prstGeom>
          <a:pattFill prst="pct6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67">
            <a:extLst>
              <a:ext uri="{FF2B5EF4-FFF2-40B4-BE49-F238E27FC236}">
                <a16:creationId xmlns:a16="http://schemas.microsoft.com/office/drawing/2014/main" id="{15A0774C-EAD7-2D44-89EE-A74A400C4025}"/>
              </a:ext>
            </a:extLst>
          </p:cNvPr>
          <p:cNvSpPr/>
          <p:nvPr/>
        </p:nvSpPr>
        <p:spPr>
          <a:xfrm>
            <a:off x="4653191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68">
            <a:extLst>
              <a:ext uri="{FF2B5EF4-FFF2-40B4-BE49-F238E27FC236}">
                <a16:creationId xmlns:a16="http://schemas.microsoft.com/office/drawing/2014/main" id="{3C75E117-FAEA-D64A-817E-980E2DBCFFB1}"/>
              </a:ext>
            </a:extLst>
          </p:cNvPr>
          <p:cNvSpPr/>
          <p:nvPr/>
        </p:nvSpPr>
        <p:spPr>
          <a:xfrm>
            <a:off x="5658480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own Arrow 69">
            <a:extLst>
              <a:ext uri="{FF2B5EF4-FFF2-40B4-BE49-F238E27FC236}">
                <a16:creationId xmlns:a16="http://schemas.microsoft.com/office/drawing/2014/main" id="{17F94095-8DD5-E54F-805A-F0EA0D6D52D4}"/>
              </a:ext>
            </a:extLst>
          </p:cNvPr>
          <p:cNvSpPr/>
          <p:nvPr/>
        </p:nvSpPr>
        <p:spPr>
          <a:xfrm>
            <a:off x="5429231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own Arrow 70">
            <a:extLst>
              <a:ext uri="{FF2B5EF4-FFF2-40B4-BE49-F238E27FC236}">
                <a16:creationId xmlns:a16="http://schemas.microsoft.com/office/drawing/2014/main" id="{313368DA-6F94-B545-94D6-E5B738EF379A}"/>
              </a:ext>
            </a:extLst>
          </p:cNvPr>
          <p:cNvSpPr/>
          <p:nvPr/>
        </p:nvSpPr>
        <p:spPr>
          <a:xfrm>
            <a:off x="4918695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Down Arrow 71">
            <a:extLst>
              <a:ext uri="{FF2B5EF4-FFF2-40B4-BE49-F238E27FC236}">
                <a16:creationId xmlns:a16="http://schemas.microsoft.com/office/drawing/2014/main" id="{E21AC07D-2A95-C847-9495-6448C67FE809}"/>
              </a:ext>
            </a:extLst>
          </p:cNvPr>
          <p:cNvSpPr/>
          <p:nvPr/>
        </p:nvSpPr>
        <p:spPr>
          <a:xfrm>
            <a:off x="5184199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Down Arrow 73">
            <a:extLst>
              <a:ext uri="{FF2B5EF4-FFF2-40B4-BE49-F238E27FC236}">
                <a16:creationId xmlns:a16="http://schemas.microsoft.com/office/drawing/2014/main" id="{B32803A9-DECB-F54E-83F4-8007C7B8E0FF}"/>
              </a:ext>
            </a:extLst>
          </p:cNvPr>
          <p:cNvSpPr/>
          <p:nvPr/>
        </p:nvSpPr>
        <p:spPr>
          <a:xfrm>
            <a:off x="5903512" y="5154685"/>
            <a:ext cx="156605" cy="288032"/>
          </a:xfrm>
          <a:prstGeom prst="downArrow">
            <a:avLst/>
          </a:prstGeom>
          <a:pattFill prst="pct6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Down Arrow 75">
            <a:extLst>
              <a:ext uri="{FF2B5EF4-FFF2-40B4-BE49-F238E27FC236}">
                <a16:creationId xmlns:a16="http://schemas.microsoft.com/office/drawing/2014/main" id="{FF3B1A02-55D7-134D-B0C1-5021338081CD}"/>
              </a:ext>
            </a:extLst>
          </p:cNvPr>
          <p:cNvSpPr/>
          <p:nvPr/>
        </p:nvSpPr>
        <p:spPr>
          <a:xfrm>
            <a:off x="6454762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Down Arrow 76">
            <a:extLst>
              <a:ext uri="{FF2B5EF4-FFF2-40B4-BE49-F238E27FC236}">
                <a16:creationId xmlns:a16="http://schemas.microsoft.com/office/drawing/2014/main" id="{1E499F81-793C-6643-B3F0-17E6D2521ED2}"/>
              </a:ext>
            </a:extLst>
          </p:cNvPr>
          <p:cNvSpPr/>
          <p:nvPr/>
        </p:nvSpPr>
        <p:spPr>
          <a:xfrm>
            <a:off x="6720266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own Arrow 77">
            <a:extLst>
              <a:ext uri="{FF2B5EF4-FFF2-40B4-BE49-F238E27FC236}">
                <a16:creationId xmlns:a16="http://schemas.microsoft.com/office/drawing/2014/main" id="{B1E33024-D9A3-594F-BD9F-293C8371D888}"/>
              </a:ext>
            </a:extLst>
          </p:cNvPr>
          <p:cNvSpPr/>
          <p:nvPr/>
        </p:nvSpPr>
        <p:spPr>
          <a:xfrm>
            <a:off x="6985770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Down Arrow 78">
            <a:extLst>
              <a:ext uri="{FF2B5EF4-FFF2-40B4-BE49-F238E27FC236}">
                <a16:creationId xmlns:a16="http://schemas.microsoft.com/office/drawing/2014/main" id="{66849A71-3B9B-DE40-880C-79DAE77E6429}"/>
              </a:ext>
            </a:extLst>
          </p:cNvPr>
          <p:cNvSpPr/>
          <p:nvPr/>
        </p:nvSpPr>
        <p:spPr>
          <a:xfrm>
            <a:off x="7251274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Down Arrow 79">
            <a:extLst>
              <a:ext uri="{FF2B5EF4-FFF2-40B4-BE49-F238E27FC236}">
                <a16:creationId xmlns:a16="http://schemas.microsoft.com/office/drawing/2014/main" id="{5A70AECB-F24E-8A44-9261-EEF9C16B2FA6}"/>
              </a:ext>
            </a:extLst>
          </p:cNvPr>
          <p:cNvSpPr/>
          <p:nvPr/>
        </p:nvSpPr>
        <p:spPr>
          <a:xfrm>
            <a:off x="8265372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own Arrow 80">
            <a:extLst>
              <a:ext uri="{FF2B5EF4-FFF2-40B4-BE49-F238E27FC236}">
                <a16:creationId xmlns:a16="http://schemas.microsoft.com/office/drawing/2014/main" id="{ABE409BE-67F7-C847-B72C-FD2B9A66F899}"/>
              </a:ext>
            </a:extLst>
          </p:cNvPr>
          <p:cNvSpPr/>
          <p:nvPr/>
        </p:nvSpPr>
        <p:spPr>
          <a:xfrm>
            <a:off x="8034138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own Arrow 81">
            <a:extLst>
              <a:ext uri="{FF2B5EF4-FFF2-40B4-BE49-F238E27FC236}">
                <a16:creationId xmlns:a16="http://schemas.microsoft.com/office/drawing/2014/main" id="{D4C050E8-11ED-1A41-B0AD-CCF70623AB44}"/>
              </a:ext>
            </a:extLst>
          </p:cNvPr>
          <p:cNvSpPr/>
          <p:nvPr/>
        </p:nvSpPr>
        <p:spPr>
          <a:xfrm>
            <a:off x="7516778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Down Arrow 82">
            <a:extLst>
              <a:ext uri="{FF2B5EF4-FFF2-40B4-BE49-F238E27FC236}">
                <a16:creationId xmlns:a16="http://schemas.microsoft.com/office/drawing/2014/main" id="{0D5804D2-A84C-B14B-85FB-3EAF27EDA7A4}"/>
              </a:ext>
            </a:extLst>
          </p:cNvPr>
          <p:cNvSpPr/>
          <p:nvPr/>
        </p:nvSpPr>
        <p:spPr>
          <a:xfrm>
            <a:off x="7782282" y="5239169"/>
            <a:ext cx="136363" cy="203548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83">
            <a:extLst>
              <a:ext uri="{FF2B5EF4-FFF2-40B4-BE49-F238E27FC236}">
                <a16:creationId xmlns:a16="http://schemas.microsoft.com/office/drawing/2014/main" id="{F032B324-F707-344E-899B-D8B30F3DA049}"/>
              </a:ext>
            </a:extLst>
          </p:cNvPr>
          <p:cNvSpPr/>
          <p:nvPr/>
        </p:nvSpPr>
        <p:spPr>
          <a:xfrm>
            <a:off x="3039925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84">
            <a:extLst>
              <a:ext uri="{FF2B5EF4-FFF2-40B4-BE49-F238E27FC236}">
                <a16:creationId xmlns:a16="http://schemas.microsoft.com/office/drawing/2014/main" id="{1C487884-C5CC-DA45-91E3-8B9E261D7355}"/>
              </a:ext>
            </a:extLst>
          </p:cNvPr>
          <p:cNvSpPr/>
          <p:nvPr/>
        </p:nvSpPr>
        <p:spPr>
          <a:xfrm>
            <a:off x="6186165" y="5150968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Down Arrow 85">
            <a:extLst>
              <a:ext uri="{FF2B5EF4-FFF2-40B4-BE49-F238E27FC236}">
                <a16:creationId xmlns:a16="http://schemas.microsoft.com/office/drawing/2014/main" id="{EB495331-C1EB-4846-9ADD-804BC9C68EA1}"/>
              </a:ext>
            </a:extLst>
          </p:cNvPr>
          <p:cNvSpPr/>
          <p:nvPr/>
        </p:nvSpPr>
        <p:spPr>
          <a:xfrm>
            <a:off x="8848260" y="4807523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86">
            <a:extLst>
              <a:ext uri="{FF2B5EF4-FFF2-40B4-BE49-F238E27FC236}">
                <a16:creationId xmlns:a16="http://schemas.microsoft.com/office/drawing/2014/main" id="{04EBDA24-04E5-C54A-9650-59D4663513D6}"/>
              </a:ext>
            </a:extLst>
          </p:cNvPr>
          <p:cNvSpPr/>
          <p:nvPr/>
        </p:nvSpPr>
        <p:spPr>
          <a:xfrm>
            <a:off x="8848260" y="5527603"/>
            <a:ext cx="156605" cy="288032"/>
          </a:xfrm>
          <a:prstGeom prst="downArrow">
            <a:avLst/>
          </a:prstGeom>
          <a:pattFill prst="pct6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87">
            <a:extLst>
              <a:ext uri="{FF2B5EF4-FFF2-40B4-BE49-F238E27FC236}">
                <a16:creationId xmlns:a16="http://schemas.microsoft.com/office/drawing/2014/main" id="{81E035FB-2426-B843-A982-219A4D5DF323}"/>
              </a:ext>
            </a:extLst>
          </p:cNvPr>
          <p:cNvSpPr/>
          <p:nvPr/>
        </p:nvSpPr>
        <p:spPr>
          <a:xfrm>
            <a:off x="8858381" y="5212875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91">
            <a:extLst>
              <a:ext uri="{FF2B5EF4-FFF2-40B4-BE49-F238E27FC236}">
                <a16:creationId xmlns:a16="http://schemas.microsoft.com/office/drawing/2014/main" id="{E6B80EC7-00F1-BD42-91F4-1B0249020AB1}"/>
              </a:ext>
            </a:extLst>
          </p:cNvPr>
          <p:cNvSpPr txBox="1"/>
          <p:nvPr/>
        </p:nvSpPr>
        <p:spPr>
          <a:xfrm>
            <a:off x="8940863" y="4725499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received</a:t>
            </a: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86957946-8773-CE43-AC2E-03C9CE89E5E9}"/>
              </a:ext>
            </a:extLst>
          </p:cNvPr>
          <p:cNvSpPr txBox="1"/>
          <p:nvPr/>
        </p:nvSpPr>
        <p:spPr>
          <a:xfrm>
            <a:off x="8933987" y="551758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missed</a:t>
            </a:r>
          </a:p>
        </p:txBody>
      </p:sp>
      <p:sp>
        <p:nvSpPr>
          <p:cNvPr id="64" name="TextBox 93">
            <a:extLst>
              <a:ext uri="{FF2B5EF4-FFF2-40B4-BE49-F238E27FC236}">
                <a16:creationId xmlns:a16="http://schemas.microsoft.com/office/drawing/2014/main" id="{C44756E9-F5EA-9E41-A6D1-9ED28F4604C3}"/>
              </a:ext>
            </a:extLst>
          </p:cNvPr>
          <p:cNvSpPr txBox="1"/>
          <p:nvPr/>
        </p:nvSpPr>
        <p:spPr>
          <a:xfrm>
            <a:off x="8940863" y="509555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ignored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(redundant)</a:t>
            </a:r>
          </a:p>
        </p:txBody>
      </p:sp>
      <p:cxnSp>
        <p:nvCxnSpPr>
          <p:cNvPr id="65" name="Straight Connector 95">
            <a:extLst>
              <a:ext uri="{FF2B5EF4-FFF2-40B4-BE49-F238E27FC236}">
                <a16:creationId xmlns:a16="http://schemas.microsoft.com/office/drawing/2014/main" id="{D3CA3F1C-A19C-5340-BC2D-DC2F5E294CCB}"/>
              </a:ext>
            </a:extLst>
          </p:cNvPr>
          <p:cNvCxnSpPr/>
          <p:nvPr/>
        </p:nvCxnSpPr>
        <p:spPr>
          <a:xfrm flipV="1">
            <a:off x="337705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96">
            <a:extLst>
              <a:ext uri="{FF2B5EF4-FFF2-40B4-BE49-F238E27FC236}">
                <a16:creationId xmlns:a16="http://schemas.microsoft.com/office/drawing/2014/main" id="{053C2AD0-D0F6-0844-B61D-4986802CAC5B}"/>
              </a:ext>
            </a:extLst>
          </p:cNvPr>
          <p:cNvCxnSpPr/>
          <p:nvPr/>
        </p:nvCxnSpPr>
        <p:spPr>
          <a:xfrm flipV="1">
            <a:off x="3657010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97">
            <a:extLst>
              <a:ext uri="{FF2B5EF4-FFF2-40B4-BE49-F238E27FC236}">
                <a16:creationId xmlns:a16="http://schemas.microsoft.com/office/drawing/2014/main" id="{421002E2-AE0E-744F-A81C-3DB70FB59B3C}"/>
              </a:ext>
            </a:extLst>
          </p:cNvPr>
          <p:cNvCxnSpPr/>
          <p:nvPr/>
        </p:nvCxnSpPr>
        <p:spPr>
          <a:xfrm flipV="1">
            <a:off x="392361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98">
            <a:extLst>
              <a:ext uri="{FF2B5EF4-FFF2-40B4-BE49-F238E27FC236}">
                <a16:creationId xmlns:a16="http://schemas.microsoft.com/office/drawing/2014/main" id="{8CDEFECD-1E6F-6F42-B262-AEB0BAE2FBAF}"/>
              </a:ext>
            </a:extLst>
          </p:cNvPr>
          <p:cNvCxnSpPr/>
          <p:nvPr/>
        </p:nvCxnSpPr>
        <p:spPr>
          <a:xfrm flipV="1">
            <a:off x="4190364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9">
            <a:extLst>
              <a:ext uri="{FF2B5EF4-FFF2-40B4-BE49-F238E27FC236}">
                <a16:creationId xmlns:a16="http://schemas.microsoft.com/office/drawing/2014/main" id="{E92390E3-7122-4B4C-91AA-5C752263118E}"/>
              </a:ext>
            </a:extLst>
          </p:cNvPr>
          <p:cNvCxnSpPr/>
          <p:nvPr/>
        </p:nvCxnSpPr>
        <p:spPr>
          <a:xfrm flipV="1">
            <a:off x="4457113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00">
            <a:extLst>
              <a:ext uri="{FF2B5EF4-FFF2-40B4-BE49-F238E27FC236}">
                <a16:creationId xmlns:a16="http://schemas.microsoft.com/office/drawing/2014/main" id="{D43C2EEC-A054-DF41-9CC5-F63D075F1910}"/>
              </a:ext>
            </a:extLst>
          </p:cNvPr>
          <p:cNvCxnSpPr/>
          <p:nvPr/>
        </p:nvCxnSpPr>
        <p:spPr>
          <a:xfrm flipV="1">
            <a:off x="4721372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01">
            <a:extLst>
              <a:ext uri="{FF2B5EF4-FFF2-40B4-BE49-F238E27FC236}">
                <a16:creationId xmlns:a16="http://schemas.microsoft.com/office/drawing/2014/main" id="{596C0826-D11F-A84C-BF50-7C7099D0B7E2}"/>
              </a:ext>
            </a:extLst>
          </p:cNvPr>
          <p:cNvCxnSpPr/>
          <p:nvPr/>
        </p:nvCxnSpPr>
        <p:spPr>
          <a:xfrm flipV="1">
            <a:off x="4985631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02">
            <a:extLst>
              <a:ext uri="{FF2B5EF4-FFF2-40B4-BE49-F238E27FC236}">
                <a16:creationId xmlns:a16="http://schemas.microsoft.com/office/drawing/2014/main" id="{D830C120-B381-CE44-B6CB-C399DAC2C0FD}"/>
              </a:ext>
            </a:extLst>
          </p:cNvPr>
          <p:cNvCxnSpPr/>
          <p:nvPr/>
        </p:nvCxnSpPr>
        <p:spPr>
          <a:xfrm flipV="1">
            <a:off x="5249890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03">
            <a:extLst>
              <a:ext uri="{FF2B5EF4-FFF2-40B4-BE49-F238E27FC236}">
                <a16:creationId xmlns:a16="http://schemas.microsoft.com/office/drawing/2014/main" id="{0786F880-ED35-794D-9D8E-D123176AC4C5}"/>
              </a:ext>
            </a:extLst>
          </p:cNvPr>
          <p:cNvCxnSpPr/>
          <p:nvPr/>
        </p:nvCxnSpPr>
        <p:spPr>
          <a:xfrm flipV="1">
            <a:off x="549367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04">
            <a:extLst>
              <a:ext uri="{FF2B5EF4-FFF2-40B4-BE49-F238E27FC236}">
                <a16:creationId xmlns:a16="http://schemas.microsoft.com/office/drawing/2014/main" id="{D4F02E6A-19DD-6049-A1E7-E432BF58B581}"/>
              </a:ext>
            </a:extLst>
          </p:cNvPr>
          <p:cNvCxnSpPr/>
          <p:nvPr/>
        </p:nvCxnSpPr>
        <p:spPr>
          <a:xfrm flipV="1">
            <a:off x="5721681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05">
            <a:extLst>
              <a:ext uri="{FF2B5EF4-FFF2-40B4-BE49-F238E27FC236}">
                <a16:creationId xmlns:a16="http://schemas.microsoft.com/office/drawing/2014/main" id="{A608AD89-B93F-EE43-A959-D6992CA5FEFE}"/>
              </a:ext>
            </a:extLst>
          </p:cNvPr>
          <p:cNvCxnSpPr/>
          <p:nvPr/>
        </p:nvCxnSpPr>
        <p:spPr>
          <a:xfrm flipV="1">
            <a:off x="599147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06">
            <a:extLst>
              <a:ext uri="{FF2B5EF4-FFF2-40B4-BE49-F238E27FC236}">
                <a16:creationId xmlns:a16="http://schemas.microsoft.com/office/drawing/2014/main" id="{387503AF-E02E-7343-8266-37CAECB0760D}"/>
              </a:ext>
            </a:extLst>
          </p:cNvPr>
          <p:cNvCxnSpPr/>
          <p:nvPr/>
        </p:nvCxnSpPr>
        <p:spPr>
          <a:xfrm flipV="1">
            <a:off x="626446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07">
            <a:extLst>
              <a:ext uri="{FF2B5EF4-FFF2-40B4-BE49-F238E27FC236}">
                <a16:creationId xmlns:a16="http://schemas.microsoft.com/office/drawing/2014/main" id="{6A78B347-C99C-9F49-89E7-DBD807222741}"/>
              </a:ext>
            </a:extLst>
          </p:cNvPr>
          <p:cNvCxnSpPr/>
          <p:nvPr/>
        </p:nvCxnSpPr>
        <p:spPr>
          <a:xfrm flipV="1">
            <a:off x="6524109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08">
            <a:extLst>
              <a:ext uri="{FF2B5EF4-FFF2-40B4-BE49-F238E27FC236}">
                <a16:creationId xmlns:a16="http://schemas.microsoft.com/office/drawing/2014/main" id="{A075DFF4-54E6-3A4C-BC52-1F2E37B00D61}"/>
              </a:ext>
            </a:extLst>
          </p:cNvPr>
          <p:cNvCxnSpPr/>
          <p:nvPr/>
        </p:nvCxnSpPr>
        <p:spPr>
          <a:xfrm flipV="1">
            <a:off x="679042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09">
            <a:extLst>
              <a:ext uri="{FF2B5EF4-FFF2-40B4-BE49-F238E27FC236}">
                <a16:creationId xmlns:a16="http://schemas.microsoft.com/office/drawing/2014/main" id="{E6448CD6-A76C-F047-9B35-94EBCDC60BE0}"/>
              </a:ext>
            </a:extLst>
          </p:cNvPr>
          <p:cNvCxnSpPr/>
          <p:nvPr/>
        </p:nvCxnSpPr>
        <p:spPr>
          <a:xfrm flipV="1">
            <a:off x="705006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10">
            <a:extLst>
              <a:ext uri="{FF2B5EF4-FFF2-40B4-BE49-F238E27FC236}">
                <a16:creationId xmlns:a16="http://schemas.microsoft.com/office/drawing/2014/main" id="{835E347E-DA78-5E48-9F9D-744DB0751E15}"/>
              </a:ext>
            </a:extLst>
          </p:cNvPr>
          <p:cNvCxnSpPr/>
          <p:nvPr/>
        </p:nvCxnSpPr>
        <p:spPr>
          <a:xfrm flipV="1">
            <a:off x="7316383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11">
            <a:extLst>
              <a:ext uri="{FF2B5EF4-FFF2-40B4-BE49-F238E27FC236}">
                <a16:creationId xmlns:a16="http://schemas.microsoft.com/office/drawing/2014/main" id="{6D414E79-FEF3-5F41-A725-5E122E350654}"/>
              </a:ext>
            </a:extLst>
          </p:cNvPr>
          <p:cNvCxnSpPr/>
          <p:nvPr/>
        </p:nvCxnSpPr>
        <p:spPr>
          <a:xfrm flipV="1">
            <a:off x="757602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12">
            <a:extLst>
              <a:ext uri="{FF2B5EF4-FFF2-40B4-BE49-F238E27FC236}">
                <a16:creationId xmlns:a16="http://schemas.microsoft.com/office/drawing/2014/main" id="{14CF710E-895C-8147-B9D4-54F19793FA67}"/>
              </a:ext>
            </a:extLst>
          </p:cNvPr>
          <p:cNvCxnSpPr/>
          <p:nvPr/>
        </p:nvCxnSpPr>
        <p:spPr>
          <a:xfrm flipV="1">
            <a:off x="784901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13">
            <a:extLst>
              <a:ext uri="{FF2B5EF4-FFF2-40B4-BE49-F238E27FC236}">
                <a16:creationId xmlns:a16="http://schemas.microsoft.com/office/drawing/2014/main" id="{FDB0C612-0DA7-1C45-88C0-D4B6DC4FB6D9}"/>
              </a:ext>
            </a:extLst>
          </p:cNvPr>
          <p:cNvCxnSpPr/>
          <p:nvPr/>
        </p:nvCxnSpPr>
        <p:spPr>
          <a:xfrm flipV="1">
            <a:off x="8101683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28">
            <a:extLst>
              <a:ext uri="{FF2B5EF4-FFF2-40B4-BE49-F238E27FC236}">
                <a16:creationId xmlns:a16="http://schemas.microsoft.com/office/drawing/2014/main" id="{B9DD474C-1EEF-AE45-B42E-C95237C65B60}"/>
              </a:ext>
            </a:extLst>
          </p:cNvPr>
          <p:cNvSpPr txBox="1"/>
          <p:nvPr/>
        </p:nvSpPr>
        <p:spPr>
          <a:xfrm>
            <a:off x="3210260" y="5654929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</a:t>
            </a:r>
          </a:p>
        </p:txBody>
      </p:sp>
      <p:sp>
        <p:nvSpPr>
          <p:cNvPr id="85" name="TextBox 129">
            <a:extLst>
              <a:ext uri="{FF2B5EF4-FFF2-40B4-BE49-F238E27FC236}">
                <a16:creationId xmlns:a16="http://schemas.microsoft.com/office/drawing/2014/main" id="{0908104E-163D-C84B-AE38-63EC9A090618}"/>
              </a:ext>
            </a:extLst>
          </p:cNvPr>
          <p:cNvSpPr txBox="1"/>
          <p:nvPr/>
        </p:nvSpPr>
        <p:spPr>
          <a:xfrm>
            <a:off x="3525223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2</a:t>
            </a:r>
          </a:p>
        </p:txBody>
      </p:sp>
      <p:sp>
        <p:nvSpPr>
          <p:cNvPr id="86" name="TextBox 130">
            <a:extLst>
              <a:ext uri="{FF2B5EF4-FFF2-40B4-BE49-F238E27FC236}">
                <a16:creationId xmlns:a16="http://schemas.microsoft.com/office/drawing/2014/main" id="{3B5CD626-0D77-7542-83CF-4AF5F8FB11C1}"/>
              </a:ext>
            </a:extLst>
          </p:cNvPr>
          <p:cNvSpPr txBox="1"/>
          <p:nvPr/>
        </p:nvSpPr>
        <p:spPr>
          <a:xfrm>
            <a:off x="3804328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3</a:t>
            </a:r>
          </a:p>
        </p:txBody>
      </p:sp>
      <p:sp>
        <p:nvSpPr>
          <p:cNvPr id="87" name="TextBox 131">
            <a:extLst>
              <a:ext uri="{FF2B5EF4-FFF2-40B4-BE49-F238E27FC236}">
                <a16:creationId xmlns:a16="http://schemas.microsoft.com/office/drawing/2014/main" id="{C2B02A34-8F81-174A-9AB0-3CE1428800EF}"/>
              </a:ext>
            </a:extLst>
          </p:cNvPr>
          <p:cNvSpPr txBox="1"/>
          <p:nvPr/>
        </p:nvSpPr>
        <p:spPr>
          <a:xfrm>
            <a:off x="4070085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4</a:t>
            </a:r>
          </a:p>
        </p:txBody>
      </p:sp>
      <p:sp>
        <p:nvSpPr>
          <p:cNvPr id="88" name="TextBox 132">
            <a:extLst>
              <a:ext uri="{FF2B5EF4-FFF2-40B4-BE49-F238E27FC236}">
                <a16:creationId xmlns:a16="http://schemas.microsoft.com/office/drawing/2014/main" id="{2484B8BB-729E-094A-8F4F-C0F792FA58F6}"/>
              </a:ext>
            </a:extLst>
          </p:cNvPr>
          <p:cNvSpPr txBox="1"/>
          <p:nvPr/>
        </p:nvSpPr>
        <p:spPr>
          <a:xfrm>
            <a:off x="4329168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5</a:t>
            </a:r>
          </a:p>
        </p:txBody>
      </p:sp>
      <p:sp>
        <p:nvSpPr>
          <p:cNvPr id="89" name="TextBox 133">
            <a:extLst>
              <a:ext uri="{FF2B5EF4-FFF2-40B4-BE49-F238E27FC236}">
                <a16:creationId xmlns:a16="http://schemas.microsoft.com/office/drawing/2014/main" id="{C730E29C-5FA6-FE4F-A3E2-01E935A3606A}"/>
              </a:ext>
            </a:extLst>
          </p:cNvPr>
          <p:cNvSpPr txBox="1"/>
          <p:nvPr/>
        </p:nvSpPr>
        <p:spPr>
          <a:xfrm>
            <a:off x="4588251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6</a:t>
            </a:r>
          </a:p>
        </p:txBody>
      </p:sp>
      <p:sp>
        <p:nvSpPr>
          <p:cNvPr id="90" name="TextBox 134">
            <a:extLst>
              <a:ext uri="{FF2B5EF4-FFF2-40B4-BE49-F238E27FC236}">
                <a16:creationId xmlns:a16="http://schemas.microsoft.com/office/drawing/2014/main" id="{0A552EB3-FF9E-064D-8849-4AF1E9AD8D07}"/>
              </a:ext>
            </a:extLst>
          </p:cNvPr>
          <p:cNvSpPr txBox="1"/>
          <p:nvPr/>
        </p:nvSpPr>
        <p:spPr>
          <a:xfrm>
            <a:off x="4847334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7</a:t>
            </a:r>
          </a:p>
        </p:txBody>
      </p:sp>
      <p:sp>
        <p:nvSpPr>
          <p:cNvPr id="91" name="TextBox 135">
            <a:extLst>
              <a:ext uri="{FF2B5EF4-FFF2-40B4-BE49-F238E27FC236}">
                <a16:creationId xmlns:a16="http://schemas.microsoft.com/office/drawing/2014/main" id="{5FB326BB-2233-F74D-886E-87339F9CB8DC}"/>
              </a:ext>
            </a:extLst>
          </p:cNvPr>
          <p:cNvSpPr txBox="1"/>
          <p:nvPr/>
        </p:nvSpPr>
        <p:spPr>
          <a:xfrm>
            <a:off x="5119765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8</a:t>
            </a:r>
          </a:p>
        </p:txBody>
      </p:sp>
      <p:sp>
        <p:nvSpPr>
          <p:cNvPr id="92" name="TextBox 136">
            <a:extLst>
              <a:ext uri="{FF2B5EF4-FFF2-40B4-BE49-F238E27FC236}">
                <a16:creationId xmlns:a16="http://schemas.microsoft.com/office/drawing/2014/main" id="{6A42865E-576F-B64B-A0A6-5D142C59752A}"/>
              </a:ext>
            </a:extLst>
          </p:cNvPr>
          <p:cNvSpPr txBox="1"/>
          <p:nvPr/>
        </p:nvSpPr>
        <p:spPr>
          <a:xfrm>
            <a:off x="5371724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9</a:t>
            </a:r>
          </a:p>
        </p:txBody>
      </p:sp>
      <p:sp>
        <p:nvSpPr>
          <p:cNvPr id="93" name="TextBox 137">
            <a:extLst>
              <a:ext uri="{FF2B5EF4-FFF2-40B4-BE49-F238E27FC236}">
                <a16:creationId xmlns:a16="http://schemas.microsoft.com/office/drawing/2014/main" id="{F07A4572-A5EE-CF4C-BDF9-D9FE4D54D159}"/>
              </a:ext>
            </a:extLst>
          </p:cNvPr>
          <p:cNvSpPr txBox="1"/>
          <p:nvPr/>
        </p:nvSpPr>
        <p:spPr>
          <a:xfrm>
            <a:off x="5589428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10</a:t>
            </a:r>
          </a:p>
        </p:txBody>
      </p:sp>
      <p:sp>
        <p:nvSpPr>
          <p:cNvPr id="94" name="TextBox 138">
            <a:extLst>
              <a:ext uri="{FF2B5EF4-FFF2-40B4-BE49-F238E27FC236}">
                <a16:creationId xmlns:a16="http://schemas.microsoft.com/office/drawing/2014/main" id="{50573695-B2CD-6C42-9A75-558A97E3F5CE}"/>
              </a:ext>
            </a:extLst>
          </p:cNvPr>
          <p:cNvSpPr txBox="1"/>
          <p:nvPr/>
        </p:nvSpPr>
        <p:spPr>
          <a:xfrm>
            <a:off x="5859859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11</a:t>
            </a:r>
          </a:p>
        </p:txBody>
      </p:sp>
      <p:sp>
        <p:nvSpPr>
          <p:cNvPr id="95" name="TextBox 139">
            <a:extLst>
              <a:ext uri="{FF2B5EF4-FFF2-40B4-BE49-F238E27FC236}">
                <a16:creationId xmlns:a16="http://schemas.microsoft.com/office/drawing/2014/main" id="{74E9C35D-FEDF-9C4F-85F9-E9189B9E25E2}"/>
              </a:ext>
            </a:extLst>
          </p:cNvPr>
          <p:cNvSpPr txBox="1"/>
          <p:nvPr/>
        </p:nvSpPr>
        <p:spPr>
          <a:xfrm>
            <a:off x="6132290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12</a:t>
            </a:r>
          </a:p>
        </p:txBody>
      </p:sp>
      <p:sp>
        <p:nvSpPr>
          <p:cNvPr id="96" name="TextBox 140">
            <a:extLst>
              <a:ext uri="{FF2B5EF4-FFF2-40B4-BE49-F238E27FC236}">
                <a16:creationId xmlns:a16="http://schemas.microsoft.com/office/drawing/2014/main" id="{9DA18122-617B-E542-9949-EA1625D9F707}"/>
              </a:ext>
            </a:extLst>
          </p:cNvPr>
          <p:cNvSpPr txBox="1"/>
          <p:nvPr/>
        </p:nvSpPr>
        <p:spPr>
          <a:xfrm>
            <a:off x="6384699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13</a:t>
            </a:r>
          </a:p>
        </p:txBody>
      </p:sp>
      <p:sp>
        <p:nvSpPr>
          <p:cNvPr id="97" name="TextBox 141">
            <a:extLst>
              <a:ext uri="{FF2B5EF4-FFF2-40B4-BE49-F238E27FC236}">
                <a16:creationId xmlns:a16="http://schemas.microsoft.com/office/drawing/2014/main" id="{27B48992-517B-184D-8679-8B1ED42A01CA}"/>
              </a:ext>
            </a:extLst>
          </p:cNvPr>
          <p:cNvSpPr txBox="1"/>
          <p:nvPr/>
        </p:nvSpPr>
        <p:spPr>
          <a:xfrm>
            <a:off x="6650456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14</a:t>
            </a:r>
          </a:p>
        </p:txBody>
      </p:sp>
      <p:sp>
        <p:nvSpPr>
          <p:cNvPr id="98" name="TextBox 142">
            <a:extLst>
              <a:ext uri="{FF2B5EF4-FFF2-40B4-BE49-F238E27FC236}">
                <a16:creationId xmlns:a16="http://schemas.microsoft.com/office/drawing/2014/main" id="{54B7EDBE-FF00-FF4C-B1BA-126B008886E5}"/>
              </a:ext>
            </a:extLst>
          </p:cNvPr>
          <p:cNvSpPr txBox="1"/>
          <p:nvPr/>
        </p:nvSpPr>
        <p:spPr>
          <a:xfrm>
            <a:off x="6916213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15</a:t>
            </a:r>
          </a:p>
        </p:txBody>
      </p:sp>
      <p:sp>
        <p:nvSpPr>
          <p:cNvPr id="99" name="TextBox 143">
            <a:extLst>
              <a:ext uri="{FF2B5EF4-FFF2-40B4-BE49-F238E27FC236}">
                <a16:creationId xmlns:a16="http://schemas.microsoft.com/office/drawing/2014/main" id="{996BC4D2-71B5-1846-BD3A-E862013FD4C1}"/>
              </a:ext>
            </a:extLst>
          </p:cNvPr>
          <p:cNvSpPr txBox="1"/>
          <p:nvPr/>
        </p:nvSpPr>
        <p:spPr>
          <a:xfrm>
            <a:off x="7181970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16</a:t>
            </a:r>
          </a:p>
        </p:txBody>
      </p:sp>
      <p:sp>
        <p:nvSpPr>
          <p:cNvPr id="100" name="TextBox 144">
            <a:extLst>
              <a:ext uri="{FF2B5EF4-FFF2-40B4-BE49-F238E27FC236}">
                <a16:creationId xmlns:a16="http://schemas.microsoft.com/office/drawing/2014/main" id="{127A8770-E7DC-6E47-985E-DC3FBE64AF59}"/>
              </a:ext>
            </a:extLst>
          </p:cNvPr>
          <p:cNvSpPr txBox="1"/>
          <p:nvPr/>
        </p:nvSpPr>
        <p:spPr>
          <a:xfrm>
            <a:off x="7447727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17</a:t>
            </a:r>
          </a:p>
        </p:txBody>
      </p:sp>
      <p:sp>
        <p:nvSpPr>
          <p:cNvPr id="101" name="TextBox 145">
            <a:extLst>
              <a:ext uri="{FF2B5EF4-FFF2-40B4-BE49-F238E27FC236}">
                <a16:creationId xmlns:a16="http://schemas.microsoft.com/office/drawing/2014/main" id="{FA8858D5-0194-9449-BC70-8169BA1BEEB1}"/>
              </a:ext>
            </a:extLst>
          </p:cNvPr>
          <p:cNvSpPr txBox="1"/>
          <p:nvPr/>
        </p:nvSpPr>
        <p:spPr>
          <a:xfrm>
            <a:off x="7715484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18</a:t>
            </a:r>
          </a:p>
        </p:txBody>
      </p:sp>
      <p:sp>
        <p:nvSpPr>
          <p:cNvPr id="102" name="TextBox 146">
            <a:extLst>
              <a:ext uri="{FF2B5EF4-FFF2-40B4-BE49-F238E27FC236}">
                <a16:creationId xmlns:a16="http://schemas.microsoft.com/office/drawing/2014/main" id="{ACE28629-1673-3C4A-A441-59C28CE26BA5}"/>
              </a:ext>
            </a:extLst>
          </p:cNvPr>
          <p:cNvSpPr txBox="1"/>
          <p:nvPr/>
        </p:nvSpPr>
        <p:spPr>
          <a:xfrm>
            <a:off x="7952138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19</a:t>
            </a:r>
          </a:p>
        </p:txBody>
      </p:sp>
      <p:sp>
        <p:nvSpPr>
          <p:cNvPr id="103" name="TextBox 147">
            <a:extLst>
              <a:ext uri="{FF2B5EF4-FFF2-40B4-BE49-F238E27FC236}">
                <a16:creationId xmlns:a16="http://schemas.microsoft.com/office/drawing/2014/main" id="{2BA67D44-04DF-1D4D-B8D3-2C5F69638EA5}"/>
              </a:ext>
            </a:extLst>
          </p:cNvPr>
          <p:cNvSpPr txBox="1"/>
          <p:nvPr/>
        </p:nvSpPr>
        <p:spPr>
          <a:xfrm>
            <a:off x="1862606" y="5589595"/>
            <a:ext cx="12250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delay start (head-end)</a:t>
            </a:r>
          </a:p>
        </p:txBody>
      </p:sp>
      <p:cxnSp>
        <p:nvCxnSpPr>
          <p:cNvPr id="104" name="Straight Arrow Connector 59">
            <a:extLst>
              <a:ext uri="{FF2B5EF4-FFF2-40B4-BE49-F238E27FC236}">
                <a16:creationId xmlns:a16="http://schemas.microsoft.com/office/drawing/2014/main" id="{13F8F024-C6D8-C544-A48D-DA8D3E642113}"/>
              </a:ext>
            </a:extLst>
          </p:cNvPr>
          <p:cNvCxnSpPr/>
          <p:nvPr/>
        </p:nvCxnSpPr>
        <p:spPr>
          <a:xfrm>
            <a:off x="3116455" y="5589800"/>
            <a:ext cx="268722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59">
            <a:extLst>
              <a:ext uri="{FF2B5EF4-FFF2-40B4-BE49-F238E27FC236}">
                <a16:creationId xmlns:a16="http://schemas.microsoft.com/office/drawing/2014/main" id="{6C98BEBF-1948-BB45-9DFD-336BB45FA6D8}"/>
              </a:ext>
            </a:extLst>
          </p:cNvPr>
          <p:cNvCxnSpPr/>
          <p:nvPr/>
        </p:nvCxnSpPr>
        <p:spPr>
          <a:xfrm>
            <a:off x="3375652" y="5657510"/>
            <a:ext cx="194017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16">
            <a:extLst>
              <a:ext uri="{FF2B5EF4-FFF2-40B4-BE49-F238E27FC236}">
                <a16:creationId xmlns:a16="http://schemas.microsoft.com/office/drawing/2014/main" id="{8D7AA38C-7429-FC4B-9B2D-7F680637D1BD}"/>
              </a:ext>
            </a:extLst>
          </p:cNvPr>
          <p:cNvCxnSpPr/>
          <p:nvPr/>
        </p:nvCxnSpPr>
        <p:spPr>
          <a:xfrm flipV="1">
            <a:off x="3563145" y="5661603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7">
            <a:extLst>
              <a:ext uri="{FF2B5EF4-FFF2-40B4-BE49-F238E27FC236}">
                <a16:creationId xmlns:a16="http://schemas.microsoft.com/office/drawing/2014/main" id="{BE030D0B-C12E-5B4D-B283-40E1879026E4}"/>
              </a:ext>
            </a:extLst>
          </p:cNvPr>
          <p:cNvSpPr txBox="1"/>
          <p:nvPr/>
        </p:nvSpPr>
        <p:spPr>
          <a:xfrm>
            <a:off x="1590095" y="5805619"/>
            <a:ext cx="1497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processing (smartcard)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66E4E7-FFCB-4A4E-9A21-2BB1889C6036}"/>
              </a:ext>
            </a:extLst>
          </p:cNvPr>
          <p:cNvSpPr/>
          <p:nvPr/>
        </p:nvSpPr>
        <p:spPr>
          <a:xfrm>
            <a:off x="3559588" y="6015772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09" name="TextBox 36">
            <a:extLst>
              <a:ext uri="{FF2B5EF4-FFF2-40B4-BE49-F238E27FC236}">
                <a16:creationId xmlns:a16="http://schemas.microsoft.com/office/drawing/2014/main" id="{CAAF506D-4D40-5B4D-96BF-055B198EE565}"/>
              </a:ext>
            </a:extLst>
          </p:cNvPr>
          <p:cNvSpPr txBox="1"/>
          <p:nvPr/>
        </p:nvSpPr>
        <p:spPr>
          <a:xfrm>
            <a:off x="3583763" y="6144301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5291D6-93CD-0A4D-9CEF-1C57121208F4}"/>
              </a:ext>
            </a:extLst>
          </p:cNvPr>
          <p:cNvSpPr/>
          <p:nvPr/>
        </p:nvSpPr>
        <p:spPr>
          <a:xfrm>
            <a:off x="4091213" y="6014819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111" name="TextBox 36">
            <a:extLst>
              <a:ext uri="{FF2B5EF4-FFF2-40B4-BE49-F238E27FC236}">
                <a16:creationId xmlns:a16="http://schemas.microsoft.com/office/drawing/2014/main" id="{9D1954D4-E7AF-4344-B6A4-40EF212B2A92}"/>
              </a:ext>
            </a:extLst>
          </p:cNvPr>
          <p:cNvSpPr txBox="1"/>
          <p:nvPr/>
        </p:nvSpPr>
        <p:spPr>
          <a:xfrm>
            <a:off x="4115388" y="6142515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49">
            <a:extLst>
              <a:ext uri="{FF2B5EF4-FFF2-40B4-BE49-F238E27FC236}">
                <a16:creationId xmlns:a16="http://schemas.microsoft.com/office/drawing/2014/main" id="{7D1A90CE-B0CF-0842-BF7C-AD9FA3518FAB}"/>
              </a:ext>
            </a:extLst>
          </p:cNvPr>
          <p:cNvSpPr txBox="1"/>
          <p:nvPr/>
        </p:nvSpPr>
        <p:spPr>
          <a:xfrm>
            <a:off x="1594904" y="6026857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descrambler setup (chipset)</a:t>
            </a:r>
          </a:p>
        </p:txBody>
      </p:sp>
      <p:sp>
        <p:nvSpPr>
          <p:cNvPr id="113" name="Freeform 15">
            <a:extLst>
              <a:ext uri="{FF2B5EF4-FFF2-40B4-BE49-F238E27FC236}">
                <a16:creationId xmlns:a16="http://schemas.microsoft.com/office/drawing/2014/main" id="{2A386DCA-B9CF-4E4D-878C-4B4DA0837CAE}"/>
              </a:ext>
            </a:extLst>
          </p:cNvPr>
          <p:cNvSpPr/>
          <p:nvPr/>
        </p:nvSpPr>
        <p:spPr>
          <a:xfrm>
            <a:off x="3016451" y="5619762"/>
            <a:ext cx="206773" cy="89766"/>
          </a:xfrm>
          <a:custGeom>
            <a:avLst/>
            <a:gdLst>
              <a:gd name="connsiteX0" fmla="*/ 0 w 206773"/>
              <a:gd name="connsiteY0" fmla="*/ 81887 h 89766"/>
              <a:gd name="connsiteX1" fmla="*/ 177421 w 206773"/>
              <a:gd name="connsiteY1" fmla="*/ 81887 h 89766"/>
              <a:gd name="connsiteX2" fmla="*/ 204716 w 206773"/>
              <a:gd name="connsiteY2" fmla="*/ 0 h 8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773" h="89766">
                <a:moveTo>
                  <a:pt x="0" y="81887"/>
                </a:moveTo>
                <a:cubicBezTo>
                  <a:pt x="71651" y="88711"/>
                  <a:pt x="143302" y="95535"/>
                  <a:pt x="177421" y="81887"/>
                </a:cubicBezTo>
                <a:cubicBezTo>
                  <a:pt x="211540" y="68239"/>
                  <a:pt x="208128" y="34119"/>
                  <a:pt x="204716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Freeform 16">
            <a:extLst>
              <a:ext uri="{FF2B5EF4-FFF2-40B4-BE49-F238E27FC236}">
                <a16:creationId xmlns:a16="http://schemas.microsoft.com/office/drawing/2014/main" id="{44FDB607-4D6A-E741-9894-6EC4757AE104}"/>
              </a:ext>
            </a:extLst>
          </p:cNvPr>
          <p:cNvSpPr/>
          <p:nvPr/>
        </p:nvSpPr>
        <p:spPr>
          <a:xfrm>
            <a:off x="3023275" y="5708473"/>
            <a:ext cx="448690" cy="244742"/>
          </a:xfrm>
          <a:custGeom>
            <a:avLst/>
            <a:gdLst>
              <a:gd name="connsiteX0" fmla="*/ 0 w 448690"/>
              <a:gd name="connsiteY0" fmla="*/ 218364 h 244742"/>
              <a:gd name="connsiteX1" fmla="*/ 402609 w 448690"/>
              <a:gd name="connsiteY1" fmla="*/ 225188 h 244742"/>
              <a:gd name="connsiteX2" fmla="*/ 423081 w 448690"/>
              <a:gd name="connsiteY2" fmla="*/ 0 h 24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90" h="244742">
                <a:moveTo>
                  <a:pt x="0" y="218364"/>
                </a:moveTo>
                <a:cubicBezTo>
                  <a:pt x="166048" y="239973"/>
                  <a:pt x="332096" y="261582"/>
                  <a:pt x="402609" y="225188"/>
                </a:cubicBezTo>
                <a:cubicBezTo>
                  <a:pt x="473122" y="188794"/>
                  <a:pt x="448101" y="94397"/>
                  <a:pt x="423081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20">
            <a:extLst>
              <a:ext uri="{FF2B5EF4-FFF2-40B4-BE49-F238E27FC236}">
                <a16:creationId xmlns:a16="http://schemas.microsoft.com/office/drawing/2014/main" id="{B3F62666-D96E-7C47-8834-0B765581C338}"/>
              </a:ext>
            </a:extLst>
          </p:cNvPr>
          <p:cNvCxnSpPr/>
          <p:nvPr/>
        </p:nvCxnSpPr>
        <p:spPr>
          <a:xfrm flipV="1">
            <a:off x="3046431" y="6092211"/>
            <a:ext cx="465144" cy="4420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9">
            <a:extLst>
              <a:ext uri="{FF2B5EF4-FFF2-40B4-BE49-F238E27FC236}">
                <a16:creationId xmlns:a16="http://schemas.microsoft.com/office/drawing/2014/main" id="{03E2D8EE-CA09-7E4C-826F-87754425C0CE}"/>
              </a:ext>
            </a:extLst>
          </p:cNvPr>
          <p:cNvCxnSpPr/>
          <p:nvPr/>
        </p:nvCxnSpPr>
        <p:spPr>
          <a:xfrm>
            <a:off x="5715708" y="5599565"/>
            <a:ext cx="284061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9">
            <a:extLst>
              <a:ext uri="{FF2B5EF4-FFF2-40B4-BE49-F238E27FC236}">
                <a16:creationId xmlns:a16="http://schemas.microsoft.com/office/drawing/2014/main" id="{F48E90B6-093A-D345-BDBE-B2FC988739B4}"/>
              </a:ext>
            </a:extLst>
          </p:cNvPr>
          <p:cNvCxnSpPr/>
          <p:nvPr/>
        </p:nvCxnSpPr>
        <p:spPr>
          <a:xfrm>
            <a:off x="6264295" y="5666763"/>
            <a:ext cx="194017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53">
            <a:extLst>
              <a:ext uri="{FF2B5EF4-FFF2-40B4-BE49-F238E27FC236}">
                <a16:creationId xmlns:a16="http://schemas.microsoft.com/office/drawing/2014/main" id="{CF3C235F-F82B-EE40-9B4F-A1F920880111}"/>
              </a:ext>
            </a:extLst>
          </p:cNvPr>
          <p:cNvCxnSpPr/>
          <p:nvPr/>
        </p:nvCxnSpPr>
        <p:spPr>
          <a:xfrm flipV="1">
            <a:off x="6451788" y="5670856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FDDEFE-FFE3-F640-A224-AA4BEFDC395F}"/>
              </a:ext>
            </a:extLst>
          </p:cNvPr>
          <p:cNvSpPr/>
          <p:nvPr/>
        </p:nvSpPr>
        <p:spPr>
          <a:xfrm>
            <a:off x="6448231" y="6025025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20" name="TextBox 36">
            <a:extLst>
              <a:ext uri="{FF2B5EF4-FFF2-40B4-BE49-F238E27FC236}">
                <a16:creationId xmlns:a16="http://schemas.microsoft.com/office/drawing/2014/main" id="{838EB1BF-DCC9-1442-9DEC-373F9982B027}"/>
              </a:ext>
            </a:extLst>
          </p:cNvPr>
          <p:cNvSpPr txBox="1"/>
          <p:nvPr/>
        </p:nvSpPr>
        <p:spPr>
          <a:xfrm>
            <a:off x="6472406" y="6153554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E5CDD6-F562-CC41-BA6D-C76655C8D7F6}"/>
              </a:ext>
            </a:extLst>
          </p:cNvPr>
          <p:cNvSpPr/>
          <p:nvPr/>
        </p:nvSpPr>
        <p:spPr>
          <a:xfrm>
            <a:off x="6979856" y="6024072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22" name="TextBox 36">
            <a:extLst>
              <a:ext uri="{FF2B5EF4-FFF2-40B4-BE49-F238E27FC236}">
                <a16:creationId xmlns:a16="http://schemas.microsoft.com/office/drawing/2014/main" id="{7E4524B0-EBB6-2540-9736-61E3E0F0A35D}"/>
              </a:ext>
            </a:extLst>
          </p:cNvPr>
          <p:cNvSpPr txBox="1"/>
          <p:nvPr/>
        </p:nvSpPr>
        <p:spPr>
          <a:xfrm>
            <a:off x="7004031" y="6151768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58">
            <a:extLst>
              <a:ext uri="{FF2B5EF4-FFF2-40B4-BE49-F238E27FC236}">
                <a16:creationId xmlns:a16="http://schemas.microsoft.com/office/drawing/2014/main" id="{BB2E5070-51AB-B74C-B532-0525A41D5FC7}"/>
              </a:ext>
            </a:extLst>
          </p:cNvPr>
          <p:cNvSpPr txBox="1"/>
          <p:nvPr/>
        </p:nvSpPr>
        <p:spPr>
          <a:xfrm>
            <a:off x="3245284" y="4964774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0x80</a:t>
            </a:r>
          </a:p>
        </p:txBody>
      </p:sp>
      <p:sp>
        <p:nvSpPr>
          <p:cNvPr id="124" name="TextBox 160">
            <a:extLst>
              <a:ext uri="{FF2B5EF4-FFF2-40B4-BE49-F238E27FC236}">
                <a16:creationId xmlns:a16="http://schemas.microsoft.com/office/drawing/2014/main" id="{EE85D5E1-CB2C-3741-9D15-FE600DD16CF0}"/>
              </a:ext>
            </a:extLst>
          </p:cNvPr>
          <p:cNvSpPr txBox="1"/>
          <p:nvPr/>
        </p:nvSpPr>
        <p:spPr>
          <a:xfrm>
            <a:off x="5841545" y="4967251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0x81</a:t>
            </a:r>
          </a:p>
        </p:txBody>
      </p:sp>
      <p:sp>
        <p:nvSpPr>
          <p:cNvPr id="125" name="Down Arrow 161">
            <a:extLst>
              <a:ext uri="{FF2B5EF4-FFF2-40B4-BE49-F238E27FC236}">
                <a16:creationId xmlns:a16="http://schemas.microsoft.com/office/drawing/2014/main" id="{ED7820E4-18EF-8C43-B83B-18727E9C1D58}"/>
              </a:ext>
            </a:extLst>
          </p:cNvPr>
          <p:cNvSpPr/>
          <p:nvPr/>
        </p:nvSpPr>
        <p:spPr>
          <a:xfrm>
            <a:off x="8488310" y="5159208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Straight Connector 162">
            <a:extLst>
              <a:ext uri="{FF2B5EF4-FFF2-40B4-BE49-F238E27FC236}">
                <a16:creationId xmlns:a16="http://schemas.microsoft.com/office/drawing/2014/main" id="{2269F20E-2E30-3C4D-A1B5-D26451E51074}"/>
              </a:ext>
            </a:extLst>
          </p:cNvPr>
          <p:cNvCxnSpPr/>
          <p:nvPr/>
        </p:nvCxnSpPr>
        <p:spPr>
          <a:xfrm flipV="1">
            <a:off x="8323527" y="5461999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63">
            <a:extLst>
              <a:ext uri="{FF2B5EF4-FFF2-40B4-BE49-F238E27FC236}">
                <a16:creationId xmlns:a16="http://schemas.microsoft.com/office/drawing/2014/main" id="{9C765E3C-5068-9B4C-B3C3-61933C9EB814}"/>
              </a:ext>
            </a:extLst>
          </p:cNvPr>
          <p:cNvSpPr txBox="1"/>
          <p:nvPr/>
        </p:nvSpPr>
        <p:spPr>
          <a:xfrm>
            <a:off x="8200510" y="570032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28696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DC00B-1B99-4B41-9783-C4ED02C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vs. PES scrambling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8C981-3392-BE4F-BD1D-738AAB5C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30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ISO 13818-1 defines two possible levels of scrambling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TS level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each TS packet is scrambled individually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clear TS header and adaptation field, scrambled TS payload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 level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each </a:t>
            </a:r>
            <a:r>
              <a:rPr lang="en-US" dirty="0" err="1"/>
              <a:t>demuxed</a:t>
            </a:r>
            <a:r>
              <a:rPr lang="en-US" dirty="0"/>
              <a:t> PES packet is scrambled individually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TS packet header marked as clear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PES packet header contains similar 2-bit </a:t>
            </a:r>
            <a:r>
              <a:rPr lang="en-US" i="1" dirty="0" err="1"/>
              <a:t>PES_scrambling_control</a:t>
            </a:r>
            <a:endParaRPr lang="en-US" i="1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clear PES header, scrambled PES payload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dirty="0"/>
              <a:t>In practice, only TS-level scrambling is used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PES-level scrambling is technically much more difficult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scrambling is performed on multiplexed 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ETR 289 specifies sub-scrambling of 184-byte super-blocks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PES packet boundaries not aligned on crypto-period boundaries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PES-level scrambling is never used in practice</a:t>
            </a:r>
          </a:p>
        </p:txBody>
      </p:sp>
    </p:spTree>
    <p:extLst>
      <p:ext uri="{BB962C8B-B14F-4D97-AF65-F5344CB8AC3E}">
        <p14:creationId xmlns:p14="http://schemas.microsoft.com/office/powerpoint/2010/main" val="3713154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52FCC-2983-0B4D-BBA2-5ADB9BC5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&amp; ECM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E7921-07BB-1E4A-B7EA-D98020F8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CA-private in DVB-defined range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ETSI ETR 289 defines the range of private CA table ids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0x80 – 0x81 : ECM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0x82 – 0x8F : « CA private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defined as « short sections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no versioning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each section is an independent new table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usage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0x80 and 0x81 alternating with crypto periods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ECM table id change used as trigger by CA software to submit ECM to smartcard or TEE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ECM table id and CP number do </a:t>
            </a:r>
            <a:r>
              <a:rPr lang="en-US" u="sng" dirty="0"/>
              <a:t>not</a:t>
            </a:r>
            <a:r>
              <a:rPr lang="en-US" dirty="0"/>
              <a:t> necessarily have the same parity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0x82 – 0x8F used for EMM’s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CAS-specific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typically one table id for each EMM type, easier to filter in STB</a:t>
            </a:r>
          </a:p>
        </p:txBody>
      </p:sp>
    </p:spTree>
    <p:extLst>
      <p:ext uri="{BB962C8B-B14F-4D97-AF65-F5344CB8AC3E}">
        <p14:creationId xmlns:p14="http://schemas.microsoft.com/office/powerpoint/2010/main" val="1490143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88364-2AF4-FA44-81EE-A6C8E885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criteria transition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0CA23-9C84-D64D-9E10-3703D6E2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165799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case : restricted event or pay-per-view event transition</a:t>
            </a:r>
          </a:p>
          <a:p>
            <a:pPr>
              <a:lnSpc>
                <a:spcPct val="120000"/>
              </a:lnSpc>
            </a:pPr>
            <a:r>
              <a:rPr lang="en-US" dirty="0"/>
              <a:t>Scenario 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ECMG of each CAS had sent its own timing requirements to SCS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SCS synchronizes the generation of the ECM from each CAS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DD892A-E91F-0E47-9F6B-1EF1644F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75" y="3178491"/>
            <a:ext cx="5741742" cy="33997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B4512-AC02-2D40-85A6-A5B76AE07DA0}"/>
              </a:ext>
            </a:extLst>
          </p:cNvPr>
          <p:cNvSpPr txBox="1">
            <a:spLocks/>
          </p:cNvSpPr>
          <p:nvPr/>
        </p:nvSpPr>
        <p:spPr>
          <a:xfrm>
            <a:off x="7450054" y="4416684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3620727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B8469-2D5D-0340-BB60-C02C1026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Clear-to-scramble transition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E0A20-AE90-AD43-A210-2F3B9012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15105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case : </a:t>
            </a:r>
            <a:r>
              <a:rPr lang="en-US" dirty="0" err="1"/>
              <a:t>Pay-TV</a:t>
            </a:r>
            <a:r>
              <a:rPr lang="en-US" dirty="0"/>
              <a:t> channel with public periods in the clear</a:t>
            </a:r>
          </a:p>
          <a:p>
            <a:pPr>
              <a:lnSpc>
                <a:spcPct val="120000"/>
              </a:lnSpc>
            </a:pPr>
            <a:r>
              <a:rPr lang="en-US" dirty="0"/>
              <a:t>Scenario 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ECMG of each CAS had sent its own timing requirements to SCS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SCS synchronizes the generation of the ECM from each CAS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379EC0-FFE4-B244-8384-E2037961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47" y="3136703"/>
            <a:ext cx="5871653" cy="34832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5D0CB2-F8F9-A840-897D-A837C5881E4F}"/>
              </a:ext>
            </a:extLst>
          </p:cNvPr>
          <p:cNvSpPr txBox="1">
            <a:spLocks/>
          </p:cNvSpPr>
          <p:nvPr/>
        </p:nvSpPr>
        <p:spPr>
          <a:xfrm>
            <a:off x="7450054" y="4416684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349119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6AC89-B135-354C-AFDB-3C366FC2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3AE5B-6A3C-C84D-84CE-7043FFB6D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1"/>
            <a:ext cx="10358338" cy="52404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DVB Common Scrambling 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DVB proprietary 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supposed to be « secret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fully described in Wikipedia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open-source implementations online (</a:t>
            </a:r>
            <a:r>
              <a:rPr lang="en-US" i="1" dirty="0" err="1"/>
              <a:t>libdvbcsa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64-bit key (also known as « Control Words » or CW)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first pass : block cipher in reverse-CBC mode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 CW as key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block size : 64 bits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residue ignored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second pass : stream cipher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 CW as key and first block as seed (last processed block from reverse-CBC)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residue included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short payloads (1 to 7 bytes) are not encrypted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even if </a:t>
            </a:r>
            <a:r>
              <a:rPr lang="en-US" i="1" dirty="0" err="1"/>
              <a:t>transport_scrambling_control</a:t>
            </a:r>
            <a:r>
              <a:rPr lang="en-US" i="1" dirty="0"/>
              <a:t> </a:t>
            </a:r>
            <a:r>
              <a:rPr lang="en-US" dirty="0"/>
              <a:t>is non-zero</a:t>
            </a:r>
          </a:p>
        </p:txBody>
      </p:sp>
    </p:spTree>
    <p:extLst>
      <p:ext uri="{BB962C8B-B14F-4D97-AF65-F5344CB8AC3E}">
        <p14:creationId xmlns:p14="http://schemas.microsoft.com/office/powerpoint/2010/main" val="1976819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3217A-D2FF-A542-826E-1656144F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 entropy reduction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96C9C-3552-CB46-889C-A62B2E13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3000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Entering the twilight zone….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64-bit key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some national regulations from the 90’s prohibited 64-bit entropy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entropy was artificially reduced to 48 bits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 err="1"/>
              <a:t>cw</a:t>
            </a:r>
            <a:r>
              <a:rPr lang="en-US" sz="1600" dirty="0"/>
              <a:t>[3] = (</a:t>
            </a:r>
            <a:r>
              <a:rPr lang="en-US" sz="1600" dirty="0" err="1"/>
              <a:t>cw</a:t>
            </a:r>
            <a:r>
              <a:rPr lang="en-US" sz="1600" dirty="0"/>
              <a:t>[0] + </a:t>
            </a:r>
            <a:r>
              <a:rPr lang="en-US" sz="1600" dirty="0" err="1"/>
              <a:t>cw</a:t>
            </a:r>
            <a:r>
              <a:rPr lang="en-US" sz="1600" dirty="0"/>
              <a:t>[1] + </a:t>
            </a:r>
            <a:r>
              <a:rPr lang="en-US" sz="1600" dirty="0" err="1"/>
              <a:t>cw</a:t>
            </a:r>
            <a:r>
              <a:rPr lang="en-US" sz="1600" dirty="0"/>
              <a:t>[2]) mod 256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 err="1"/>
              <a:t>cw</a:t>
            </a:r>
            <a:r>
              <a:rPr lang="en-US" sz="1600" dirty="0"/>
              <a:t>[7] = (</a:t>
            </a:r>
            <a:r>
              <a:rPr lang="en-US" sz="1600" dirty="0" err="1"/>
              <a:t>cw</a:t>
            </a:r>
            <a:r>
              <a:rPr lang="en-US" sz="1600" dirty="0"/>
              <a:t>[4] + </a:t>
            </a:r>
            <a:r>
              <a:rPr lang="en-US" sz="1600" dirty="0" err="1"/>
              <a:t>cw</a:t>
            </a:r>
            <a:r>
              <a:rPr lang="en-US" sz="1600" dirty="0"/>
              <a:t>[5] + </a:t>
            </a:r>
            <a:r>
              <a:rPr lang="en-US" sz="1600" dirty="0" err="1"/>
              <a:t>cw</a:t>
            </a:r>
            <a:r>
              <a:rPr lang="en-US" sz="1600" dirty="0"/>
              <a:t>[6]) mod 256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entropy reduction is no longer required but still often applied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Operational issues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hardware scramblers and descramblers use plain 64-bit keys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CWG internally generates 64 random bits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where is the entropy reduction applied 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common chain : CWG? SCS?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scrambling chain : MUX? scrambler?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descrambling chain : ECMG? smartcard? CA software in STB? descrambler?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who knows if entropy reduction must be applied anyway?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C769B0A-3CA7-F444-98D9-24E67366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79" y="1762992"/>
            <a:ext cx="2340078" cy="315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3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5AFE9-22B5-124B-86BF-CE04EC7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F57D2-417E-9E4B-AD0D-1804B4CFB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essential references</a:t>
            </a:r>
          </a:p>
        </p:txBody>
      </p:sp>
    </p:spTree>
    <p:extLst>
      <p:ext uri="{BB962C8B-B14F-4D97-AF65-F5344CB8AC3E}">
        <p14:creationId xmlns:p14="http://schemas.microsoft.com/office/powerpoint/2010/main" val="1652909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B5CF-91AA-404C-84EE-DAEB8F8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31002-2D35-1445-9426-E89142F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MPEG</a:t>
            </a:r>
          </a:p>
          <a:p>
            <a:pPr lvl="1"/>
            <a:r>
              <a:rPr lang="en-US" dirty="0"/>
              <a:t>ISO 13818-1, MPEG-2 system layer (TS, packetization, PSI)</a:t>
            </a:r>
          </a:p>
          <a:p>
            <a:pPr marL="914400" lvl="2" indent="0">
              <a:buNone/>
            </a:pPr>
            <a:r>
              <a:rPr lang="en-US" dirty="0"/>
              <a:t>transport 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broadcast, </a:t>
            </a:r>
            <a:r>
              <a:rPr lang="en-US" dirty="0" err="1"/>
              <a:t>blu-ray</a:t>
            </a:r>
            <a:r>
              <a:rPr lang="en-US" dirty="0"/>
              <a:t> discs</a:t>
            </a:r>
          </a:p>
          <a:p>
            <a:pPr marL="914400" lvl="2" indent="0">
              <a:buNone/>
            </a:pPr>
            <a:r>
              <a:rPr lang="en-US" dirty="0"/>
              <a:t>program 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DVD</a:t>
            </a:r>
          </a:p>
          <a:p>
            <a:r>
              <a:rPr lang="en-US" dirty="0"/>
              <a:t>DVB / ETSI (Europe and more)</a:t>
            </a:r>
          </a:p>
          <a:p>
            <a:pPr lvl="1"/>
            <a:r>
              <a:rPr lang="en-US" dirty="0"/>
              <a:t>EN 300 468, DVB service information specifications (signalization)</a:t>
            </a:r>
          </a:p>
          <a:p>
            <a:pPr lvl="1"/>
            <a:r>
              <a:rPr lang="en-US" dirty="0"/>
              <a:t>TS 103 197, DVB </a:t>
            </a:r>
            <a:r>
              <a:rPr lang="en-US" dirty="0" err="1"/>
              <a:t>simulcrypt</a:t>
            </a:r>
            <a:r>
              <a:rPr lang="en-US" dirty="0"/>
              <a:t> head-end (CAS head-end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ATSC (USA), ISDB (Japan, Brazil)</a:t>
            </a:r>
          </a:p>
          <a:p>
            <a:pPr lvl="1"/>
            <a:r>
              <a:rPr lang="en-US" dirty="0"/>
              <a:t>equivalent features as defined in DVB</a:t>
            </a:r>
          </a:p>
        </p:txBody>
      </p:sp>
    </p:spTree>
    <p:extLst>
      <p:ext uri="{BB962C8B-B14F-4D97-AF65-F5344CB8AC3E}">
        <p14:creationId xmlns:p14="http://schemas.microsoft.com/office/powerpoint/2010/main" val="105492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729F6-8743-1745-ACEB-CD50ECD0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8D49B-8CA4-7049-9BD5-A343410F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Service / Program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DVB term : service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MPEG term : program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TV channel (video and / or audio)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service (software download, application data)</a:t>
            </a:r>
          </a:p>
          <a:p>
            <a:pPr>
              <a:lnSpc>
                <a:spcPct val="120000"/>
              </a:lnSpc>
            </a:pPr>
            <a:r>
              <a:rPr lang="en-US" dirty="0"/>
              <a:t>Transport stream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aka. « TS », « multiplex », « transponder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continuous bitstream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modulated and transmitted using one given frequency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aggregate several services</a:t>
            </a:r>
          </a:p>
          <a:p>
            <a:pPr>
              <a:lnSpc>
                <a:spcPct val="120000"/>
              </a:lnSpc>
            </a:pPr>
            <a:r>
              <a:rPr lang="en-US" dirty="0"/>
              <a:t>Signalization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set of data structures in a transport stream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describes the structure of transport streams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301851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9EA34-1B3D-8143-8BE6-ACE2DB92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standards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787B0-D326-8F4A-AEAD-036431C1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ISO</a:t>
            </a:r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www.iso.org</a:t>
            </a:r>
            <a:r>
              <a:rPr lang="en-US" dirty="0"/>
              <a:t>/</a:t>
            </a:r>
            <a:r>
              <a:rPr lang="en-US" dirty="0" err="1"/>
              <a:t>standards.html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must be purchased</a:t>
            </a:r>
          </a:p>
          <a:p>
            <a:r>
              <a:rPr lang="en-US" dirty="0"/>
              <a:t>DVB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www.etsi.org</a:t>
            </a:r>
            <a:r>
              <a:rPr lang="en-US" dirty="0"/>
              <a:t>/standards </a:t>
            </a:r>
          </a:p>
          <a:p>
            <a:pPr marL="457200" lvl="1" indent="0">
              <a:buNone/>
            </a:pPr>
            <a:r>
              <a:rPr lang="en-US" dirty="0"/>
              <a:t>direct search : http://</a:t>
            </a:r>
            <a:r>
              <a:rPr lang="en-US" dirty="0" err="1"/>
              <a:t>www.etsi.org</a:t>
            </a:r>
            <a:r>
              <a:rPr lang="en-US" dirty="0"/>
              <a:t>/standards-search </a:t>
            </a:r>
          </a:p>
          <a:p>
            <a:pPr marL="457200" lvl="1" indent="0">
              <a:buNone/>
            </a:pPr>
            <a:r>
              <a:rPr lang="en-US" dirty="0"/>
              <a:t>allocated identifiers : http://</a:t>
            </a:r>
            <a:r>
              <a:rPr lang="en-US" dirty="0" err="1"/>
              <a:t>www.dvbservices.com</a:t>
            </a:r>
            <a:r>
              <a:rPr lang="en-US" dirty="0"/>
              <a:t>/identifiers/ </a:t>
            </a:r>
          </a:p>
          <a:p>
            <a:r>
              <a:rPr lang="en-US" dirty="0"/>
              <a:t>ITU 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www.itu.int</a:t>
            </a:r>
            <a:r>
              <a:rPr lang="en-US" dirty="0"/>
              <a:t>/ITU-T/recommendations/ </a:t>
            </a:r>
          </a:p>
          <a:p>
            <a:pPr marL="457200" lvl="1" indent="0">
              <a:buNone/>
            </a:pPr>
            <a:r>
              <a:rPr lang="en-US" dirty="0" err="1"/>
              <a:t>H.xxx</a:t>
            </a:r>
            <a:r>
              <a:rPr lang="en-US" dirty="0"/>
              <a:t> series : http://</a:t>
            </a:r>
            <a:r>
              <a:rPr lang="en-US" dirty="0" err="1"/>
              <a:t>www.itu.int</a:t>
            </a:r>
            <a:r>
              <a:rPr lang="en-US" dirty="0"/>
              <a:t>/rec/T-REC-H/  </a:t>
            </a:r>
          </a:p>
          <a:p>
            <a:r>
              <a:rPr lang="en-US" dirty="0"/>
              <a:t>IETF</a:t>
            </a:r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 </a:t>
            </a:r>
          </a:p>
          <a:p>
            <a:r>
              <a:rPr lang="en-US" dirty="0"/>
              <a:t>NIST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csrc.nist.gov</a:t>
            </a:r>
            <a:r>
              <a:rPr lang="en-US" dirty="0"/>
              <a:t>/publications/</a:t>
            </a:r>
          </a:p>
        </p:txBody>
      </p:sp>
    </p:spTree>
    <p:extLst>
      <p:ext uri="{BB962C8B-B14F-4D97-AF65-F5344CB8AC3E}">
        <p14:creationId xmlns:p14="http://schemas.microsoft.com/office/powerpoint/2010/main" val="21898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14573-A7FF-D540-8F42-2BBD8548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Audio and video standards and nicknames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FF3F01E-730C-2A4F-9B6C-633233C4B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618371"/>
              </p:ext>
            </p:extLst>
          </p:nvPr>
        </p:nvGraphicFramePr>
        <p:xfrm>
          <a:off x="403123" y="1511439"/>
          <a:ext cx="10745925" cy="5029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8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6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Origin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Type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ISO / IEC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ITU-T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Nicknames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11172-2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MPEG-1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11172-3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 audio layer</a:t>
                      </a:r>
                      <a:r>
                        <a:rPr lang="en-US" sz="1800" baseline="0" noProof="0" dirty="0"/>
                        <a:t> 1</a:t>
                      </a:r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13818-2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MPEG-2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13818-3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Layer 2:</a:t>
                      </a:r>
                      <a:r>
                        <a:rPr lang="en-US" sz="1800" baseline="0" noProof="0" dirty="0"/>
                        <a:t> MPEG audio layer 2</a:t>
                      </a:r>
                    </a:p>
                    <a:p>
                      <a:r>
                        <a:rPr lang="en-US" sz="1800" baseline="0" noProof="0" dirty="0"/>
                        <a:t>Layer 3: MP3</a:t>
                      </a:r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13818-7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AAC (Advanced Audio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Dolby Digital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AC-3 (Audio</a:t>
                      </a:r>
                      <a:r>
                        <a:rPr lang="en-US" sz="1800" baseline="0" noProof="0" dirty="0"/>
                        <a:t> Coding 3)</a:t>
                      </a:r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14496-2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DivX, Xvid (codecs)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14496-3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HE-AAC, EAAC (High Efficiency, Enhanced AAC)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14496-10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AVC (Advanced Video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23008-2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HEVC (High Efficiency Video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Dolby Digital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AC-4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MPEG-I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23090-3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H.266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VVC (Versatile Video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044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01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53775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3E2E6-8748-774C-924A-93B665FC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MPEG-2 transport stream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47CE3-2BCD-9F4C-9751-1902F2DE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Structure of MPEG-2 TS defined in ISO/IEC 13818-1</a:t>
            </a:r>
          </a:p>
          <a:p>
            <a:pPr>
              <a:lnSpc>
                <a:spcPct val="120000"/>
              </a:lnSpc>
            </a:pPr>
            <a:r>
              <a:rPr lang="en-US" dirty="0"/>
              <a:t>One operator uses several TS</a:t>
            </a:r>
          </a:p>
          <a:p>
            <a:pPr>
              <a:lnSpc>
                <a:spcPct val="120000"/>
              </a:lnSpc>
            </a:pPr>
            <a:r>
              <a:rPr lang="en-US" dirty="0"/>
              <a:t>TS = synchronous stream of 188-byte TS packets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4-byte header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optional « adaptation field », a kind of extended header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payload, up to 184 bytes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Multiplex of up to 8192 independent elementary streams (ES)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ES is identified by a Packet Identifier (PID)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TS packet belongs to a PID, 13-bit PID in packet header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smooth </a:t>
            </a:r>
            <a:r>
              <a:rPr lang="en-US" dirty="0" err="1"/>
              <a:t>muxing</a:t>
            </a:r>
            <a:r>
              <a:rPr lang="en-US" dirty="0"/>
              <a:t> is complex, </a:t>
            </a:r>
            <a:r>
              <a:rPr lang="en-US" dirty="0" err="1"/>
              <a:t>demuxing</a:t>
            </a:r>
            <a:r>
              <a:rPr lang="en-US" dirty="0"/>
              <a:t> is trivial</a:t>
            </a:r>
          </a:p>
          <a:p>
            <a:pPr>
              <a:lnSpc>
                <a:spcPct val="120000"/>
              </a:lnSpc>
            </a:pPr>
            <a:r>
              <a:rPr lang="en-US" dirty="0"/>
              <a:t>Two types of ES content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PES, Packetized Elementary Stream : audio, video, subtitles, teletext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sections :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5236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E3A1A-9D5E-A04B-8FD5-AF0522C5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of elementary streams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3C5FD-266F-004A-A4BF-E9D08DD0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2423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transport stream is a multiplex of elementary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elementary stream = sequence of TS packets with same PID value in header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one set of elementary streams for global signalization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describe the TS, the network, the operator, the services, the events, EMM’s, etc.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one set of elementary streams per service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a service is typically a TV channel</a:t>
            </a:r>
          </a:p>
        </p:txBody>
      </p:sp>
      <p:sp>
        <p:nvSpPr>
          <p:cNvPr id="4" name="Can 4">
            <a:extLst>
              <a:ext uri="{FF2B5EF4-FFF2-40B4-BE49-F238E27FC236}">
                <a16:creationId xmlns:a16="http://schemas.microsoft.com/office/drawing/2014/main" id="{9DDAAADC-5A67-3D42-951F-AB350A92B4D1}"/>
              </a:ext>
            </a:extLst>
          </p:cNvPr>
          <p:cNvSpPr/>
          <p:nvPr/>
        </p:nvSpPr>
        <p:spPr>
          <a:xfrm rot="5400000">
            <a:off x="3096802" y="3437560"/>
            <a:ext cx="2016224" cy="3456384"/>
          </a:xfrm>
          <a:prstGeom prst="can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6">
            <a:extLst>
              <a:ext uri="{FF2B5EF4-FFF2-40B4-BE49-F238E27FC236}">
                <a16:creationId xmlns:a16="http://schemas.microsoft.com/office/drawing/2014/main" id="{184F76FA-B970-9747-A7C2-B3070C116CC1}"/>
              </a:ext>
            </a:extLst>
          </p:cNvPr>
          <p:cNvCxnSpPr/>
          <p:nvPr/>
        </p:nvCxnSpPr>
        <p:spPr>
          <a:xfrm flipV="1">
            <a:off x="5478525" y="4229648"/>
            <a:ext cx="1972497" cy="5517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5D4F3630-18E2-1243-B3BB-65DB8A59CD32}"/>
              </a:ext>
            </a:extLst>
          </p:cNvPr>
          <p:cNvCxnSpPr/>
          <p:nvPr/>
        </p:nvCxnSpPr>
        <p:spPr>
          <a:xfrm>
            <a:off x="5454761" y="4301656"/>
            <a:ext cx="1996261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2DB519B2-EF09-2B4F-B93C-DBAC4CA4B5CD}"/>
              </a:ext>
            </a:extLst>
          </p:cNvPr>
          <p:cNvCxnSpPr/>
          <p:nvPr/>
        </p:nvCxnSpPr>
        <p:spPr>
          <a:xfrm>
            <a:off x="5434798" y="4373664"/>
            <a:ext cx="2016224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D882AFCD-DCEC-304B-94EC-2974B495EC96}"/>
              </a:ext>
            </a:extLst>
          </p:cNvPr>
          <p:cNvCxnSpPr>
            <a:cxnSpLocks/>
          </p:cNvCxnSpPr>
          <p:nvPr/>
        </p:nvCxnSpPr>
        <p:spPr>
          <a:xfrm flipV="1">
            <a:off x="5374389" y="5708720"/>
            <a:ext cx="2082236" cy="321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D87BCB60-F490-5C4B-9820-23AE1CCD7DCD}"/>
              </a:ext>
            </a:extLst>
          </p:cNvPr>
          <p:cNvCxnSpPr>
            <a:cxnSpLocks/>
          </p:cNvCxnSpPr>
          <p:nvPr/>
        </p:nvCxnSpPr>
        <p:spPr>
          <a:xfrm>
            <a:off x="5394932" y="5775966"/>
            <a:ext cx="2065657" cy="11226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D4BBE532-C4B8-5246-9443-BBF0800A09D6}"/>
              </a:ext>
            </a:extLst>
          </p:cNvPr>
          <p:cNvCxnSpPr>
            <a:cxnSpLocks/>
          </p:cNvCxnSpPr>
          <p:nvPr/>
        </p:nvCxnSpPr>
        <p:spPr>
          <a:xfrm>
            <a:off x="5400377" y="5847974"/>
            <a:ext cx="2056248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BFA8D123-E4C4-3D49-A119-B21CACBE1589}"/>
              </a:ext>
            </a:extLst>
          </p:cNvPr>
          <p:cNvCxnSpPr>
            <a:cxnSpLocks/>
          </p:cNvCxnSpPr>
          <p:nvPr/>
        </p:nvCxnSpPr>
        <p:spPr>
          <a:xfrm>
            <a:off x="5412812" y="5919982"/>
            <a:ext cx="2043813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9824303E-1B13-6B4F-9E29-355A34F1527A}"/>
              </a:ext>
            </a:extLst>
          </p:cNvPr>
          <p:cNvCxnSpPr>
            <a:cxnSpLocks/>
          </p:cNvCxnSpPr>
          <p:nvPr/>
        </p:nvCxnSpPr>
        <p:spPr>
          <a:xfrm>
            <a:off x="5449762" y="5991990"/>
            <a:ext cx="2006863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65962A83-65F5-D44E-8404-C705B2228BAD}"/>
              </a:ext>
            </a:extLst>
          </p:cNvPr>
          <p:cNvCxnSpPr>
            <a:cxnSpLocks/>
          </p:cNvCxnSpPr>
          <p:nvPr/>
        </p:nvCxnSpPr>
        <p:spPr>
          <a:xfrm>
            <a:off x="5476701" y="6063998"/>
            <a:ext cx="1983888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5">
            <a:extLst>
              <a:ext uri="{FF2B5EF4-FFF2-40B4-BE49-F238E27FC236}">
                <a16:creationId xmlns:a16="http://schemas.microsoft.com/office/drawing/2014/main" id="{58A3C8DF-B4C3-364D-BA2A-160628FBAC71}"/>
              </a:ext>
            </a:extLst>
          </p:cNvPr>
          <p:cNvSpPr txBox="1"/>
          <p:nvPr/>
        </p:nvSpPr>
        <p:spPr>
          <a:xfrm>
            <a:off x="5801155" y="3958166"/>
            <a:ext cx="21201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global signalization streams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4FDB5718-0AAE-C04E-ABB1-81F9637B068C}"/>
              </a:ext>
            </a:extLst>
          </p:cNvPr>
          <p:cNvSpPr txBox="1"/>
          <p:nvPr/>
        </p:nvSpPr>
        <p:spPr>
          <a:xfrm>
            <a:off x="5801155" y="5434930"/>
            <a:ext cx="1472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service 2 streams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8BF880F6-2930-4A4C-A80C-51924BFB0E5D}"/>
              </a:ext>
            </a:extLst>
          </p:cNvPr>
          <p:cNvSpPr txBox="1"/>
          <p:nvPr/>
        </p:nvSpPr>
        <p:spPr>
          <a:xfrm>
            <a:off x="5833107" y="4527107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service 1 streams</a:t>
            </a:r>
          </a:p>
        </p:txBody>
      </p:sp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94A5FA6D-A4F5-C541-B55A-D9D4877C8E0F}"/>
              </a:ext>
            </a:extLst>
          </p:cNvPr>
          <p:cNvCxnSpPr/>
          <p:nvPr/>
        </p:nvCxnSpPr>
        <p:spPr>
          <a:xfrm>
            <a:off x="5355465" y="4804106"/>
            <a:ext cx="2095557" cy="1606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22247542-5893-4D47-8ACE-C51521EC5C00}"/>
              </a:ext>
            </a:extLst>
          </p:cNvPr>
          <p:cNvCxnSpPr/>
          <p:nvPr/>
        </p:nvCxnSpPr>
        <p:spPr>
          <a:xfrm>
            <a:off x="5342765" y="4877720"/>
            <a:ext cx="2095557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0">
            <a:extLst>
              <a:ext uri="{FF2B5EF4-FFF2-40B4-BE49-F238E27FC236}">
                <a16:creationId xmlns:a16="http://schemas.microsoft.com/office/drawing/2014/main" id="{5584A4B2-D97A-7F46-9F64-D872C5921313}"/>
              </a:ext>
            </a:extLst>
          </p:cNvPr>
          <p:cNvCxnSpPr/>
          <p:nvPr/>
        </p:nvCxnSpPr>
        <p:spPr>
          <a:xfrm>
            <a:off x="5334509" y="4949728"/>
            <a:ext cx="2116513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7AAFA5CC-2663-3C44-A414-BD451216ED0D}"/>
              </a:ext>
            </a:extLst>
          </p:cNvPr>
          <p:cNvCxnSpPr/>
          <p:nvPr/>
        </p:nvCxnSpPr>
        <p:spPr>
          <a:xfrm>
            <a:off x="5334509" y="5021736"/>
            <a:ext cx="2116513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2">
            <a:extLst>
              <a:ext uri="{FF2B5EF4-FFF2-40B4-BE49-F238E27FC236}">
                <a16:creationId xmlns:a16="http://schemas.microsoft.com/office/drawing/2014/main" id="{D118CED2-5E71-6644-9D30-45A3397B5CDF}"/>
              </a:ext>
            </a:extLst>
          </p:cNvPr>
          <p:cNvCxnSpPr/>
          <p:nvPr/>
        </p:nvCxnSpPr>
        <p:spPr>
          <a:xfrm>
            <a:off x="5334056" y="5093744"/>
            <a:ext cx="2127521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D572F5CC-8D10-E74F-940A-1C65EE5E52A6}"/>
              </a:ext>
            </a:extLst>
          </p:cNvPr>
          <p:cNvCxnSpPr/>
          <p:nvPr/>
        </p:nvCxnSpPr>
        <p:spPr>
          <a:xfrm>
            <a:off x="5334056" y="5165752"/>
            <a:ext cx="2127521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CCF2987A-8963-F049-B72C-D0DF6E4D237E}"/>
              </a:ext>
            </a:extLst>
          </p:cNvPr>
          <p:cNvCxnSpPr/>
          <p:nvPr/>
        </p:nvCxnSpPr>
        <p:spPr>
          <a:xfrm>
            <a:off x="5337553" y="5237760"/>
            <a:ext cx="2119072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007C89E9-A90F-714F-9125-1C1477F945D5}"/>
              </a:ext>
            </a:extLst>
          </p:cNvPr>
          <p:cNvCxnSpPr/>
          <p:nvPr/>
        </p:nvCxnSpPr>
        <p:spPr>
          <a:xfrm>
            <a:off x="5337995" y="5305006"/>
            <a:ext cx="2114783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44">
            <a:extLst>
              <a:ext uri="{FF2B5EF4-FFF2-40B4-BE49-F238E27FC236}">
                <a16:creationId xmlns:a16="http://schemas.microsoft.com/office/drawing/2014/main" id="{4613DFFC-241C-4E4C-95D4-689B2683B3DF}"/>
              </a:ext>
            </a:extLst>
          </p:cNvPr>
          <p:cNvSpPr txBox="1"/>
          <p:nvPr/>
        </p:nvSpPr>
        <p:spPr>
          <a:xfrm>
            <a:off x="8358504" y="427959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PMT</a:t>
            </a: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55EC0D5A-E93B-DA4C-8E84-0692E808AAF9}"/>
              </a:ext>
            </a:extLst>
          </p:cNvPr>
          <p:cNvSpPr txBox="1"/>
          <p:nvPr/>
        </p:nvSpPr>
        <p:spPr>
          <a:xfrm>
            <a:off x="8358504" y="446679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video</a:t>
            </a:r>
          </a:p>
        </p:txBody>
      </p:sp>
      <p:sp>
        <p:nvSpPr>
          <p:cNvPr id="27" name="TextBox 46">
            <a:extLst>
              <a:ext uri="{FF2B5EF4-FFF2-40B4-BE49-F238E27FC236}">
                <a16:creationId xmlns:a16="http://schemas.microsoft.com/office/drawing/2014/main" id="{AB420144-B288-ED42-8295-35AEA4EBD0C6}"/>
              </a:ext>
            </a:extLst>
          </p:cNvPr>
          <p:cNvSpPr txBox="1"/>
          <p:nvPr/>
        </p:nvSpPr>
        <p:spPr>
          <a:xfrm>
            <a:off x="8358504" y="4653990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audio 1</a:t>
            </a:r>
          </a:p>
        </p:txBody>
      </p:sp>
      <p:sp>
        <p:nvSpPr>
          <p:cNvPr id="28" name="TextBox 47">
            <a:extLst>
              <a:ext uri="{FF2B5EF4-FFF2-40B4-BE49-F238E27FC236}">
                <a16:creationId xmlns:a16="http://schemas.microsoft.com/office/drawing/2014/main" id="{8DAB04C7-0B2A-694F-9370-F5CC5148A1F3}"/>
              </a:ext>
            </a:extLst>
          </p:cNvPr>
          <p:cNvSpPr txBox="1"/>
          <p:nvPr/>
        </p:nvSpPr>
        <p:spPr>
          <a:xfrm>
            <a:off x="8358504" y="4841188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audio 2</a:t>
            </a:r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id="{2F680212-0B35-C644-824D-3837BDB486CD}"/>
              </a:ext>
            </a:extLst>
          </p:cNvPr>
          <p:cNvSpPr txBox="1"/>
          <p:nvPr/>
        </p:nvSpPr>
        <p:spPr>
          <a:xfrm>
            <a:off x="8358504" y="502838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subtitles 1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0326A015-E6B5-4C47-AC81-5949A8A86F26}"/>
              </a:ext>
            </a:extLst>
          </p:cNvPr>
          <p:cNvSpPr txBox="1"/>
          <p:nvPr/>
        </p:nvSpPr>
        <p:spPr>
          <a:xfrm>
            <a:off x="8358504" y="521558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subtitles 2</a:t>
            </a:r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4AFCF0B7-D3E3-EF4A-9F58-496B41378A26}"/>
              </a:ext>
            </a:extLst>
          </p:cNvPr>
          <p:cNvSpPr txBox="1"/>
          <p:nvPr/>
        </p:nvSpPr>
        <p:spPr>
          <a:xfrm>
            <a:off x="8358504" y="540278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ECM 1</a:t>
            </a:r>
          </a:p>
        </p:txBody>
      </p:sp>
      <p:sp>
        <p:nvSpPr>
          <p:cNvPr id="32" name="TextBox 51">
            <a:extLst>
              <a:ext uri="{FF2B5EF4-FFF2-40B4-BE49-F238E27FC236}">
                <a16:creationId xmlns:a16="http://schemas.microsoft.com/office/drawing/2014/main" id="{BD2C827B-DC1F-BC46-B5D1-6E43DB61C711}"/>
              </a:ext>
            </a:extLst>
          </p:cNvPr>
          <p:cNvSpPr txBox="1"/>
          <p:nvPr/>
        </p:nvSpPr>
        <p:spPr>
          <a:xfrm>
            <a:off x="8358504" y="5589979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ECM 2</a:t>
            </a:r>
          </a:p>
        </p:txBody>
      </p:sp>
      <p:sp>
        <p:nvSpPr>
          <p:cNvPr id="33" name="TextBox 79">
            <a:extLst>
              <a:ext uri="{FF2B5EF4-FFF2-40B4-BE49-F238E27FC236}">
                <a16:creationId xmlns:a16="http://schemas.microsoft.com/office/drawing/2014/main" id="{10973C2B-8365-424A-A73A-8FF771E46CB6}"/>
              </a:ext>
            </a:extLst>
          </p:cNvPr>
          <p:cNvSpPr txBox="1"/>
          <p:nvPr/>
        </p:nvSpPr>
        <p:spPr>
          <a:xfrm>
            <a:off x="2736762" y="5032769"/>
            <a:ext cx="2120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transport stream</a:t>
            </a:r>
          </a:p>
        </p:txBody>
      </p: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5F33314E-D1D8-4944-89F3-CFB31A7D040F}"/>
              </a:ext>
            </a:extLst>
          </p:cNvPr>
          <p:cNvCxnSpPr>
            <a:endCxn id="25" idx="1"/>
          </p:cNvCxnSpPr>
          <p:nvPr/>
        </p:nvCxnSpPr>
        <p:spPr>
          <a:xfrm flipV="1">
            <a:off x="7451022" y="4418094"/>
            <a:ext cx="907482" cy="38601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6">
            <a:extLst>
              <a:ext uri="{FF2B5EF4-FFF2-40B4-BE49-F238E27FC236}">
                <a16:creationId xmlns:a16="http://schemas.microsoft.com/office/drawing/2014/main" id="{94892709-5C10-A540-90F6-B7C0BE6BB5D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438322" y="4605292"/>
            <a:ext cx="920182" cy="274773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AAD2B360-F8D9-904F-90A1-EDB5A808A534}"/>
              </a:ext>
            </a:extLst>
          </p:cNvPr>
          <p:cNvCxnSpPr>
            <a:endCxn id="27" idx="1"/>
          </p:cNvCxnSpPr>
          <p:nvPr/>
        </p:nvCxnSpPr>
        <p:spPr>
          <a:xfrm flipV="1">
            <a:off x="7460589" y="4792490"/>
            <a:ext cx="897915" cy="157238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40">
            <a:extLst>
              <a:ext uri="{FF2B5EF4-FFF2-40B4-BE49-F238E27FC236}">
                <a16:creationId xmlns:a16="http://schemas.microsoft.com/office/drawing/2014/main" id="{9D09881B-1680-ED49-A51B-2737E6DBA8C6}"/>
              </a:ext>
            </a:extLst>
          </p:cNvPr>
          <p:cNvCxnSpPr>
            <a:endCxn id="28" idx="1"/>
          </p:cNvCxnSpPr>
          <p:nvPr/>
        </p:nvCxnSpPr>
        <p:spPr>
          <a:xfrm flipV="1">
            <a:off x="7451022" y="4979688"/>
            <a:ext cx="907482" cy="42048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42">
            <a:extLst>
              <a:ext uri="{FF2B5EF4-FFF2-40B4-BE49-F238E27FC236}">
                <a16:creationId xmlns:a16="http://schemas.microsoft.com/office/drawing/2014/main" id="{011B4781-A85A-224C-A35F-942F674927C2}"/>
              </a:ext>
            </a:extLst>
          </p:cNvPr>
          <p:cNvCxnSpPr>
            <a:endCxn id="29" idx="1"/>
          </p:cNvCxnSpPr>
          <p:nvPr/>
        </p:nvCxnSpPr>
        <p:spPr>
          <a:xfrm>
            <a:off x="7460589" y="5093744"/>
            <a:ext cx="897915" cy="7314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53">
            <a:extLst>
              <a:ext uri="{FF2B5EF4-FFF2-40B4-BE49-F238E27FC236}">
                <a16:creationId xmlns:a16="http://schemas.microsoft.com/office/drawing/2014/main" id="{C9BB7CA7-E134-ED4F-994F-F57F3934C2A2}"/>
              </a:ext>
            </a:extLst>
          </p:cNvPr>
          <p:cNvCxnSpPr>
            <a:endCxn id="30" idx="1"/>
          </p:cNvCxnSpPr>
          <p:nvPr/>
        </p:nvCxnSpPr>
        <p:spPr>
          <a:xfrm>
            <a:off x="7460589" y="5165752"/>
            <a:ext cx="897915" cy="18833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55">
            <a:extLst>
              <a:ext uri="{FF2B5EF4-FFF2-40B4-BE49-F238E27FC236}">
                <a16:creationId xmlns:a16="http://schemas.microsoft.com/office/drawing/2014/main" id="{1A0ACEFB-CF7A-114C-8D1D-06321E7DA5B7}"/>
              </a:ext>
            </a:extLst>
          </p:cNvPr>
          <p:cNvCxnSpPr>
            <a:endCxn id="31" idx="1"/>
          </p:cNvCxnSpPr>
          <p:nvPr/>
        </p:nvCxnSpPr>
        <p:spPr>
          <a:xfrm>
            <a:off x="7451022" y="5237760"/>
            <a:ext cx="907482" cy="30352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8">
            <a:extLst>
              <a:ext uri="{FF2B5EF4-FFF2-40B4-BE49-F238E27FC236}">
                <a16:creationId xmlns:a16="http://schemas.microsoft.com/office/drawing/2014/main" id="{CCA7179A-6FBC-0F46-87A9-131317A172D4}"/>
              </a:ext>
            </a:extLst>
          </p:cNvPr>
          <p:cNvCxnSpPr>
            <a:endCxn id="32" idx="1"/>
          </p:cNvCxnSpPr>
          <p:nvPr/>
        </p:nvCxnSpPr>
        <p:spPr>
          <a:xfrm>
            <a:off x="7460589" y="5305385"/>
            <a:ext cx="897915" cy="423094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8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BD609-5E2D-004C-BCA4-855204E5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packet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D139D2-40ED-9A45-83A0-B7FF1E7BF394}"/>
              </a:ext>
            </a:extLst>
          </p:cNvPr>
          <p:cNvSpPr/>
          <p:nvPr/>
        </p:nvSpPr>
        <p:spPr>
          <a:xfrm>
            <a:off x="1298951" y="4253214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01955F-C090-314E-BD19-B2B0F8D1421A}"/>
              </a:ext>
            </a:extLst>
          </p:cNvPr>
          <p:cNvSpPr/>
          <p:nvPr/>
        </p:nvSpPr>
        <p:spPr>
          <a:xfrm>
            <a:off x="1592576" y="4253214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F21C7-D023-1542-A45F-F43515C19D98}"/>
              </a:ext>
            </a:extLst>
          </p:cNvPr>
          <p:cNvSpPr/>
          <p:nvPr/>
        </p:nvSpPr>
        <p:spPr>
          <a:xfrm>
            <a:off x="1886201" y="4253214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6" name="Straight Arrow Connector 12">
            <a:extLst>
              <a:ext uri="{FF2B5EF4-FFF2-40B4-BE49-F238E27FC236}">
                <a16:creationId xmlns:a16="http://schemas.microsoft.com/office/drawing/2014/main" id="{213B21EE-01C0-3A4A-BBF2-028327BE5332}"/>
              </a:ext>
            </a:extLst>
          </p:cNvPr>
          <p:cNvCxnSpPr/>
          <p:nvPr/>
        </p:nvCxnSpPr>
        <p:spPr>
          <a:xfrm>
            <a:off x="1298951" y="4613254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758ED125-C29C-214D-8299-7DF07EAB5788}"/>
              </a:ext>
            </a:extLst>
          </p:cNvPr>
          <p:cNvCxnSpPr/>
          <p:nvPr/>
        </p:nvCxnSpPr>
        <p:spPr>
          <a:xfrm>
            <a:off x="2467857" y="4613254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8B090424-626A-8346-9A9E-82181960553E}"/>
              </a:ext>
            </a:extLst>
          </p:cNvPr>
          <p:cNvSpPr txBox="1"/>
          <p:nvPr/>
        </p:nvSpPr>
        <p:spPr>
          <a:xfrm>
            <a:off x="1180102" y="4621643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EDDDA860-6490-1244-A561-995C6BF9F4AE}"/>
              </a:ext>
            </a:extLst>
          </p:cNvPr>
          <p:cNvSpPr txBox="1"/>
          <p:nvPr/>
        </p:nvSpPr>
        <p:spPr>
          <a:xfrm>
            <a:off x="4467303" y="462164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F767DA46-3CD5-014D-918A-DDD3104754DF}"/>
              </a:ext>
            </a:extLst>
          </p:cNvPr>
          <p:cNvSpPr txBox="1"/>
          <p:nvPr/>
        </p:nvSpPr>
        <p:spPr>
          <a:xfrm>
            <a:off x="1171713" y="1422126"/>
            <a:ext cx="452116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4-byte header includes :</a:t>
            </a:r>
            <a:br>
              <a:rPr lang="en-US" sz="1400" dirty="0"/>
            </a:br>
            <a:endParaRPr lang="en-US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Sync byte = 0x47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PID : 13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Continuity counter : 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Payload Unit Start Indicator (PUSI)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Transport scrambling control : 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Adaptation field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Payload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More…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43E389-449C-584D-9D55-038743E793DC}"/>
              </a:ext>
            </a:extLst>
          </p:cNvPr>
          <p:cNvSpPr/>
          <p:nvPr/>
        </p:nvSpPr>
        <p:spPr>
          <a:xfrm>
            <a:off x="1290562" y="5708678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7A9896-F81D-DD4B-85C3-01DD9B7A5782}"/>
              </a:ext>
            </a:extLst>
          </p:cNvPr>
          <p:cNvSpPr/>
          <p:nvPr/>
        </p:nvSpPr>
        <p:spPr>
          <a:xfrm>
            <a:off x="1584186" y="5708678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085BA1-2096-064F-88A9-CD65391FA21D}"/>
              </a:ext>
            </a:extLst>
          </p:cNvPr>
          <p:cNvSpPr/>
          <p:nvPr/>
        </p:nvSpPr>
        <p:spPr>
          <a:xfrm>
            <a:off x="1877812" y="5708678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C1E49B34-395C-8749-B7CE-39CD0082D68F}"/>
              </a:ext>
            </a:extLst>
          </p:cNvPr>
          <p:cNvCxnSpPr/>
          <p:nvPr/>
        </p:nvCxnSpPr>
        <p:spPr>
          <a:xfrm>
            <a:off x="1290562" y="6074462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5">
            <a:extLst>
              <a:ext uri="{FF2B5EF4-FFF2-40B4-BE49-F238E27FC236}">
                <a16:creationId xmlns:a16="http://schemas.microsoft.com/office/drawing/2014/main" id="{DB2CE189-31AC-B243-97D5-85368A1956BC}"/>
              </a:ext>
            </a:extLst>
          </p:cNvPr>
          <p:cNvCxnSpPr/>
          <p:nvPr/>
        </p:nvCxnSpPr>
        <p:spPr>
          <a:xfrm flipV="1">
            <a:off x="4251278" y="6070268"/>
            <a:ext cx="3664020" cy="838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>
            <a:extLst>
              <a:ext uri="{FF2B5EF4-FFF2-40B4-BE49-F238E27FC236}">
                <a16:creationId xmlns:a16="http://schemas.microsoft.com/office/drawing/2014/main" id="{F06B71BC-FD83-374C-B63D-BBAC0081AF57}"/>
              </a:ext>
            </a:extLst>
          </p:cNvPr>
          <p:cNvSpPr txBox="1"/>
          <p:nvPr/>
        </p:nvSpPr>
        <p:spPr>
          <a:xfrm>
            <a:off x="1171713" y="6078657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A2719737-C1D1-E74F-A049-EFBCF1D2050D}"/>
              </a:ext>
            </a:extLst>
          </p:cNvPr>
          <p:cNvSpPr txBox="1"/>
          <p:nvPr/>
        </p:nvSpPr>
        <p:spPr>
          <a:xfrm>
            <a:off x="5331399" y="607865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716943-7793-F741-B7AD-4511C80B5749}"/>
              </a:ext>
            </a:extLst>
          </p:cNvPr>
          <p:cNvSpPr/>
          <p:nvPr/>
        </p:nvSpPr>
        <p:spPr>
          <a:xfrm>
            <a:off x="2459468" y="5708678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13B779-EBCA-7746-AFFD-8830B2628AB4}"/>
              </a:ext>
            </a:extLst>
          </p:cNvPr>
          <p:cNvSpPr/>
          <p:nvPr/>
        </p:nvSpPr>
        <p:spPr>
          <a:xfrm>
            <a:off x="2747499" y="5708678"/>
            <a:ext cx="1503779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30">
            <a:extLst>
              <a:ext uri="{FF2B5EF4-FFF2-40B4-BE49-F238E27FC236}">
                <a16:creationId xmlns:a16="http://schemas.microsoft.com/office/drawing/2014/main" id="{264AFA7E-F221-3742-9E76-AB3C69ACB867}"/>
              </a:ext>
            </a:extLst>
          </p:cNvPr>
          <p:cNvCxnSpPr/>
          <p:nvPr/>
        </p:nvCxnSpPr>
        <p:spPr>
          <a:xfrm>
            <a:off x="2463662" y="6070268"/>
            <a:ext cx="1783421" cy="83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1">
            <a:extLst>
              <a:ext uri="{FF2B5EF4-FFF2-40B4-BE49-F238E27FC236}">
                <a16:creationId xmlns:a16="http://schemas.microsoft.com/office/drawing/2014/main" id="{84015804-CD25-DF4A-9823-627B1062ABCA}"/>
              </a:ext>
            </a:extLst>
          </p:cNvPr>
          <p:cNvSpPr txBox="1"/>
          <p:nvPr/>
        </p:nvSpPr>
        <p:spPr>
          <a:xfrm>
            <a:off x="2467857" y="607106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8E31CD48-63B0-E74D-A1AA-3B54144F7697}"/>
              </a:ext>
            </a:extLst>
          </p:cNvPr>
          <p:cNvSpPr txBox="1"/>
          <p:nvPr/>
        </p:nvSpPr>
        <p:spPr>
          <a:xfrm>
            <a:off x="1226943" y="3648305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TS packet without adaptation field 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C9EA2301-CA52-8042-BDCC-718C18D1B413}"/>
              </a:ext>
            </a:extLst>
          </p:cNvPr>
          <p:cNvSpPr txBox="1"/>
          <p:nvPr/>
        </p:nvSpPr>
        <p:spPr>
          <a:xfrm>
            <a:off x="1226943" y="5106745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TS packet with adaptation field </a:t>
            </a:r>
          </a:p>
        </p:txBody>
      </p:sp>
      <p:sp>
        <p:nvSpPr>
          <p:cNvPr id="54" name="TextBox 44">
            <a:extLst>
              <a:ext uri="{FF2B5EF4-FFF2-40B4-BE49-F238E27FC236}">
                <a16:creationId xmlns:a16="http://schemas.microsoft.com/office/drawing/2014/main" id="{4F51EE62-E183-024B-A94B-EAEF25E1046F}"/>
              </a:ext>
            </a:extLst>
          </p:cNvPr>
          <p:cNvSpPr txBox="1"/>
          <p:nvPr/>
        </p:nvSpPr>
        <p:spPr>
          <a:xfrm>
            <a:off x="2286337" y="5380450"/>
            <a:ext cx="165618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adaptation field size</a:t>
            </a:r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F99D6830-A50F-044F-AD4C-BC56AE0D6D9D}"/>
              </a:ext>
            </a:extLst>
          </p:cNvPr>
          <p:cNvSpPr txBox="1"/>
          <p:nvPr/>
        </p:nvSpPr>
        <p:spPr>
          <a:xfrm>
            <a:off x="5331399" y="1420329"/>
            <a:ext cx="360040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Adaptation field may include :</a:t>
            </a:r>
            <a:br>
              <a:rPr lang="en-US" sz="1400" dirty="0"/>
            </a:br>
            <a:endParaRPr lang="en-US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Program Clock Reference (PCR / OPCR)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Stuffing (for PES stream padding)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More…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92F7B0-D1B7-E947-9A0E-A1D0F3D79868}"/>
              </a:ext>
            </a:extLst>
          </p:cNvPr>
          <p:cNvSpPr/>
          <p:nvPr/>
        </p:nvSpPr>
        <p:spPr>
          <a:xfrm>
            <a:off x="1298951" y="4253214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578E46-ECE1-324C-86D3-C6B2C01247C0}"/>
              </a:ext>
            </a:extLst>
          </p:cNvPr>
          <p:cNvSpPr/>
          <p:nvPr/>
        </p:nvSpPr>
        <p:spPr>
          <a:xfrm>
            <a:off x="1290562" y="5708678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TextBox 46">
            <a:extLst>
              <a:ext uri="{FF2B5EF4-FFF2-40B4-BE49-F238E27FC236}">
                <a16:creationId xmlns:a16="http://schemas.microsoft.com/office/drawing/2014/main" id="{FA70931B-5B93-4940-81BF-16C1C775BE78}"/>
              </a:ext>
            </a:extLst>
          </p:cNvPr>
          <p:cNvSpPr txBox="1"/>
          <p:nvPr/>
        </p:nvSpPr>
        <p:spPr>
          <a:xfrm>
            <a:off x="1737201" y="5438899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AF = 1</a:t>
            </a:r>
          </a:p>
        </p:txBody>
      </p:sp>
      <p:cxnSp>
        <p:nvCxnSpPr>
          <p:cNvPr id="59" name="Straight Arrow Connector 47">
            <a:extLst>
              <a:ext uri="{FF2B5EF4-FFF2-40B4-BE49-F238E27FC236}">
                <a16:creationId xmlns:a16="http://schemas.microsoft.com/office/drawing/2014/main" id="{88FDA17D-6AC7-3C43-93F7-6FA821E2A69E}"/>
              </a:ext>
            </a:extLst>
          </p:cNvPr>
          <p:cNvCxnSpPr/>
          <p:nvPr/>
        </p:nvCxnSpPr>
        <p:spPr>
          <a:xfrm flipV="1">
            <a:off x="2267217" y="557717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8">
            <a:extLst>
              <a:ext uri="{FF2B5EF4-FFF2-40B4-BE49-F238E27FC236}">
                <a16:creationId xmlns:a16="http://schemas.microsoft.com/office/drawing/2014/main" id="{B3EA4F43-3035-3C47-AE70-9FE5244B1669}"/>
              </a:ext>
            </a:extLst>
          </p:cNvPr>
          <p:cNvSpPr txBox="1"/>
          <p:nvPr/>
        </p:nvSpPr>
        <p:spPr>
          <a:xfrm>
            <a:off x="1722475" y="3978146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AF = 0</a:t>
            </a:r>
          </a:p>
        </p:txBody>
      </p:sp>
      <p:cxnSp>
        <p:nvCxnSpPr>
          <p:cNvPr id="61" name="Straight Arrow Connector 49">
            <a:extLst>
              <a:ext uri="{FF2B5EF4-FFF2-40B4-BE49-F238E27FC236}">
                <a16:creationId xmlns:a16="http://schemas.microsoft.com/office/drawing/2014/main" id="{0E6152BE-AC35-AB4D-9E72-548CB217F604}"/>
              </a:ext>
            </a:extLst>
          </p:cNvPr>
          <p:cNvCxnSpPr/>
          <p:nvPr/>
        </p:nvCxnSpPr>
        <p:spPr>
          <a:xfrm flipV="1">
            <a:off x="2267217" y="411642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38">
            <a:extLst>
              <a:ext uri="{FF2B5EF4-FFF2-40B4-BE49-F238E27FC236}">
                <a16:creationId xmlns:a16="http://schemas.microsoft.com/office/drawing/2014/main" id="{8282C0BE-9D8A-854B-AED5-D654D1FE1C5E}"/>
              </a:ext>
            </a:extLst>
          </p:cNvPr>
          <p:cNvCxnSpPr/>
          <p:nvPr/>
        </p:nvCxnSpPr>
        <p:spPr>
          <a:xfrm flipV="1">
            <a:off x="2609452" y="5708678"/>
            <a:ext cx="1704735" cy="126999"/>
          </a:xfrm>
          <a:prstGeom prst="bentConnector4">
            <a:avLst>
              <a:gd name="adj1" fmla="val 312"/>
              <a:gd name="adj2" fmla="val 1875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CEC99-5F11-C145-91AC-0F6952D7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2B432F-9C63-604D-9CD6-1633B9D8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31472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Elementary stream = concatenation of all payloads of all TS packets with same PID</a:t>
            </a:r>
          </a:p>
          <a:p>
            <a:pPr>
              <a:lnSpc>
                <a:spcPct val="120000"/>
              </a:lnSpc>
            </a:pPr>
            <a:r>
              <a:rPr lang="en-US" dirty="0"/>
              <a:t>Elementary stream transport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packetization = cutting ES into packets payloads with same PID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setting Payload Unit Start Indicator (PUSI) in TS header on « unit » boundary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multiplexing = mixing with packets from other PID’s to build a complete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demultiplexing = extracting all packets with same PID from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depacketization = rebuilding ES from packets payloads with same PID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using PUSI to resynchronize on « unit »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FC247-1D9D-C446-9912-2381E5D97B90}"/>
              </a:ext>
            </a:extLst>
          </p:cNvPr>
          <p:cNvSpPr/>
          <p:nvPr/>
        </p:nvSpPr>
        <p:spPr>
          <a:xfrm>
            <a:off x="2339572" y="5486448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4F6E9-3DBE-3247-9ACC-C289D6853BD5}"/>
              </a:ext>
            </a:extLst>
          </p:cNvPr>
          <p:cNvSpPr/>
          <p:nvPr/>
        </p:nvSpPr>
        <p:spPr>
          <a:xfrm>
            <a:off x="4783650" y="5486448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52EEB-9AE6-0C45-91E5-A73CD57B5EA2}"/>
              </a:ext>
            </a:extLst>
          </p:cNvPr>
          <p:cNvSpPr/>
          <p:nvPr/>
        </p:nvSpPr>
        <p:spPr>
          <a:xfrm>
            <a:off x="7227728" y="5486448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26B5A-3EF3-6B46-9771-5D3273C08762}"/>
              </a:ext>
            </a:extLst>
          </p:cNvPr>
          <p:cNvSpPr/>
          <p:nvPr/>
        </p:nvSpPr>
        <p:spPr>
          <a:xfrm>
            <a:off x="3234189" y="6105085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F569C-137E-EA4B-B055-E3A9BC490A39}"/>
              </a:ext>
            </a:extLst>
          </p:cNvPr>
          <p:cNvSpPr/>
          <p:nvPr/>
        </p:nvSpPr>
        <p:spPr>
          <a:xfrm>
            <a:off x="6846138" y="6105085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87DC1-21A5-1E48-BED2-8EEC07A0D029}"/>
              </a:ext>
            </a:extLst>
          </p:cNvPr>
          <p:cNvSpPr/>
          <p:nvPr/>
        </p:nvSpPr>
        <p:spPr>
          <a:xfrm>
            <a:off x="5305518" y="6104945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A1F98-1B3C-344E-88DB-AB8B10CD5CEB}"/>
              </a:ext>
            </a:extLst>
          </p:cNvPr>
          <p:cNvSpPr/>
          <p:nvPr/>
        </p:nvSpPr>
        <p:spPr>
          <a:xfrm>
            <a:off x="6845547" y="4860477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1B39F-913D-AC4E-9A77-EA4C02CBEBB9}"/>
              </a:ext>
            </a:extLst>
          </p:cNvPr>
          <p:cNvSpPr/>
          <p:nvPr/>
        </p:nvSpPr>
        <p:spPr>
          <a:xfrm>
            <a:off x="5304927" y="4860337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C672A-1EEA-5F4C-B7CA-E5CB6CD074C7}"/>
              </a:ext>
            </a:extLst>
          </p:cNvPr>
          <p:cNvSpPr/>
          <p:nvPr/>
        </p:nvSpPr>
        <p:spPr>
          <a:xfrm>
            <a:off x="2343847" y="5493442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C5293731-3756-F948-9444-96B19B069141}"/>
              </a:ext>
            </a:extLst>
          </p:cNvPr>
          <p:cNvCxnSpPr/>
          <p:nvPr/>
        </p:nvCxnSpPr>
        <p:spPr>
          <a:xfrm>
            <a:off x="2601303" y="5695184"/>
            <a:ext cx="632886" cy="40610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id="{947B2145-8E52-D348-B3A4-36CBA569CAD1}"/>
              </a:ext>
            </a:extLst>
          </p:cNvPr>
          <p:cNvSpPr txBox="1"/>
          <p:nvPr/>
        </p:nvSpPr>
        <p:spPr>
          <a:xfrm>
            <a:off x="1643675" y="4799095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Elementary stream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DB73D-82C4-4F47-8D1B-CCF3EB5AE93B}"/>
              </a:ext>
            </a:extLst>
          </p:cNvPr>
          <p:cNvSpPr/>
          <p:nvPr/>
        </p:nvSpPr>
        <p:spPr>
          <a:xfrm>
            <a:off x="5051752" y="5489505"/>
            <a:ext cx="528766" cy="20180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50">
            <a:extLst>
              <a:ext uri="{FF2B5EF4-FFF2-40B4-BE49-F238E27FC236}">
                <a16:creationId xmlns:a16="http://schemas.microsoft.com/office/drawing/2014/main" id="{E0E58203-1F52-C045-810D-9400121D78E6}"/>
              </a:ext>
            </a:extLst>
          </p:cNvPr>
          <p:cNvCxnSpPr/>
          <p:nvPr/>
        </p:nvCxnSpPr>
        <p:spPr>
          <a:xfrm>
            <a:off x="4668995" y="5710689"/>
            <a:ext cx="639335" cy="391933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>
            <a:extLst>
              <a:ext uri="{FF2B5EF4-FFF2-40B4-BE49-F238E27FC236}">
                <a16:creationId xmlns:a16="http://schemas.microsoft.com/office/drawing/2014/main" id="{E46F30A7-94A2-604E-A1C4-A02AD0FB7B1E}"/>
              </a:ext>
            </a:extLst>
          </p:cNvPr>
          <p:cNvCxnSpPr/>
          <p:nvPr/>
        </p:nvCxnSpPr>
        <p:spPr>
          <a:xfrm flipH="1">
            <a:off x="5312304" y="5691942"/>
            <a:ext cx="261967" cy="415443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4">
            <a:extLst>
              <a:ext uri="{FF2B5EF4-FFF2-40B4-BE49-F238E27FC236}">
                <a16:creationId xmlns:a16="http://schemas.microsoft.com/office/drawing/2014/main" id="{06C81440-0773-0442-8F54-2A4407F6FF81}"/>
              </a:ext>
            </a:extLst>
          </p:cNvPr>
          <p:cNvCxnSpPr/>
          <p:nvPr/>
        </p:nvCxnSpPr>
        <p:spPr>
          <a:xfrm flipH="1">
            <a:off x="6846138" y="5710689"/>
            <a:ext cx="266799" cy="39060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7">
            <a:extLst>
              <a:ext uri="{FF2B5EF4-FFF2-40B4-BE49-F238E27FC236}">
                <a16:creationId xmlns:a16="http://schemas.microsoft.com/office/drawing/2014/main" id="{0BB860C4-5262-0940-A53E-5E2B47304F0B}"/>
              </a:ext>
            </a:extLst>
          </p:cNvPr>
          <p:cNvCxnSpPr/>
          <p:nvPr/>
        </p:nvCxnSpPr>
        <p:spPr>
          <a:xfrm flipH="1">
            <a:off x="6850112" y="5698724"/>
            <a:ext cx="639347" cy="39194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1">
            <a:extLst>
              <a:ext uri="{FF2B5EF4-FFF2-40B4-BE49-F238E27FC236}">
                <a16:creationId xmlns:a16="http://schemas.microsoft.com/office/drawing/2014/main" id="{FE80D360-DC27-4F49-85A3-2774B107E36A}"/>
              </a:ext>
            </a:extLst>
          </p:cNvPr>
          <p:cNvCxnSpPr/>
          <p:nvPr/>
        </p:nvCxnSpPr>
        <p:spPr>
          <a:xfrm flipH="1">
            <a:off x="8917467" y="5710572"/>
            <a:ext cx="639684" cy="39148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163C1E6-DD5A-1640-920B-148DA353CB87}"/>
              </a:ext>
            </a:extLst>
          </p:cNvPr>
          <p:cNvSpPr/>
          <p:nvPr/>
        </p:nvSpPr>
        <p:spPr>
          <a:xfrm>
            <a:off x="3233598" y="4860477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68">
            <a:extLst>
              <a:ext uri="{FF2B5EF4-FFF2-40B4-BE49-F238E27FC236}">
                <a16:creationId xmlns:a16="http://schemas.microsoft.com/office/drawing/2014/main" id="{600C7562-275F-F947-B9D2-49495B5ACC42}"/>
              </a:ext>
            </a:extLst>
          </p:cNvPr>
          <p:cNvCxnSpPr/>
          <p:nvPr/>
        </p:nvCxnSpPr>
        <p:spPr>
          <a:xfrm flipH="1">
            <a:off x="2601303" y="5041554"/>
            <a:ext cx="632295" cy="44299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5">
            <a:extLst>
              <a:ext uri="{FF2B5EF4-FFF2-40B4-BE49-F238E27FC236}">
                <a16:creationId xmlns:a16="http://schemas.microsoft.com/office/drawing/2014/main" id="{E6429985-7DE6-BB4E-ACCD-864FC8966FB2}"/>
              </a:ext>
            </a:extLst>
          </p:cNvPr>
          <p:cNvCxnSpPr/>
          <p:nvPr/>
        </p:nvCxnSpPr>
        <p:spPr>
          <a:xfrm flipH="1">
            <a:off x="4663451" y="5046555"/>
            <a:ext cx="632295" cy="44299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6">
            <a:extLst>
              <a:ext uri="{FF2B5EF4-FFF2-40B4-BE49-F238E27FC236}">
                <a16:creationId xmlns:a16="http://schemas.microsoft.com/office/drawing/2014/main" id="{23C0AEDC-00B9-B24D-8003-999309EEE115}"/>
              </a:ext>
            </a:extLst>
          </p:cNvPr>
          <p:cNvCxnSpPr/>
          <p:nvPr/>
        </p:nvCxnSpPr>
        <p:spPr>
          <a:xfrm>
            <a:off x="5314108" y="5046317"/>
            <a:ext cx="269689" cy="43632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F16ACE29-446F-0E48-BD2C-EC012AC5F977}"/>
              </a:ext>
            </a:extLst>
          </p:cNvPr>
          <p:cNvCxnSpPr/>
          <p:nvPr/>
        </p:nvCxnSpPr>
        <p:spPr>
          <a:xfrm>
            <a:off x="6843248" y="5050397"/>
            <a:ext cx="269689" cy="43632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2">
            <a:extLst>
              <a:ext uri="{FF2B5EF4-FFF2-40B4-BE49-F238E27FC236}">
                <a16:creationId xmlns:a16="http://schemas.microsoft.com/office/drawing/2014/main" id="{87C0124D-13FF-DC4F-96E1-2F685F5FB195}"/>
              </a:ext>
            </a:extLst>
          </p:cNvPr>
          <p:cNvCxnSpPr/>
          <p:nvPr/>
        </p:nvCxnSpPr>
        <p:spPr>
          <a:xfrm>
            <a:off x="6850112" y="5038944"/>
            <a:ext cx="639347" cy="45189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4">
            <a:extLst>
              <a:ext uri="{FF2B5EF4-FFF2-40B4-BE49-F238E27FC236}">
                <a16:creationId xmlns:a16="http://schemas.microsoft.com/office/drawing/2014/main" id="{00046C43-5394-7B40-8035-51514FDAA644}"/>
              </a:ext>
            </a:extLst>
          </p:cNvPr>
          <p:cNvCxnSpPr/>
          <p:nvPr/>
        </p:nvCxnSpPr>
        <p:spPr>
          <a:xfrm>
            <a:off x="8916666" y="5041554"/>
            <a:ext cx="639347" cy="45189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>
            <a:extLst>
              <a:ext uri="{FF2B5EF4-FFF2-40B4-BE49-F238E27FC236}">
                <a16:creationId xmlns:a16="http://schemas.microsoft.com/office/drawing/2014/main" id="{59B0A85F-7B18-744C-BD9D-5BDE29E762B5}"/>
              </a:ext>
            </a:extLst>
          </p:cNvPr>
          <p:cNvSpPr txBox="1"/>
          <p:nvPr/>
        </p:nvSpPr>
        <p:spPr>
          <a:xfrm>
            <a:off x="1643675" y="6034065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Elementary stream :</a:t>
            </a:r>
          </a:p>
        </p:txBody>
      </p:sp>
      <p:sp>
        <p:nvSpPr>
          <p:cNvPr id="29" name="TextBox 86">
            <a:extLst>
              <a:ext uri="{FF2B5EF4-FFF2-40B4-BE49-F238E27FC236}">
                <a16:creationId xmlns:a16="http://schemas.microsoft.com/office/drawing/2014/main" id="{4471B246-2E08-7340-99F4-11F4EAC23BC4}"/>
              </a:ext>
            </a:extLst>
          </p:cNvPr>
          <p:cNvSpPr txBox="1"/>
          <p:nvPr/>
        </p:nvSpPr>
        <p:spPr>
          <a:xfrm>
            <a:off x="1284619" y="5457017"/>
            <a:ext cx="10723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TS packets 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1AED7E-953E-F74E-994E-B097C99EB6FE}"/>
              </a:ext>
            </a:extLst>
          </p:cNvPr>
          <p:cNvSpPr/>
          <p:nvPr/>
        </p:nvSpPr>
        <p:spPr>
          <a:xfrm>
            <a:off x="4789533" y="5493442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B5DC-A06E-6F49-AB10-FB3D07CEFCE6}"/>
              </a:ext>
            </a:extLst>
          </p:cNvPr>
          <p:cNvSpPr/>
          <p:nvPr/>
        </p:nvSpPr>
        <p:spPr>
          <a:xfrm>
            <a:off x="7236115" y="5493442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928E2C08-A4D2-8648-BD09-C6A7CFE54B7C}"/>
              </a:ext>
            </a:extLst>
          </p:cNvPr>
          <p:cNvSpPr txBox="1"/>
          <p:nvPr/>
        </p:nvSpPr>
        <p:spPr>
          <a:xfrm>
            <a:off x="2670023" y="5104180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packetization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E889605E-EDA1-9148-8CC9-FE72939C3281}"/>
              </a:ext>
            </a:extLst>
          </p:cNvPr>
          <p:cNvSpPr txBox="1"/>
          <p:nvPr/>
        </p:nvSpPr>
        <p:spPr>
          <a:xfrm>
            <a:off x="2747553" y="5735000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depacketization</a:t>
            </a:r>
          </a:p>
        </p:txBody>
      </p:sp>
    </p:spTree>
    <p:extLst>
      <p:ext uri="{BB962C8B-B14F-4D97-AF65-F5344CB8AC3E}">
        <p14:creationId xmlns:p14="http://schemas.microsoft.com/office/powerpoint/2010/main" val="350325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72124-80B8-474F-938C-A9FB74F8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Packetized Elementary Stream (PES)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A7F16-0F7D-6B40-8C86-B1233502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stream of PES packets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up to 65536 bytes per PES packet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start of PES packet identified by PUSI bit in TS header</a:t>
            </a:r>
          </a:p>
          <a:p>
            <a:pPr>
              <a:lnSpc>
                <a:spcPct val="120000"/>
              </a:lnSpc>
            </a:pPr>
            <a:r>
              <a:rPr lang="en-US" dirty="0"/>
              <a:t>PES packets can contain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video : MPEG-2 (H.262), AVC (H.264), HEVC (H.265),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audio : MPEG-2 Layer 2, AAC, HE-AAC, AC-3, DTS, DTS-HD,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DVB subtitles (text or bitmap)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teletext (deprecated but still used)</a:t>
            </a:r>
          </a:p>
          <a:p>
            <a:pPr>
              <a:lnSpc>
                <a:spcPct val="120000"/>
              </a:lnSpc>
            </a:pPr>
            <a:r>
              <a:rPr lang="en-US" dirty="0"/>
              <a:t>One elementary stream contains one single type of content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video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audio for one language (with or without « audio description »)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multi-channel audio (stereo, 5+1, etc.) within same PID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subtitles for one language (with or without « for hard of hearing »)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 : one teletext stream is a multiplex of several text streams (« pages »)</a:t>
            </a:r>
          </a:p>
        </p:txBody>
      </p:sp>
    </p:spTree>
    <p:extLst>
      <p:ext uri="{BB962C8B-B14F-4D97-AF65-F5344CB8AC3E}">
        <p14:creationId xmlns:p14="http://schemas.microsoft.com/office/powerpoint/2010/main" val="363936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00968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71B78F"/>
      </a:accent6>
      <a:hlink>
        <a:srgbClr val="0563C1"/>
      </a:hlink>
      <a:folHlink>
        <a:srgbClr val="954F72"/>
      </a:folHlink>
    </a:clrScheme>
    <a:fontScheme name="TSDuc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3763</Words>
  <Application>Microsoft Macintosh PowerPoint</Application>
  <PresentationFormat>Grand écran</PresentationFormat>
  <Paragraphs>737</Paragraphs>
  <Slides>42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Arial</vt:lpstr>
      <vt:lpstr>Calibri</vt:lpstr>
      <vt:lpstr>Segoe UI</vt:lpstr>
      <vt:lpstr>Office Theme</vt:lpstr>
      <vt:lpstr>An introduction to MPEG-TS</vt:lpstr>
      <vt:lpstr>Topics</vt:lpstr>
      <vt:lpstr>Transport streams</vt:lpstr>
      <vt:lpstr>Standard key terms</vt:lpstr>
      <vt:lpstr>MPEG-2 transport stream</vt:lpstr>
      <vt:lpstr>Multiplex of elementary streams</vt:lpstr>
      <vt:lpstr>TS packet</vt:lpstr>
      <vt:lpstr>Multiplexing and demultiplexing</vt:lpstr>
      <vt:lpstr>Packetized Elementary Stream (PES)</vt:lpstr>
      <vt:lpstr>Typical PES packetization</vt:lpstr>
      <vt:lpstr>PES streams robustness</vt:lpstr>
      <vt:lpstr>Sections streams</vt:lpstr>
      <vt:lpstr>Typical section packetization</vt:lpstr>
      <vt:lpstr>Tables with short section</vt:lpstr>
      <vt:lpstr>Tables with long sections</vt:lpstr>
      <vt:lpstr>Signalization: PSI / SI</vt:lpstr>
      <vt:lpstr>MPEG-defined PSI</vt:lpstr>
      <vt:lpstr>DVB-defined SI (1/2)</vt:lpstr>
      <vt:lpstr>DVB-defined SI (2/2)</vt:lpstr>
      <vt:lpstr>DVB SimulCrypt</vt:lpstr>
      <vt:lpstr>Standard key terms</vt:lpstr>
      <vt:lpstr>DVB SimulCrypt</vt:lpstr>
      <vt:lpstr>DVB SimulCrypt head-end diagram</vt:lpstr>
      <vt:lpstr>DVB SimulCrypt head-end</vt:lpstr>
      <vt:lpstr>EMM signalization</vt:lpstr>
      <vt:lpstr>ECM broadcast</vt:lpstr>
      <vt:lpstr>ECM signalization</vt:lpstr>
      <vt:lpstr>Scrambling synchronization : principles</vt:lpstr>
      <vt:lpstr>Scrambling synchronization : head-end view</vt:lpstr>
      <vt:lpstr>Scrambling synchronization : head-end timeline</vt:lpstr>
      <vt:lpstr>Scrambling synchronization : receiver timeline</vt:lpstr>
      <vt:lpstr>TS vs. PES scrambling</vt:lpstr>
      <vt:lpstr>EMM &amp; ECM tables</vt:lpstr>
      <vt:lpstr>Access criteria transition</vt:lpstr>
      <vt:lpstr>Clear-to-scramble transition</vt:lpstr>
      <vt:lpstr>DVB CSA-2</vt:lpstr>
      <vt:lpstr>DVB CSA-2 entropy reduction</vt:lpstr>
      <vt:lpstr>Standards</vt:lpstr>
      <vt:lpstr>Essential standards</vt:lpstr>
      <vt:lpstr>Obtaining standards documents</vt:lpstr>
      <vt:lpstr>Audio and video standards and nicknames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MPEG transport streams</dc:title>
  <dc:subject>TSDuck</dc:subject>
  <dc:creator>Thierry Lelégard</dc:creator>
  <cp:keywords/>
  <dc:description/>
  <cp:lastModifiedBy>Thierry Lelégard</cp:lastModifiedBy>
  <cp:revision>150</cp:revision>
  <dcterms:created xsi:type="dcterms:W3CDTF">2021-04-01T14:51:44Z</dcterms:created>
  <dcterms:modified xsi:type="dcterms:W3CDTF">2021-12-18T23:39:05Z</dcterms:modified>
  <cp:category/>
</cp:coreProperties>
</file>