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271" r:id="rId5"/>
    <p:sldId id="268" r:id="rId6"/>
    <p:sldId id="269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9" r:id="rId31"/>
    <p:sldId id="295" r:id="rId32"/>
    <p:sldId id="296" r:id="rId33"/>
    <p:sldId id="297" r:id="rId34"/>
    <p:sldId id="298" r:id="rId35"/>
    <p:sldId id="2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8" autoAdjust="0"/>
    <p:restoredTop sz="95201" autoAdjust="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outlineViewPr>
    <p:cViewPr>
      <p:scale>
        <a:sx n="33" d="100"/>
        <a:sy n="33" d="100"/>
      </p:scale>
      <p:origin x="0" y="-176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9C05-674D-40C4-8612-4B93C7B81E05}" type="datetimeFigureOut">
              <a:rPr lang="en-US" smtClean="0"/>
              <a:t>2021-11-02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F16A-931A-4FA0-9966-73E38C0B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6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5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1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5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3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4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29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7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56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8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48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0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4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2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0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76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9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7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99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86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78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5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2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3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3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9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doxy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2117826"/>
          </a:xfrm>
        </p:spPr>
        <p:txBody>
          <a:bodyPr/>
          <a:lstStyle/>
          <a:p>
            <a:r>
              <a:rPr lang="en-US" noProof="0" dirty="0" smtClean="0"/>
              <a:t>An extensible toolbox for MPEG transport streams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noProof="0" dirty="0" smtClean="0"/>
              <a:t>Version </a:t>
            </a:r>
            <a:r>
              <a:rPr lang="en-US" sz="1600" noProof="0" dirty="0" smtClean="0"/>
              <a:t>3.29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stream processing framework</a:t>
            </a:r>
          </a:p>
          <a:p>
            <a:pPr lvl="1"/>
            <a:r>
              <a:rPr lang="en-US" dirty="0"/>
              <a:t>Combination of elementary processing using plugins</a:t>
            </a:r>
          </a:p>
          <a:p>
            <a:pPr lvl="1"/>
            <a:r>
              <a:rPr lang="en-US" dirty="0"/>
              <a:t>One input plugin</a:t>
            </a:r>
          </a:p>
          <a:p>
            <a:pPr lvl="2"/>
            <a:r>
              <a:rPr lang="en-US" dirty="0"/>
              <a:t>receive a TS from various sources</a:t>
            </a:r>
          </a:p>
          <a:p>
            <a:pPr lvl="1"/>
            <a:r>
              <a:rPr lang="en-US" dirty="0"/>
              <a:t>Any number of packet processing plugins</a:t>
            </a:r>
          </a:p>
          <a:p>
            <a:pPr lvl="2"/>
            <a:r>
              <a:rPr lang="en-US" dirty="0"/>
              <a:t>perform transformations on TS packets</a:t>
            </a:r>
          </a:p>
          <a:p>
            <a:pPr lvl="2"/>
            <a:r>
              <a:rPr lang="en-US" dirty="0"/>
              <a:t>may remove packets</a:t>
            </a:r>
          </a:p>
          <a:p>
            <a:pPr lvl="2"/>
            <a:r>
              <a:rPr lang="en-US" dirty="0"/>
              <a:t>may NOT add packets</a:t>
            </a:r>
          </a:p>
          <a:p>
            <a:pPr lvl="1"/>
            <a:r>
              <a:rPr lang="en-US" dirty="0"/>
              <a:t>One output plugin</a:t>
            </a:r>
          </a:p>
          <a:p>
            <a:pPr lvl="2"/>
            <a:r>
              <a:rPr lang="en-US" dirty="0"/>
              <a:t>send the resulting TS to various </a:t>
            </a:r>
            <a:r>
              <a:rPr lang="en-US" dirty="0" smtClean="0"/>
              <a:t>destinations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 chain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6" y="2101242"/>
            <a:ext cx="10371939" cy="37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tsp plugin is a shareable library</a:t>
            </a:r>
          </a:p>
          <a:p>
            <a:pPr lvl="1"/>
            <a:r>
              <a:rPr lang="en-US" dirty="0"/>
              <a:t>.so </a:t>
            </a:r>
            <a:r>
              <a:rPr lang="en-US" dirty="0" smtClean="0"/>
              <a:t>(Linux), .</a:t>
            </a:r>
            <a:r>
              <a:rPr lang="en-US" dirty="0" err="1" smtClean="0"/>
              <a:t>dylib</a:t>
            </a:r>
            <a:r>
              <a:rPr lang="en-US" dirty="0" smtClean="0"/>
              <a:t> (macOS), .</a:t>
            </a:r>
            <a:r>
              <a:rPr lang="en-US" dirty="0" err="1" smtClean="0"/>
              <a:t>dll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smtClean="0"/>
              <a:t>plus some embedded plugins, not seen as shareable libraries</a:t>
            </a:r>
            <a:endParaRPr lang="en-US" dirty="0"/>
          </a:p>
          <a:p>
            <a:r>
              <a:rPr lang="en-US" dirty="0"/>
              <a:t>File naming</a:t>
            </a:r>
          </a:p>
          <a:p>
            <a:pPr lvl="1"/>
            <a:r>
              <a:rPr lang="en-US" dirty="0"/>
              <a:t>plugin named </a:t>
            </a:r>
            <a:r>
              <a:rPr lang="en-US" i="1" dirty="0"/>
              <a:t>foo</a:t>
            </a:r>
            <a:r>
              <a:rPr lang="en-US" dirty="0"/>
              <a:t> in file tsplugin_</a:t>
            </a:r>
            <a:r>
              <a:rPr lang="en-US" i="1" dirty="0"/>
              <a:t>foo</a:t>
            </a:r>
            <a:r>
              <a:rPr lang="en-US" dirty="0"/>
              <a:t>.so (or </a:t>
            </a:r>
            <a:r>
              <a:rPr lang="en-US" dirty="0" smtClean="0"/>
              <a:t>.</a:t>
            </a:r>
            <a:r>
              <a:rPr lang="en-US" dirty="0" err="1" smtClean="0"/>
              <a:t>dylib</a:t>
            </a:r>
            <a:r>
              <a:rPr lang="en-US" dirty="0" smtClean="0"/>
              <a:t> or .</a:t>
            </a:r>
            <a:r>
              <a:rPr lang="en-US" dirty="0" err="1" smtClean="0"/>
              <a:t>dll</a:t>
            </a:r>
            <a:r>
              <a:rPr lang="en-US" dirty="0"/>
              <a:t>)</a:t>
            </a:r>
          </a:p>
          <a:p>
            <a:r>
              <a:rPr lang="en-US" dirty="0" smtClean="0"/>
              <a:t>General </a:t>
            </a:r>
            <a:r>
              <a:rPr lang="en-US" dirty="0"/>
              <a:t>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69014" y="1542554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capture DVB stream from UHF channel 21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583723" y="1788739"/>
            <a:ext cx="2485291" cy="44382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69014" y="2650309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 packets to file </a:t>
            </a:r>
            <a:r>
              <a:rPr lang="en-US" dirty="0" err="1" smtClean="0">
                <a:solidFill>
                  <a:schemeClr val="bg1"/>
                </a:solidFill>
              </a:rPr>
              <a:t>capture.ts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076092" y="2896494"/>
            <a:ext cx="1992922" cy="496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9014" y="2102045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pass packets during 20 seconds, then 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486400" y="2348230"/>
            <a:ext cx="1582614" cy="19764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47691" y="4267933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service « France 2 », rebuild SPTS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360985" y="4514118"/>
            <a:ext cx="2086706" cy="33994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7691" y="4809908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extract PID containing the PMT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829908" y="5056093"/>
            <a:ext cx="1617783" cy="16110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447691" y="5351883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display one table, then 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829908" y="5571657"/>
            <a:ext cx="1617783" cy="2641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47691" y="5893858"/>
            <a:ext cx="4736123" cy="492370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 output packets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223846" y="5942543"/>
            <a:ext cx="3223845" cy="1975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Transmodulation</a:t>
            </a:r>
            <a:r>
              <a:rPr lang="en-US" dirty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sz="1200" b="1" dirty="0" smtClean="0"/>
          </a:p>
          <a:p>
            <a:r>
              <a:rPr lang="en-US" dirty="0" smtClean="0"/>
              <a:t>On-the-fly </a:t>
            </a:r>
            <a:r>
              <a:rPr lang="en-US" dirty="0"/>
              <a:t>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1/3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90469" y="2067735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service « France 2 », </a:t>
            </a:r>
            <a:r>
              <a:rPr lang="en-US" dirty="0" smtClean="0">
                <a:solidFill>
                  <a:schemeClr val="bg1"/>
                </a:solidFill>
              </a:rPr>
              <a:t>keeping only one audio track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13232" y="2444628"/>
            <a:ext cx="977237" cy="29857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190469" y="3022772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broadcast resulting SPTS to multicast IP </a:t>
            </a:r>
            <a:r>
              <a:rPr lang="en-US" dirty="0" err="1" smtClean="0">
                <a:solidFill>
                  <a:schemeClr val="bg1"/>
                </a:solidFill>
              </a:rPr>
              <a:t>address:port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838092" y="3329357"/>
            <a:ext cx="1352377" cy="7030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90469" y="4322408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replace content of PID 16 with table from an XML file (a NIT)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41632" y="4699301"/>
            <a:ext cx="2348837" cy="40408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90469" y="5948327"/>
            <a:ext cx="3672602" cy="753786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modified TS to a </a:t>
            </a:r>
            <a:r>
              <a:rPr lang="en-US" dirty="0" err="1" smtClean="0">
                <a:solidFill>
                  <a:schemeClr val="bg1"/>
                </a:solidFill>
              </a:rPr>
              <a:t>Dektec</a:t>
            </a:r>
            <a:r>
              <a:rPr lang="en-US" dirty="0" smtClean="0">
                <a:solidFill>
                  <a:schemeClr val="bg1"/>
                </a:solidFill>
              </a:rPr>
              <a:t> modulator on same frequency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841632" y="5814648"/>
            <a:ext cx="2348837" cy="51057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CAS test bed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example using French DVB-T network:</a:t>
            </a:r>
          </a:p>
          <a:p>
            <a:pPr marL="0" indent="0" algn="r">
              <a:buNone/>
            </a:pPr>
            <a:r>
              <a:rPr lang="en-US" dirty="0" smtClean="0"/>
              <a:t>duplicate and rename a TS, scramble one service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1924471"/>
            <a:ext cx="9087305" cy="46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CAS test bed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0" indent="-9525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35107" y="1664678"/>
            <a:ext cx="3567379" cy="1533838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rename the TS,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rename all services in the TS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(service name, service id, LCN)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62625" y="3552092"/>
            <a:ext cx="4039862" cy="1028515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scramble one service,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connect to a real ECM Generator,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update PMT, insert ECM’s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7092462" y="4066350"/>
            <a:ext cx="770163" cy="23601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62625" y="4934183"/>
            <a:ext cx="4039862" cy="1046977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 connection from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a real EMM Generator,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update the CAT, insert EMM’s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5814647" y="5457672"/>
            <a:ext cx="2047978" cy="1694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" y="2074985"/>
            <a:ext cx="11188460" cy="38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: duplicate the TS to another application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merge</a:t>
            </a:r>
            <a:r>
              <a:rPr lang="en-US" dirty="0" smtClean="0"/>
              <a:t> : merge </a:t>
            </a:r>
            <a:r>
              <a:rPr lang="en-US" dirty="0"/>
              <a:t>with a TS coming from another application</a:t>
            </a:r>
          </a:p>
          <a:p>
            <a:pPr marL="457200" lvl="1" indent="0">
              <a:buNone/>
            </a:pPr>
            <a:r>
              <a:rPr lang="en-US" dirty="0"/>
              <a:t>merge service references (PAT, CAT, etc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1" y="3317630"/>
            <a:ext cx="11734507" cy="2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multiple inputs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2" y="2520460"/>
            <a:ext cx="10377832" cy="373124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66891" y="1477106"/>
            <a:ext cx="4255477" cy="2086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err="1" smtClean="0"/>
              <a:t>tsswitch</a:t>
            </a:r>
            <a:r>
              <a:rPr lang="en-US" sz="2400" dirty="0" smtClean="0"/>
              <a:t> command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same plugins as tsp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various switching strategies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remote control using UDP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5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 smtClean="0"/>
              <a:t>TSDuck overview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Transport stream processor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PSI/SI table manipulation using XML or JSON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Extending TSDuck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TSDuck as an </a:t>
            </a:r>
            <a:r>
              <a:rPr lang="en-US" dirty="0"/>
              <a:t>MPEG/DVB </a:t>
            </a:r>
            <a:r>
              <a:rPr lang="en-US" dirty="0" smtClean="0"/>
              <a:t>C++ library</a:t>
            </a:r>
            <a:endParaRPr lang="en-US" noProof="0" dirty="0" smtClean="0"/>
          </a:p>
          <a:p>
            <a:pPr>
              <a:buClr>
                <a:schemeClr val="bg2"/>
              </a:buClr>
            </a:pPr>
            <a:r>
              <a:rPr lang="en-US" dirty="0" smtClean="0"/>
              <a:t>Using TSDuck from Java and Python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plugins</a:t>
            </a:r>
          </a:p>
          <a:p>
            <a:pPr lvl="1"/>
            <a:r>
              <a:rPr lang="en-US" dirty="0" smtClean="0"/>
              <a:t>Files: TS, M2TS, PCAP</a:t>
            </a:r>
          </a:p>
          <a:p>
            <a:pPr lvl="1"/>
            <a:r>
              <a:rPr lang="en-US" dirty="0" smtClean="0"/>
              <a:t>Network: multicast IP, HLS, HTTP, </a:t>
            </a:r>
            <a:r>
              <a:rPr lang="en-US" dirty="0" smtClean="0"/>
              <a:t>SRT, RIST</a:t>
            </a:r>
            <a:endParaRPr lang="en-US" dirty="0" smtClean="0"/>
          </a:p>
          <a:p>
            <a:pPr lvl="1"/>
            <a:r>
              <a:rPr lang="en-US" dirty="0" smtClean="0"/>
              <a:t>Hardware: tuners (DVB, ATSC, ISDB), </a:t>
            </a:r>
            <a:r>
              <a:rPr lang="en-US" dirty="0" err="1" smtClean="0"/>
              <a:t>Dektec</a:t>
            </a:r>
            <a:r>
              <a:rPr lang="en-US" dirty="0" smtClean="0"/>
              <a:t> (ASI, demodulators)</a:t>
            </a:r>
          </a:p>
          <a:p>
            <a:pPr lvl="1"/>
            <a:r>
              <a:rPr lang="en-US" dirty="0" smtClean="0"/>
              <a:t>Application: fork, memory, craft, null</a:t>
            </a:r>
          </a:p>
          <a:p>
            <a:r>
              <a:rPr lang="en-US" dirty="0" smtClean="0"/>
              <a:t>Output plugins</a:t>
            </a:r>
          </a:p>
          <a:p>
            <a:pPr lvl="1"/>
            <a:r>
              <a:rPr lang="en-US" dirty="0" smtClean="0"/>
              <a:t>Files: TS, M2TS</a:t>
            </a:r>
          </a:p>
          <a:p>
            <a:pPr lvl="1"/>
            <a:r>
              <a:rPr lang="en-US" dirty="0" smtClean="0"/>
              <a:t>Network: multicast IP, HLS, </a:t>
            </a:r>
            <a:r>
              <a:rPr lang="en-US" dirty="0" smtClean="0"/>
              <a:t>SRT, RIST</a:t>
            </a:r>
            <a:endParaRPr lang="en-US" dirty="0" smtClean="0"/>
          </a:p>
          <a:p>
            <a:pPr lvl="1"/>
            <a:r>
              <a:rPr lang="en-US" dirty="0" smtClean="0"/>
              <a:t>Hardware: </a:t>
            </a:r>
            <a:r>
              <a:rPr lang="en-US" dirty="0" err="1" smtClean="0"/>
              <a:t>Dektec</a:t>
            </a:r>
            <a:r>
              <a:rPr lang="en-US" dirty="0" smtClean="0"/>
              <a:t> (ASI, modulators), </a:t>
            </a:r>
            <a:r>
              <a:rPr lang="en-US" dirty="0" err="1" smtClean="0"/>
              <a:t>HiDes</a:t>
            </a:r>
            <a:r>
              <a:rPr lang="en-US" dirty="0" smtClean="0"/>
              <a:t> (modulators)</a:t>
            </a:r>
          </a:p>
          <a:p>
            <a:pPr lvl="1"/>
            <a:r>
              <a:rPr lang="en-US" dirty="0" smtClean="0"/>
              <a:t>Application: fork, memory, drop, media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processing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TS transformations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PID or packet filtering, PSI/SI transformation or injection, service extraction or modification,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regulation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regulation, time shifting, scheduled recording,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analysis and monitoring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TS analysis, PSI/SI extraction, PID, bitrate monitoring, ECM or EMM monitoring,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TS scrambling &amp; descrambling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DVB </a:t>
            </a:r>
            <a:r>
              <a:rPr lang="en-US" dirty="0" err="1" smtClean="0"/>
              <a:t>SimulCrypt</a:t>
            </a:r>
            <a:r>
              <a:rPr lang="en-US" dirty="0" smtClean="0"/>
              <a:t> support for ECM / EMM injection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 injection of extraction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SCTE 35, T2-MI, MPE, Teletext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Any other processing you wish to develop…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75 </a:t>
            </a:r>
            <a:r>
              <a:rPr lang="en-US" dirty="0" smtClean="0"/>
              <a:t>packet processing plugins available (version </a:t>
            </a:r>
            <a:r>
              <a:rPr lang="en-US" dirty="0" smtClean="0"/>
              <a:t>3.29)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PSI/SI tables manipulation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binary, XML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MPEG tables and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Extraction from TS, injection into TS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binary</a:t>
            </a:r>
          </a:p>
          <a:p>
            <a:pPr marL="914400" lvl="2" indent="0">
              <a:buNone/>
            </a:pPr>
            <a:r>
              <a:rPr lang="en-US" dirty="0" smtClean="0"/>
              <a:t>raw sections</a:t>
            </a:r>
          </a:p>
          <a:p>
            <a:pPr lvl="1"/>
            <a:r>
              <a:rPr lang="en-US" dirty="0" smtClean="0"/>
              <a:t>XML</a:t>
            </a:r>
          </a:p>
          <a:p>
            <a:pPr marL="914400" lvl="2" indent="0">
              <a:buNone/>
            </a:pPr>
            <a:r>
              <a:rPr lang="en-US" dirty="0" smtClean="0"/>
              <a:t>fully documented in user’s guide</a:t>
            </a:r>
          </a:p>
          <a:p>
            <a:pPr marL="914400" lvl="2" indent="0">
              <a:buNone/>
            </a:pPr>
            <a:r>
              <a:rPr lang="en-US" dirty="0" smtClean="0"/>
              <a:t>easy to manually edit or process in applications</a:t>
            </a:r>
          </a:p>
          <a:p>
            <a:pPr lvl="1"/>
            <a:r>
              <a:rPr lang="en-US" dirty="0" smtClean="0"/>
              <a:t>JSON </a:t>
            </a:r>
          </a:p>
          <a:p>
            <a:pPr marL="914400" lvl="2" indent="0">
              <a:buNone/>
            </a:pPr>
            <a:r>
              <a:rPr lang="en-US" dirty="0" smtClean="0"/>
              <a:t>through automated XML-to-JSON conversion</a:t>
            </a:r>
          </a:p>
          <a:p>
            <a:pPr marL="914400" lvl="2" indent="0">
              <a:buNone/>
            </a:pPr>
            <a:r>
              <a:rPr lang="en-US" dirty="0" smtClean="0"/>
              <a:t>easy to process in applications, especially in Python</a:t>
            </a:r>
          </a:p>
          <a:p>
            <a:r>
              <a:rPr lang="en-US" dirty="0" smtClean="0"/>
              <a:t>All formats are uniformly used</a:t>
            </a:r>
          </a:p>
          <a:p>
            <a:pPr lvl="1"/>
            <a:r>
              <a:rPr lang="en-US" dirty="0" smtClean="0"/>
              <a:t>TS extraction, modification, injection</a:t>
            </a:r>
          </a:p>
          <a:p>
            <a:pPr lvl="1"/>
            <a:r>
              <a:rPr lang="en-US" dirty="0" smtClean="0"/>
              <a:t>file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&lt;tsduck&gt;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&lt;/PAT&gt;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&lt;/PMT&gt;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&lt;/tsduck&gt;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ways to update tables in a 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plugins with predefined options</a:t>
            </a:r>
          </a:p>
          <a:p>
            <a:pPr lvl="1"/>
            <a:r>
              <a:rPr lang="en-US" dirty="0" smtClean="0"/>
              <a:t>BAT, CAT, NIT, PAT, PMT, SDT</a:t>
            </a:r>
          </a:p>
          <a:p>
            <a:r>
              <a:rPr lang="en-US" dirty="0" smtClean="0"/>
              <a:t>Manual XML handling</a:t>
            </a:r>
          </a:p>
          <a:p>
            <a:pPr lvl="1"/>
            <a:r>
              <a:rPr lang="en-US" dirty="0" smtClean="0"/>
              <a:t>Extract the table as an XML file</a:t>
            </a:r>
          </a:p>
          <a:p>
            <a:pPr lvl="1"/>
            <a:r>
              <a:rPr lang="en-US" dirty="0" smtClean="0"/>
              <a:t>Edit the file</a:t>
            </a:r>
          </a:p>
          <a:p>
            <a:pPr lvl="1"/>
            <a:r>
              <a:rPr lang="en-US" dirty="0" smtClean="0"/>
              <a:t>Reinject the file</a:t>
            </a:r>
          </a:p>
          <a:p>
            <a:r>
              <a:rPr lang="en-US" dirty="0" smtClean="0"/>
              <a:t>Automated XML modification</a:t>
            </a:r>
          </a:p>
          <a:p>
            <a:pPr lvl="1"/>
            <a:r>
              <a:rPr lang="en-US" dirty="0" smtClean="0"/>
              <a:t>Using « XML patch files »</a:t>
            </a:r>
          </a:p>
          <a:p>
            <a:pPr lvl="1"/>
            <a:r>
              <a:rPr lang="en-US" dirty="0" smtClean="0"/>
              <a:t>Flexible XML templates to update tables on the fly</a:t>
            </a:r>
          </a:p>
          <a:p>
            <a:pPr lvl="1"/>
            <a:r>
              <a:rPr lang="en-US" dirty="0" smtClean="0"/>
              <a:t>Similar to XSLT in principle, but much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TSDuck is extensible</a:t>
            </a:r>
          </a:p>
          <a:p>
            <a:pPr lvl="1"/>
            <a:r>
              <a:rPr lang="en-US" dirty="0"/>
              <a:t>Source code provided</a:t>
            </a:r>
          </a:p>
          <a:p>
            <a:pPr marL="896937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/>
              <a:t>Common API for Linux, Windows and macOS</a:t>
            </a:r>
          </a:p>
          <a:p>
            <a:pPr marL="914400" lvl="2" indent="0">
              <a:buNone/>
            </a:pPr>
            <a:r>
              <a:rPr lang="en-US" dirty="0"/>
              <a:t>DVB </a:t>
            </a:r>
            <a:r>
              <a:rPr lang="en-US" dirty="0" smtClean="0"/>
              <a:t>tuners, </a:t>
            </a:r>
            <a:r>
              <a:rPr lang="en-US" dirty="0" err="1"/>
              <a:t>Dektec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HiDes</a:t>
            </a:r>
            <a:r>
              <a:rPr lang="en-US" dirty="0" smtClean="0"/>
              <a:t> devices </a:t>
            </a:r>
            <a:r>
              <a:rPr lang="en-US" dirty="0"/>
              <a:t>are not supported on macOS</a:t>
            </a:r>
          </a:p>
          <a:p>
            <a:pPr lvl="1"/>
            <a:r>
              <a:rPr lang="en-US" dirty="0"/>
              <a:t>Programmer’s guide</a:t>
            </a:r>
          </a:p>
          <a:p>
            <a:pPr marL="914400" lvl="2" indent="0">
              <a:buNone/>
            </a:pPr>
            <a:r>
              <a:rPr lang="en-US" dirty="0" smtClean="0"/>
              <a:t>doxygen-generated</a:t>
            </a:r>
            <a:r>
              <a:rPr lang="en-US" dirty="0"/>
              <a:t>, see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https://tsduck.io/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You can modify it yourself 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/>
              <a:t>Try to find a solution using existing </a:t>
            </a:r>
            <a:r>
              <a:rPr lang="en-US" dirty="0" smtClean="0"/>
              <a:t>TSDuck plugins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review utilities and plugins</a:t>
            </a:r>
          </a:p>
          <a:p>
            <a:pPr>
              <a:lnSpc>
                <a:spcPct val="90000"/>
              </a:lnSpc>
            </a:pPr>
            <a:r>
              <a:rPr lang="en-US" dirty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remain upward compatible</a:t>
            </a:r>
          </a:p>
          <a:p>
            <a:pPr>
              <a:lnSpc>
                <a:spcPct val="90000"/>
              </a:lnSpc>
            </a:pPr>
            <a:r>
              <a:rPr lang="en-US" dirty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quite simple, really</a:t>
            </a:r>
          </a:p>
          <a:p>
            <a:pPr>
              <a:lnSpc>
                <a:spcPct val="90000"/>
              </a:lnSpc>
            </a:pPr>
            <a:r>
              <a:rPr lang="en-US" dirty="0"/>
              <a:t>Send your code back </a:t>
            </a:r>
            <a:r>
              <a:rPr lang="en-US" dirty="0" smtClean="0"/>
              <a:t>using a pull request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 that everyone can benefit from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 smtClean="0"/>
              <a:t>use an existing one as code base</a:t>
            </a:r>
          </a:p>
          <a:p>
            <a:pPr lvl="1"/>
            <a:r>
              <a:rPr lang="en-US" dirty="0" smtClean="0"/>
              <a:t>choose one which is technically similar</a:t>
            </a:r>
          </a:p>
          <a:p>
            <a:pPr marL="914400" lvl="2" indent="0">
              <a:buNone/>
            </a:pPr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 smtClean="0"/>
              <a:t>preserve TSDuck philosophy</a:t>
            </a:r>
          </a:p>
          <a:p>
            <a:pPr marL="914400" lvl="2" indent="0">
              <a:buNone/>
            </a:pPr>
            <a:r>
              <a:rPr lang="en-US" dirty="0" smtClean="0"/>
              <a:t>develop several elementary plugins if necessary</a:t>
            </a:r>
          </a:p>
          <a:p>
            <a:pPr marL="914400" lvl="2" indent="0">
              <a:buNone/>
            </a:pPr>
            <a:r>
              <a:rPr lang="en-US" dirty="0" smtClean="0"/>
              <a:t>not a single big plugin implementing several features</a:t>
            </a:r>
          </a:p>
          <a:p>
            <a:r>
              <a:rPr lang="en-US" dirty="0" smtClean="0"/>
              <a:t>Read the « TSDuck coding guidelines » document</a:t>
            </a:r>
          </a:p>
          <a:p>
            <a:pPr lvl="1"/>
            <a:r>
              <a:rPr lang="en-US" dirty="0" smtClean="0"/>
              <a:t>a recommended reading, although not required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69569" y="2907323"/>
            <a:ext cx="3051563" cy="1934307"/>
          </a:xfrm>
          <a:prstGeom prst="roundRect">
            <a:avLst>
              <a:gd name="adj" fmla="val 3779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RTFM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(as usual)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Process ISO/IEC 13818-1 transport streams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Set of low-level utilities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extensible through plugins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« Batch &amp; Bash » oriented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command-line only, no fancy GUI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one utility or plugin = one elementary function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combined in any order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Written in C++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reusable and extensible code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Java and Python bindings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Available on Linux, Windows and 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Reason: manipulation of confidential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PSI/SI signalization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onditional access system implementation</a:t>
            </a:r>
          </a:p>
          <a:p>
            <a:r>
              <a:rPr lang="en-US" dirty="0" smtClean="0"/>
              <a:t>Completely independent source code and binary packages</a:t>
            </a:r>
          </a:p>
          <a:p>
            <a:pPr lvl="1"/>
            <a:r>
              <a:rPr lang="en-US" dirty="0" smtClean="0"/>
              <a:t>additional plugins</a:t>
            </a:r>
          </a:p>
          <a:p>
            <a:pPr lvl="1"/>
            <a:r>
              <a:rPr lang="en-US" dirty="0" smtClean="0"/>
              <a:t>additional commands</a:t>
            </a:r>
          </a:p>
          <a:p>
            <a:pPr lvl="1"/>
            <a:r>
              <a:rPr lang="en-US" dirty="0" smtClean="0"/>
              <a:t>dynamically merging inside TSDuck proprietary implementations of tables, descriptors, CAS data structures, naming, etc.</a:t>
            </a:r>
          </a:p>
          <a:p>
            <a:r>
              <a:rPr lang="en-US" dirty="0" smtClean="0"/>
              <a:t>Compatible with TSDuck BSD license</a:t>
            </a:r>
          </a:p>
          <a:p>
            <a:r>
              <a:rPr lang="en-US" dirty="0" smtClean="0"/>
              <a:t>Sample code in source code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sample/sample-extension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TSDuck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br>
              <a:rPr lang="en-US" dirty="0" smtClean="0"/>
            </a:br>
            <a:r>
              <a:rPr lang="en-US" dirty="0" smtClean="0"/>
              <a:t>in C++, Java 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TSDuck common code is in one large library</a:t>
            </a:r>
          </a:p>
          <a:p>
            <a:pPr lvl="1"/>
            <a:r>
              <a:rPr lang="en-US" dirty="0"/>
              <a:t>libtsduck.so / </a:t>
            </a:r>
            <a:r>
              <a:rPr lang="en-US" dirty="0" err="1" smtClean="0"/>
              <a:t>libtsduck.dylib</a:t>
            </a:r>
            <a:r>
              <a:rPr lang="en-US" dirty="0" smtClean="0"/>
              <a:t> </a:t>
            </a:r>
            <a:r>
              <a:rPr lang="en-US" dirty="0"/>
              <a:t>/ tsduck.dll</a:t>
            </a:r>
          </a:p>
          <a:p>
            <a:r>
              <a:rPr lang="en-US" dirty="0"/>
              <a:t>Contains generic and reusable C++ code</a:t>
            </a:r>
          </a:p>
          <a:p>
            <a:pPr lvl="1"/>
            <a:r>
              <a:rPr lang="en-US" dirty="0"/>
              <a:t>basic operating system independent features</a:t>
            </a:r>
          </a:p>
          <a:p>
            <a:pPr marL="914400" lvl="2" indent="0">
              <a:buNone/>
            </a:pPr>
            <a:r>
              <a:rPr lang="en-US" dirty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MPEG/DVB </a:t>
            </a:r>
            <a:r>
              <a:rPr lang="en-US" dirty="0"/>
              <a:t>features</a:t>
            </a:r>
          </a:p>
          <a:p>
            <a:pPr marL="914400" lvl="2" indent="0">
              <a:buNone/>
            </a:pPr>
            <a:r>
              <a:rPr lang="en-US" dirty="0"/>
              <a:t>TS packets, PSI/SI tables, sections and descriptors, </a:t>
            </a:r>
            <a:r>
              <a:rPr lang="en-US" dirty="0" err="1"/>
              <a:t>demultiplexing</a:t>
            </a:r>
            <a:r>
              <a:rPr lang="en-US" dirty="0"/>
              <a:t>, </a:t>
            </a:r>
            <a:r>
              <a:rPr lang="en-US" dirty="0" err="1"/>
              <a:t>packetization</a:t>
            </a:r>
            <a:r>
              <a:rPr lang="en-US" dirty="0" smtClean="0"/>
              <a:t>, encapsulation, </a:t>
            </a:r>
            <a:r>
              <a:rPr lang="en-US" dirty="0"/>
              <a:t>DVB tuners, etc.</a:t>
            </a:r>
          </a:p>
          <a:p>
            <a:r>
              <a:rPr lang="en-US" dirty="0"/>
              <a:t>Can be used in your application</a:t>
            </a:r>
          </a:p>
          <a:p>
            <a:pPr lvl="1"/>
            <a:r>
              <a:rPr lang="en-US" dirty="0"/>
              <a:t>even if not part of </a:t>
            </a:r>
            <a:r>
              <a:rPr lang="en-US" dirty="0" smtClean="0"/>
              <a:t>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6" y="1500554"/>
            <a:ext cx="6040680" cy="497194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879506" y="1500554"/>
            <a:ext cx="5258438" cy="4900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C++ applications</a:t>
            </a:r>
          </a:p>
          <a:p>
            <a:pPr marL="457200" lvl="1" indent="0">
              <a:buNone/>
            </a:pPr>
            <a:r>
              <a:rPr lang="en-US" dirty="0" smtClean="0"/>
              <a:t>all TSDuck features</a:t>
            </a:r>
          </a:p>
          <a:p>
            <a:r>
              <a:rPr lang="en-US" dirty="0" smtClean="0"/>
              <a:t>Java or Python applications</a:t>
            </a:r>
          </a:p>
          <a:p>
            <a:pPr marL="457200" lvl="1" indent="0">
              <a:buNone/>
            </a:pPr>
            <a:r>
              <a:rPr lang="en-US" dirty="0" smtClean="0"/>
              <a:t>high-level features only</a:t>
            </a:r>
          </a:p>
          <a:p>
            <a:pPr marL="457200" lvl="1" indent="0">
              <a:buNone/>
            </a:pPr>
            <a:r>
              <a:rPr lang="en-US" dirty="0" smtClean="0"/>
              <a:t>interactions using JSON or XML</a:t>
            </a:r>
          </a:p>
          <a:p>
            <a:pPr marL="457200" lvl="1" indent="0">
              <a:buNone/>
            </a:pPr>
            <a:r>
              <a:rPr lang="en-US" dirty="0" smtClean="0"/>
              <a:t>memory buffers for input/output</a:t>
            </a:r>
          </a:p>
          <a:p>
            <a:r>
              <a:rPr lang="en-US" dirty="0" smtClean="0"/>
              <a:t>Custom plugins</a:t>
            </a:r>
          </a:p>
          <a:p>
            <a:pPr lvl="1"/>
            <a:r>
              <a:rPr lang="en-US" dirty="0" smtClean="0"/>
              <a:t>C++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https://tsduck.io/doxy/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automatically updated every night</a:t>
            </a:r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building TSDuck and applications using its library</a:t>
            </a:r>
          </a:p>
          <a:p>
            <a:pPr lvl="1"/>
            <a:r>
              <a:rPr lang="en-US" dirty="0" smtClean="0"/>
              <a:t>developing TSDuck plugins and extensions</a:t>
            </a:r>
          </a:p>
          <a:p>
            <a:pPr lvl="1"/>
            <a:r>
              <a:rPr lang="en-US" dirty="0" smtClean="0"/>
              <a:t>C++ library tutorial</a:t>
            </a:r>
          </a:p>
          <a:p>
            <a:pPr lvl="1"/>
            <a:r>
              <a:rPr lang="en-US" dirty="0" smtClean="0"/>
              <a:t>Java and Python bindings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all C++, Java and Python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Any question?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TSDuck is /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TSDuck is a general-purpose toolbox for digital TV engineers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lab, demo, test, integration, debug, end-to-end testing 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TSDuck is not an off-the-shelf ready-to-use specialized application for production and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usages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 acquisition (IP, HTTP, HLS, SRT</a:t>
            </a:r>
            <a:r>
              <a:rPr lang="en-US" dirty="0" smtClean="0"/>
              <a:t>, RIST, </a:t>
            </a:r>
            <a:r>
              <a:rPr lang="en-US" dirty="0" smtClean="0"/>
              <a:t>DVB, ATSC, ISDB, ASI)</a:t>
            </a:r>
          </a:p>
          <a:p>
            <a:r>
              <a:rPr lang="en-US" dirty="0" smtClean="0"/>
              <a:t>TS analysis</a:t>
            </a:r>
          </a:p>
          <a:p>
            <a:r>
              <a:rPr lang="en-US" dirty="0" err="1" smtClean="0"/>
              <a:t>Transmodulation</a:t>
            </a:r>
            <a:endParaRPr lang="en-US" dirty="0" smtClean="0"/>
          </a:p>
          <a:p>
            <a:r>
              <a:rPr lang="en-US" dirty="0" smtClean="0"/>
              <a:t>Analysis, edition, injection of PSI/SI</a:t>
            </a:r>
          </a:p>
          <a:p>
            <a:pPr lvl="1"/>
            <a:r>
              <a:rPr lang="en-US" dirty="0" smtClean="0"/>
              <a:t>using and editing PSI/SI in XML or JSON format</a:t>
            </a:r>
          </a:p>
          <a:p>
            <a:r>
              <a:rPr lang="en-US" dirty="0" smtClean="0"/>
              <a:t>Service manipulation</a:t>
            </a:r>
          </a:p>
          <a:p>
            <a:pPr lvl="1"/>
            <a:r>
              <a:rPr lang="en-US" dirty="0" smtClean="0"/>
              <a:t>extract, remove, rename, etc.</a:t>
            </a:r>
          </a:p>
          <a:p>
            <a:r>
              <a:rPr lang="en-US" dirty="0" smtClean="0"/>
              <a:t>SCTE 35 splicing </a:t>
            </a:r>
            <a:r>
              <a:rPr lang="en-US" dirty="0" smtClean="0"/>
              <a:t>injection, extraction and monitoring</a:t>
            </a:r>
            <a:endParaRPr lang="en-US" dirty="0" smtClean="0"/>
          </a:p>
          <a:p>
            <a:r>
              <a:rPr lang="en-US" dirty="0" smtClean="0"/>
              <a:t>MPE injection and extraction (Multi-Protocol Encapsulation)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usages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Route, merge, fork TS between applications</a:t>
            </a:r>
          </a:p>
          <a:p>
            <a:r>
              <a:rPr lang="en-US" dirty="0" smtClean="0"/>
              <a:t>Test </a:t>
            </a:r>
            <a:r>
              <a:rPr lang="en-US" dirty="0"/>
              <a:t>bed for CAS or STB</a:t>
            </a:r>
          </a:p>
          <a:p>
            <a:pPr lvl="1"/>
            <a:r>
              <a:rPr lang="en-US" dirty="0"/>
              <a:t>injection of test cases</a:t>
            </a:r>
          </a:p>
          <a:p>
            <a:pPr lvl="1"/>
            <a:r>
              <a:rPr lang="en-US" dirty="0"/>
              <a:t>DVB </a:t>
            </a:r>
            <a:r>
              <a:rPr lang="en-US" dirty="0" smtClean="0"/>
              <a:t>or ATIS Scrambling with DVB </a:t>
            </a:r>
            <a:r>
              <a:rPr lang="en-US" dirty="0" err="1"/>
              <a:t>SimulCrypt</a:t>
            </a:r>
            <a:r>
              <a:rPr lang="en-US" dirty="0"/>
              <a:t> support</a:t>
            </a:r>
          </a:p>
          <a:p>
            <a:r>
              <a:rPr lang="en-US" dirty="0"/>
              <a:t>Extraction of specific streams</a:t>
            </a:r>
          </a:p>
          <a:p>
            <a:pPr lvl="1"/>
            <a:r>
              <a:rPr lang="en-US" dirty="0"/>
              <a:t>T2-MI (DVB-T2 Modulator Interface)</a:t>
            </a:r>
          </a:p>
          <a:p>
            <a:pPr lvl="1"/>
            <a:r>
              <a:rPr lang="en-US" dirty="0"/>
              <a:t>PLP’s (Physical Layer Pipe)</a:t>
            </a:r>
          </a:p>
          <a:p>
            <a:pPr lvl="1"/>
            <a:r>
              <a:rPr lang="en-US" dirty="0"/>
              <a:t>Teletext subtitles</a:t>
            </a:r>
          </a:p>
          <a:p>
            <a:r>
              <a:rPr lang="en-US" dirty="0" smtClean="0"/>
              <a:t>Any </a:t>
            </a:r>
            <a:r>
              <a:rPr lang="en-US" dirty="0"/>
              <a:t>combination of the above and more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https://tsduck.io/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pPr lvl="1"/>
            <a:r>
              <a:rPr lang="en-US" dirty="0" smtClean="0"/>
              <a:t>can be used in 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pre-built binary installers for Windows and Linux</a:t>
            </a:r>
          </a:p>
          <a:p>
            <a:pPr marL="914400" lvl="2" indent="0">
              <a:buNone/>
            </a:pPr>
            <a:r>
              <a:rPr lang="en-US" dirty="0" smtClean="0"/>
              <a:t>Fedora, CentOS, 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user’s contribution: Arch Linux (AUR)</a:t>
            </a:r>
          </a:p>
          <a:p>
            <a:pPr lvl="1"/>
            <a:r>
              <a:rPr lang="en-US" dirty="0" smtClean="0"/>
              <a:t>through Homebrew on macOS</a:t>
            </a:r>
          </a:p>
          <a:p>
            <a:pPr marL="914400" lvl="2" indent="0">
              <a:buNone/>
            </a:pPr>
            <a:r>
              <a:rPr lang="en-US" dirty="0" smtClean="0"/>
              <a:t>user’s contribution: </a:t>
            </a:r>
            <a:r>
              <a:rPr lang="en-US" dirty="0" err="1" smtClean="0"/>
              <a:t>MacPorts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user’s guide</a:t>
            </a:r>
          </a:p>
          <a:p>
            <a:pPr marL="914400" lvl="2" indent="0">
              <a:buNone/>
            </a:pPr>
            <a:r>
              <a:rPr lang="en-US" dirty="0" smtClean="0"/>
              <a:t>PDF, </a:t>
            </a:r>
            <a:r>
              <a:rPr lang="en-US" dirty="0" smtClean="0"/>
              <a:t>500+ </a:t>
            </a:r>
            <a:r>
              <a:rPr lang="en-US" dirty="0" smtClean="0"/>
              <a:t>pages of references and examples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marL="914400" lvl="2" indent="0">
              <a:buNone/>
            </a:pPr>
            <a:r>
              <a:rPr lang="en-US" dirty="0" smtClean="0"/>
              <a:t>doxygen-generated, online on tsduck.io</a:t>
            </a:r>
          </a:p>
          <a:p>
            <a:pPr marL="914400" lvl="2" indent="0">
              <a:buNone/>
            </a:pPr>
            <a:r>
              <a:rPr lang="en-US" dirty="0" smtClean="0"/>
              <a:t>for C++, Java and Python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transport stream processor</a:t>
            </a:r>
          </a:p>
        </p:txBody>
      </p:sp>
    </p:spTree>
    <p:extLst>
      <p:ext uri="{BB962C8B-B14F-4D97-AF65-F5344CB8AC3E}">
        <p14:creationId xmlns:p14="http://schemas.microsoft.com/office/powerpoint/2010/main" val="31574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1978</Words>
  <Application>Microsoft Office PowerPoint</Application>
  <PresentationFormat>Widescreen</PresentationFormat>
  <Paragraphs>336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TSDuck</vt:lpstr>
      <vt:lpstr>Topics</vt:lpstr>
      <vt:lpstr>TSDuck overview</vt:lpstr>
      <vt:lpstr>What TSDuck is / is not</vt:lpstr>
      <vt:lpstr>Sample usages (1/2)</vt:lpstr>
      <vt:lpstr>Sample usages (2/2)</vt:lpstr>
      <vt:lpstr>Availability</vt:lpstr>
      <vt:lpstr>Delivery</vt:lpstr>
      <vt:lpstr>tsp</vt:lpstr>
      <vt:lpstr>tsp overview</vt:lpstr>
      <vt:lpstr>tsp plugin chain</vt:lpstr>
      <vt:lpstr>tsp plugins</vt:lpstr>
      <vt:lpstr>tsp basic syntax</vt:lpstr>
      <vt:lpstr>Simple examples</vt:lpstr>
      <vt:lpstr>Sample CAS test bed (1/2)</vt:lpstr>
      <vt:lpstr>Sample CAS test bed (2/2)</vt:lpstr>
      <vt:lpstr>Sample MPE injection and extraction</vt:lpstr>
      <vt:lpstr>Multiple tsp instances</vt:lpstr>
      <vt:lpstr>Switching between multiple inputs</vt:lpstr>
      <vt:lpstr>Input and output plugins</vt:lpstr>
      <vt:lpstr>Packet processing plugins</vt:lpstr>
      <vt:lpstr>PSI/SI tables manipulation </vt:lpstr>
      <vt:lpstr>MPEG tables and sections</vt:lpstr>
      <vt:lpstr>Sample XML file</vt:lpstr>
      <vt:lpstr>Multiple ways to update tables in a TS</vt:lpstr>
      <vt:lpstr>Extending TSDuck</vt:lpstr>
      <vt:lpstr>Extending TSDuck</vt:lpstr>
      <vt:lpstr>Why extending TSDuck?</vt:lpstr>
      <vt:lpstr>Coding hints</vt:lpstr>
      <vt:lpstr>Proprietary extensions</vt:lpstr>
      <vt:lpstr>Using the TSDuck library</vt:lpstr>
      <vt:lpstr>TSDuck library</vt:lpstr>
      <vt:lpstr>Software architecture</vt:lpstr>
      <vt:lpstr>Programmer’s guide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/>
  <dc:creator>Thierry Lelégard</dc:creator>
  <cp:lastModifiedBy>LELEGARD Thierry</cp:lastModifiedBy>
  <cp:revision>113</cp:revision>
  <dcterms:created xsi:type="dcterms:W3CDTF">2021-04-01T14:51:44Z</dcterms:created>
  <dcterms:modified xsi:type="dcterms:W3CDTF">2021-11-02T15:11:47Z</dcterms:modified>
</cp:coreProperties>
</file>