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0" r:id="rId8"/>
    <p:sldId id="271" r:id="rId9"/>
    <p:sldId id="261" r:id="rId10"/>
    <p:sldId id="274" r:id="rId11"/>
    <p:sldId id="272" r:id="rId12"/>
    <p:sldId id="262" r:id="rId13"/>
    <p:sldId id="273" r:id="rId14"/>
    <p:sldId id="263" r:id="rId15"/>
    <p:sldId id="269" r:id="rId16"/>
    <p:sldId id="264" r:id="rId17"/>
    <p:sldId id="265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5646" autoAdjust="0"/>
  </p:normalViewPr>
  <p:slideViewPr>
    <p:cSldViewPr snapToGrid="0">
      <p:cViewPr varScale="1">
        <p:scale>
          <a:sx n="122" d="100"/>
          <a:sy n="122" d="100"/>
        </p:scale>
        <p:origin x="6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-1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Segoe UI" panose="020B0502040204020203" pitchFamily="34" charset="0"/>
                <a:cs typeface="Segoe UI" panose="020B0502040204020203" pitchFamily="34" charset="0"/>
              </a:rPr>
              <a:t>TSDuck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7"/>
            <a:ext cx="6952034" cy="2104699"/>
          </a:xfrm>
        </p:spPr>
        <p:txBody>
          <a:bodyPr/>
          <a:lstStyle/>
          <a:p>
            <a:r>
              <a:rPr lang="en-US" noProof="0" dirty="0"/>
              <a:t>Anatomy of a single-person open-source project</a:t>
            </a:r>
          </a:p>
          <a:p>
            <a:endParaRPr lang="fr-FR" dirty="0"/>
          </a:p>
          <a:p>
            <a:endParaRPr lang="fr-FR" dirty="0"/>
          </a:p>
          <a:p>
            <a:r>
              <a:rPr lang="en-US" sz="1600" dirty="0"/>
              <a:t>Version 3.30</a:t>
            </a:r>
          </a:p>
          <a:p>
            <a:endParaRPr lang="fr-FR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943350" algn="r"/>
              </a:tabLst>
            </a:pPr>
            <a:r>
              <a:rPr lang="en-US" dirty="0"/>
              <a:t>Source files :	1,800</a:t>
            </a:r>
          </a:p>
          <a:p>
            <a:r>
              <a:rPr lang="en-US" dirty="0"/>
              <a:t>Lines</a:t>
            </a:r>
          </a:p>
          <a:p>
            <a:pPr lvl="1">
              <a:tabLst>
                <a:tab pos="3943350" algn="r"/>
                <a:tab pos="5033963" algn="r"/>
              </a:tabLst>
            </a:pPr>
            <a:r>
              <a:rPr lang="en-US" dirty="0"/>
              <a:t>total :	400,000</a:t>
            </a:r>
          </a:p>
          <a:p>
            <a:pPr lvl="1">
              <a:tabLst>
                <a:tab pos="3943350" algn="r"/>
                <a:tab pos="5033963" algn="r"/>
              </a:tabLst>
            </a:pPr>
            <a:r>
              <a:rPr lang="en-US" dirty="0"/>
              <a:t>comments :	140,000	</a:t>
            </a:r>
            <a:r>
              <a:rPr lang="en-US" sz="2000" dirty="0"/>
              <a:t>(35%)</a:t>
            </a:r>
            <a:endParaRPr lang="en-US" dirty="0"/>
          </a:p>
          <a:p>
            <a:pPr lvl="1">
              <a:tabLst>
                <a:tab pos="3943350" algn="r"/>
                <a:tab pos="5033963" algn="r"/>
              </a:tabLst>
            </a:pPr>
            <a:r>
              <a:rPr lang="en-US" dirty="0"/>
              <a:t>actual code :	211,000	</a:t>
            </a:r>
            <a:r>
              <a:rPr lang="en-US" sz="2000" dirty="0"/>
              <a:t>(53%)</a:t>
            </a:r>
            <a:endParaRPr lang="en-US" dirty="0"/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/>
              <a:t>C++ :	200,000</a:t>
            </a:r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/>
              <a:t>python :	700</a:t>
            </a:r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/>
              <a:t>java :	375</a:t>
            </a:r>
          </a:p>
          <a:p>
            <a:pPr lvl="2">
              <a:tabLst>
                <a:tab pos="3943350" algn="r"/>
                <a:tab pos="5033963" algn="r"/>
              </a:tabLst>
            </a:pPr>
            <a:r>
              <a:rPr lang="en-US" dirty="0"/>
              <a:t>scripts / make :	2,400</a:t>
            </a:r>
          </a:p>
          <a:p>
            <a:pPr>
              <a:tabLst>
                <a:tab pos="3943350" algn="r"/>
                <a:tab pos="5033963" algn="r"/>
              </a:tabLst>
            </a:pPr>
            <a:r>
              <a:rPr lang="en-US" dirty="0"/>
              <a:t>As of version 3.30</a:t>
            </a:r>
          </a:p>
        </p:txBody>
      </p:sp>
    </p:spTree>
    <p:extLst>
      <p:ext uri="{BB962C8B-B14F-4D97-AF65-F5344CB8AC3E}">
        <p14:creationId xmlns:p14="http://schemas.microsoft.com/office/powerpoint/2010/main" val="9210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/>
          </a:bodyPr>
          <a:lstStyle/>
          <a:p>
            <a:r>
              <a:rPr lang="en-US" dirty="0"/>
              <a:t>Maintain stability</a:t>
            </a:r>
          </a:p>
          <a:p>
            <a:pPr lvl="1"/>
            <a:r>
              <a:rPr lang="en-US" dirty="0"/>
              <a:t>automated full non-regression tests after each commit</a:t>
            </a:r>
          </a:p>
          <a:p>
            <a:pPr lvl="1"/>
            <a:r>
              <a:rPr lang="en-US" dirty="0"/>
              <a:t>each build is as stable as a release</a:t>
            </a:r>
          </a:p>
          <a:p>
            <a:r>
              <a:rPr lang="en-US" dirty="0"/>
              <a:t>Releases</a:t>
            </a:r>
          </a:p>
          <a:p>
            <a:pPr lvl="1"/>
            <a:r>
              <a:rPr lang="en-US" dirty="0"/>
              <a:t>the concept of « official release » is purely editorial</a:t>
            </a:r>
          </a:p>
          <a:p>
            <a:pPr marL="914400" lvl="2" indent="0">
              <a:buNone/>
            </a:pPr>
            <a:r>
              <a:rPr lang="en-US" dirty="0"/>
              <a:t>same automated QA as any build</a:t>
            </a:r>
          </a:p>
          <a:p>
            <a:pPr marL="914400" lvl="2" indent="0">
              <a:buNone/>
            </a:pPr>
            <a:r>
              <a:rPr lang="en-US" dirty="0"/>
              <a:t>=&gt; you may safely use nightly builds</a:t>
            </a:r>
          </a:p>
          <a:p>
            <a:pPr lvl="1"/>
            <a:r>
              <a:rPr lang="en-US" dirty="0"/>
              <a:t>build of a “release” is fully automated from a macOS host</a:t>
            </a:r>
          </a:p>
          <a:p>
            <a:pPr marL="914400" lvl="2" indent="0">
              <a:buNone/>
            </a:pPr>
            <a:r>
              <a:rPr lang="en-US" dirty="0"/>
              <a:t>boot, build and shutdown Linux and Windows virtual machines</a:t>
            </a:r>
          </a:p>
          <a:p>
            <a:pPr marL="914400" lvl="2" indent="0">
              <a:buNone/>
            </a:pPr>
            <a:r>
              <a:rPr lang="en-US" dirty="0"/>
              <a:t>remote build on Raspberry PI</a:t>
            </a:r>
          </a:p>
          <a:p>
            <a:pPr lvl="1"/>
            <a:r>
              <a:rPr lang="en-US" dirty="0"/>
              <a:t>releases are tagged in git, published on GitHub</a:t>
            </a:r>
          </a:p>
        </p:txBody>
      </p:sp>
    </p:spTree>
    <p:extLst>
      <p:ext uri="{BB962C8B-B14F-4D97-AF65-F5344CB8AC3E}">
        <p14:creationId xmlns:p14="http://schemas.microsoft.com/office/powerpoint/2010/main" val="173367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Time resource constraints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time to debug or come back on earlier developments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=&gt; avoid regressions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test-driven development</a:t>
            </a:r>
          </a:p>
          <a:p>
            <a:pPr>
              <a:lnSpc>
                <a:spcPct val="110000"/>
              </a:lnSpc>
            </a:pPr>
            <a:r>
              <a:rPr lang="en-US" dirty="0"/>
              <a:t>Low-level unitary tests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JUnit-like dedicated framework (« </a:t>
            </a:r>
            <a:r>
              <a:rPr lang="en-US" dirty="0" err="1"/>
              <a:t>TSUnit</a:t>
            </a:r>
            <a:r>
              <a:rPr lang="en-US" dirty="0"/>
              <a:t> »)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developing low-level features, use it as test &amp; debug environment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610+ tests, 28700+ assertions</a:t>
            </a:r>
          </a:p>
          <a:p>
            <a:pPr>
              <a:lnSpc>
                <a:spcPct val="110000"/>
              </a:lnSpc>
            </a:pPr>
            <a:r>
              <a:rPr lang="en-US" dirty="0"/>
              <a:t>High-level test suite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commands and plugins scenarios in a dedicated git 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100+ test suites, 1600+ tests</a:t>
            </a:r>
          </a:p>
        </p:txBody>
      </p:sp>
    </p:spTree>
    <p:extLst>
      <p:ext uri="{BB962C8B-B14F-4D97-AF65-F5344CB8AC3E}">
        <p14:creationId xmlns:p14="http://schemas.microsoft.com/office/powerpoint/2010/main" val="28204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Tests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43208"/>
          </a:xfrm>
        </p:spPr>
        <p:txBody>
          <a:bodyPr>
            <a:normAutofit/>
          </a:bodyPr>
          <a:lstStyle/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using « GitHub Actions » continuous integration</a:t>
            </a:r>
          </a:p>
          <a:p>
            <a:pPr lvl="1"/>
            <a:r>
              <a:rPr lang="en-US" dirty="0"/>
              <a:t>all tests are run on all push and pull requests</a:t>
            </a:r>
          </a:p>
          <a:p>
            <a:pPr lvl="1"/>
            <a:r>
              <a:rPr lang="en-US" dirty="0"/>
              <a:t>on Linux, Windows and macOS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limited to fully automatable tests</a:t>
            </a:r>
          </a:p>
          <a:p>
            <a:pPr lvl="1"/>
            <a:r>
              <a:rPr lang="en-US" dirty="0"/>
              <a:t>no QA team =&gt; no manual tests</a:t>
            </a:r>
          </a:p>
          <a:p>
            <a:pPr marL="914400" lvl="2" indent="0">
              <a:buNone/>
            </a:pPr>
            <a:r>
              <a:rPr lang="en-US" dirty="0"/>
              <a:t>especially on hardware features (tuners, </a:t>
            </a:r>
            <a:r>
              <a:rPr lang="en-US" dirty="0" err="1"/>
              <a:t>Dektec</a:t>
            </a:r>
            <a:r>
              <a:rPr lang="en-US" dirty="0"/>
              <a:t> and </a:t>
            </a:r>
            <a:r>
              <a:rPr lang="en-US" dirty="0" err="1"/>
              <a:t>HiDes</a:t>
            </a:r>
            <a:r>
              <a:rPr lang="en-US" dirty="0"/>
              <a:t> devices)</a:t>
            </a:r>
          </a:p>
          <a:p>
            <a:pPr lvl="1"/>
            <a:r>
              <a:rPr lang="en-US" dirty="0"/>
              <a:t>best testing effort within the resource limits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6794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/>
              <a:t>Continuous documentation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code-test-document in each iteration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require self-discipline</a:t>
            </a:r>
            <a:endParaRPr lang="en-US" noProof="0" dirty="0"/>
          </a:p>
          <a:p>
            <a:pPr>
              <a:lnSpc>
                <a:spcPct val="110000"/>
              </a:lnSpc>
            </a:pPr>
            <a:r>
              <a:rPr lang="en-US" noProof="0" dirty="0"/>
              <a:t>User’s guide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maintained using </a:t>
            </a:r>
            <a:r>
              <a:rPr lang="en-US" noProof="0" dirty="0"/>
              <a:t>Microsoft Word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automatically updated using a PowerShell script (versioning, PDF)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500+ pages</a:t>
            </a:r>
            <a:endParaRPr lang="en-US" noProof="0" dirty="0"/>
          </a:p>
          <a:p>
            <a:pPr>
              <a:lnSpc>
                <a:spcPct val="110000"/>
              </a:lnSpc>
            </a:pPr>
            <a:r>
              <a:rPr lang="en-US" noProof="0" dirty="0"/>
              <a:t>Programmer’s guide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doxygen from code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automatically generated and published every night on tsduck.io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3000+ HTML files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94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Binary deliveries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Proper </a:t>
            </a:r>
            <a:r>
              <a:rPr lang="en-US" noProof="0" dirty="0"/>
              <a:t>binary packaging is essential for user experience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System-specific delivery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Windows: executable installer (NSIS)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Linux: rpm and deb packages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User’s contribution: AUR on Arch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macOS: Homebrew (now available in official Homebrew core)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User’s contribution: </a:t>
            </a:r>
            <a:r>
              <a:rPr lang="en-US" dirty="0" err="1"/>
              <a:t>MacPorts</a:t>
            </a:r>
            <a:endParaRPr lang="en-US" noProof="0" dirty="0"/>
          </a:p>
          <a:p>
            <a:pPr>
              <a:lnSpc>
                <a:spcPct val="120000"/>
              </a:lnSpc>
            </a:pPr>
            <a:r>
              <a:rPr lang="en-US" noProof="0" dirty="0"/>
              <a:t>User-friendly build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one-liner (« make ») or one-click (« build-installer.ps1 »)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Full automation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scripts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continuous integration using GitHub Actions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automated production and publication of nightly builds on tsduck.io</a:t>
            </a:r>
          </a:p>
        </p:txBody>
      </p:sp>
    </p:spTree>
    <p:extLst>
      <p:ext uri="{BB962C8B-B14F-4D97-AF65-F5344CB8AC3E}">
        <p14:creationId xmlns:p14="http://schemas.microsoft.com/office/powerpoint/2010/main" val="6203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/>
              <a:t>Building a community means providing support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GitHub issue tracker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mostly used as a discussion forum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Spend time for users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… but not too much time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explain, explain, explain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/>
              <a:t>give investigation clues or suggestions, don’t give solutions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noProof="0" dirty="0"/>
              <a:t>the default answer always remains « RTFM ! »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Fix bugs quickly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bugs are annoying for everyone, they ruin the reputation of a project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Implement suggested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transform user’s requests in generic new features for everyone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protect the architecture and principles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58263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8599253" y="1604231"/>
            <a:ext cx="2889114" cy="2838281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GitHub Actions (CI/CD)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Infrastructure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2556" y="1605064"/>
            <a:ext cx="4230655" cy="4922197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Home (development)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2279" y="2198451"/>
            <a:ext cx="2622307" cy="32684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macOS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449" y="3184908"/>
            <a:ext cx="956552" cy="177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NAS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60781" y="3668830"/>
            <a:ext cx="632298" cy="426087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4021992" y="2643461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5148" y="2612296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native: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2929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Fedora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6022" y="3633252"/>
            <a:ext cx="77828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1"/>
                </a:solidFill>
              </a:rPr>
              <a:t>Virtual</a:t>
            </a:r>
            <a:br>
              <a:rPr lang="en-US" sz="1300" b="1" dirty="0">
                <a:solidFill>
                  <a:schemeClr val="accent1"/>
                </a:solidFill>
              </a:rPr>
            </a:br>
            <a:r>
              <a:rPr lang="en-US" sz="1300" b="1" dirty="0">
                <a:solidFill>
                  <a:schemeClr val="accent1"/>
                </a:solidFill>
              </a:rPr>
              <a:t>Machines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223972" y="380471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62279" y="5550938"/>
            <a:ext cx="2622307" cy="777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Raspberry Pi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4037674" y="5963924"/>
            <a:ext cx="304524" cy="21466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0830" y="5932759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native: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64813" y="1604232"/>
            <a:ext cx="2056226" cy="2838280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64813" y="4796555"/>
            <a:ext cx="3145257" cy="1730706"/>
          </a:xfrm>
          <a:prstGeom prst="roundRect">
            <a:avLst>
              <a:gd name="adj" fmla="val 6454"/>
            </a:avLst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tsduck.io (web hosting)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29769" y="5298173"/>
            <a:ext cx="2587558" cy="1030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196164" y="5439881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PHP / HTML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196164" y="5920506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streams repo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7467073" y="544399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nightly bins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7467072" y="5916365"/>
            <a:ext cx="957299" cy="32024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docs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8229" y="2179903"/>
            <a:ext cx="1607395" cy="19988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6202078" y="2298047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41" name="Flowchart: Magnetic Disk 40"/>
          <p:cNvSpPr/>
          <p:nvPr/>
        </p:nvSpPr>
        <p:spPr>
          <a:xfrm>
            <a:off x="6202078" y="2924243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22762" y="2094655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910070" y="255340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Ubuntu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99292" y="254750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macOS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88514" y="2541609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822762" y="3239433"/>
            <a:ext cx="2461322" cy="1058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nightly builds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910070" y="369818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Ubuntu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699292" y="369228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88514" y="3686387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Doc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6202078" y="3523086"/>
            <a:ext cx="1199697" cy="51556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0013" y="2444205"/>
            <a:ext cx="7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push</a:t>
            </a:r>
          </a:p>
        </p:txBody>
      </p:sp>
      <p:sp>
        <p:nvSpPr>
          <p:cNvPr id="77" name="Arc 76"/>
          <p:cNvSpPr/>
          <p:nvPr/>
        </p:nvSpPr>
        <p:spPr>
          <a:xfrm>
            <a:off x="6058577" y="2231557"/>
            <a:ext cx="4749765" cy="3851206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/>
          <p:cNvSpPr/>
          <p:nvPr/>
        </p:nvSpPr>
        <p:spPr>
          <a:xfrm>
            <a:off x="6798418" y="2643112"/>
            <a:ext cx="3244153" cy="3041065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/>
          <p:cNvSpPr/>
          <p:nvPr/>
        </p:nvSpPr>
        <p:spPr>
          <a:xfrm>
            <a:off x="7591988" y="2750093"/>
            <a:ext cx="1664764" cy="2824587"/>
          </a:xfrm>
          <a:prstGeom prst="arc">
            <a:avLst>
              <a:gd name="adj1" fmla="val 58781"/>
              <a:gd name="adj2" fmla="val 5419151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10" idx="4"/>
            <a:endCxn id="40" idx="2"/>
          </p:cNvCxnSpPr>
          <p:nvPr/>
        </p:nvCxnSpPr>
        <p:spPr>
          <a:xfrm flipV="1">
            <a:off x="4326516" y="2555830"/>
            <a:ext cx="1875562" cy="19496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4"/>
            <a:endCxn id="40" idx="2"/>
          </p:cNvCxnSpPr>
          <p:nvPr/>
        </p:nvCxnSpPr>
        <p:spPr>
          <a:xfrm flipV="1">
            <a:off x="4342198" y="2555830"/>
            <a:ext cx="1859880" cy="3515429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78159" y="2335297"/>
            <a:ext cx="6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push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823196" y="4743827"/>
            <a:ext cx="85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uploaded every night</a:t>
            </a:r>
          </a:p>
        </p:txBody>
      </p:sp>
      <p:sp>
        <p:nvSpPr>
          <p:cNvPr id="112" name="Arc 111"/>
          <p:cNvSpPr/>
          <p:nvPr/>
        </p:nvSpPr>
        <p:spPr>
          <a:xfrm flipV="1">
            <a:off x="7377658" y="2087899"/>
            <a:ext cx="4331999" cy="887764"/>
          </a:xfrm>
          <a:prstGeom prst="arc">
            <a:avLst>
              <a:gd name="adj1" fmla="val 10920045"/>
              <a:gd name="adj2" fmla="val 20240284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c 113"/>
          <p:cNvSpPr/>
          <p:nvPr/>
        </p:nvSpPr>
        <p:spPr>
          <a:xfrm flipV="1">
            <a:off x="7386161" y="2050606"/>
            <a:ext cx="4533040" cy="863266"/>
          </a:xfrm>
          <a:prstGeom prst="arc">
            <a:avLst>
              <a:gd name="adj1" fmla="val 10875170"/>
              <a:gd name="adj2" fmla="val 16584212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Arc 114"/>
          <p:cNvSpPr/>
          <p:nvPr/>
        </p:nvSpPr>
        <p:spPr>
          <a:xfrm flipV="1">
            <a:off x="7394665" y="2007269"/>
            <a:ext cx="2984890" cy="806344"/>
          </a:xfrm>
          <a:prstGeom prst="arc">
            <a:avLst>
              <a:gd name="adj1" fmla="val 10929737"/>
              <a:gd name="adj2" fmla="val 16503769"/>
            </a:avLst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906024" y="2927449"/>
            <a:ext cx="79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pull request</a:t>
            </a:r>
          </a:p>
        </p:txBody>
      </p:sp>
      <p:sp>
        <p:nvSpPr>
          <p:cNvPr id="69" name="Flowchart: Magnetic Disk 68"/>
          <p:cNvSpPr/>
          <p:nvPr/>
        </p:nvSpPr>
        <p:spPr>
          <a:xfrm>
            <a:off x="1052048" y="4254662"/>
            <a:ext cx="632298" cy="426087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39154" y="2979881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71" name="Flowchart: Magnetic Disk 70"/>
          <p:cNvSpPr/>
          <p:nvPr/>
        </p:nvSpPr>
        <p:spPr>
          <a:xfrm>
            <a:off x="2430197" y="3187992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2929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Alpine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2929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Mint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223972" y="440118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3223972" y="4997662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30789" y="4796555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Gentoo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4021832" y="4993649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cxnSp>
        <p:nvCxnSpPr>
          <p:cNvPr id="95" name="Straight Arrow Connector 94"/>
          <p:cNvCxnSpPr>
            <a:stCxn id="18" idx="3"/>
            <a:endCxn id="40" idx="2"/>
          </p:cNvCxnSpPr>
          <p:nvPr/>
        </p:nvCxnSpPr>
        <p:spPr>
          <a:xfrm flipV="1">
            <a:off x="4517399" y="2555830"/>
            <a:ext cx="1684679" cy="2486753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30789" y="4188223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Arch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4021832" y="4397176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cxnSp>
        <p:nvCxnSpPr>
          <p:cNvPr id="92" name="Straight Arrow Connector 91"/>
          <p:cNvCxnSpPr>
            <a:stCxn id="16" idx="3"/>
            <a:endCxn id="40" idx="2"/>
          </p:cNvCxnSpPr>
          <p:nvPr/>
        </p:nvCxnSpPr>
        <p:spPr>
          <a:xfrm flipV="1">
            <a:off x="4517399" y="2555830"/>
            <a:ext cx="1684679" cy="1878421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789" y="3587138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CentOS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4021832" y="3800703"/>
            <a:ext cx="304524" cy="23035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2929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/>
              <a:t>Ubuntu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3223972" y="3212752"/>
            <a:ext cx="304524" cy="20106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30789" y="2978806"/>
            <a:ext cx="686610" cy="492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050" dirty="0" err="1"/>
              <a:t>Debian</a:t>
            </a:r>
            <a:endParaRPr lang="en-US" sz="10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021832" y="3208739"/>
            <a:ext cx="304524" cy="20106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</a:t>
            </a:r>
          </a:p>
        </p:txBody>
      </p:sp>
      <p:cxnSp>
        <p:nvCxnSpPr>
          <p:cNvPr id="83" name="Straight Arrow Connector 82"/>
          <p:cNvCxnSpPr>
            <a:stCxn id="12" idx="3"/>
            <a:endCxn id="40" idx="2"/>
          </p:cNvCxnSpPr>
          <p:nvPr/>
        </p:nvCxnSpPr>
        <p:spPr>
          <a:xfrm flipV="1">
            <a:off x="4517399" y="2555830"/>
            <a:ext cx="1684679" cy="669004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3"/>
            <a:endCxn id="40" idx="2"/>
          </p:cNvCxnSpPr>
          <p:nvPr/>
        </p:nvCxnSpPr>
        <p:spPr>
          <a:xfrm flipV="1">
            <a:off x="4517399" y="2555830"/>
            <a:ext cx="1684679" cy="1277336"/>
          </a:xfrm>
          <a:prstGeom prst="straightConnector1">
            <a:avLst/>
          </a:prstGeom>
          <a:ln w="12700">
            <a:solidFill>
              <a:srgbClr val="9A0B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9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Limited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757172" cy="5038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0" dirty="0"/>
              <a:t>Limited personal development environment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basically an iMac and a Synology NAS on the shelf above it</a:t>
            </a:r>
          </a:p>
          <a:p>
            <a:pPr>
              <a:lnSpc>
                <a:spcPct val="110000"/>
              </a:lnSpc>
            </a:pPr>
            <a:r>
              <a:rPr lang="en-US" noProof="0" dirty="0"/>
              <a:t>Full usage of GitHub features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git repositories</a:t>
            </a:r>
          </a:p>
          <a:p>
            <a:pPr lvl="2">
              <a:lnSpc>
                <a:spcPct val="110000"/>
              </a:lnSpc>
            </a:pPr>
            <a:r>
              <a:rPr lang="en-US" noProof="0" dirty="0"/>
              <a:t>tsduck, tsduck-test, </a:t>
            </a:r>
            <a:r>
              <a:rPr lang="en-US" noProof="0" dirty="0" err="1"/>
              <a:t>dektec</a:t>
            </a:r>
            <a:r>
              <a:rPr lang="en-US" noProof="0" dirty="0"/>
              <a:t>-dkms, hides-drivers, </a:t>
            </a:r>
            <a:r>
              <a:rPr lang="en-US" noProof="0" dirty="0" err="1"/>
              <a:t>srt</a:t>
            </a:r>
            <a:r>
              <a:rPr lang="en-US" noProof="0" dirty="0"/>
              <a:t>-win-installer</a:t>
            </a:r>
            <a:r>
              <a:rPr lang="en-US" dirty="0"/>
              <a:t>, </a:t>
            </a:r>
            <a:r>
              <a:rPr lang="en-US" dirty="0" err="1"/>
              <a:t>rist</a:t>
            </a:r>
            <a:r>
              <a:rPr lang="en-US" dirty="0"/>
              <a:t>-installer</a:t>
            </a:r>
            <a:endParaRPr lang="en-US" noProof="0" dirty="0"/>
          </a:p>
          <a:p>
            <a:pPr lvl="1">
              <a:lnSpc>
                <a:spcPct val="110000"/>
              </a:lnSpc>
            </a:pPr>
            <a:r>
              <a:rPr lang="en-US" noProof="0" dirty="0"/>
              <a:t>releases management and publishing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issue tracker</a:t>
            </a:r>
          </a:p>
          <a:p>
            <a:pPr lvl="2">
              <a:lnSpc>
                <a:spcPct val="110000"/>
              </a:lnSpc>
            </a:pPr>
            <a:r>
              <a:rPr lang="en-US" noProof="0" dirty="0"/>
              <a:t>used as a discussion forum in practice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GitHub Actions CI/CD environment</a:t>
            </a:r>
          </a:p>
          <a:p>
            <a:pPr>
              <a:lnSpc>
                <a:spcPct val="110000"/>
              </a:lnSpc>
            </a:pPr>
            <a:r>
              <a:rPr lang="en-US" noProof="0" dirty="0"/>
              <a:t>Web hosting @OVH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presentation of the project, references, links to standard bodies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transport streams repository</a:t>
            </a:r>
          </a:p>
        </p:txBody>
      </p:sp>
    </p:spTree>
    <p:extLst>
      <p:ext uri="{BB962C8B-B14F-4D97-AF65-F5344CB8AC3E}">
        <p14:creationId xmlns:p14="http://schemas.microsoft.com/office/powerpoint/2010/main" val="340350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en-US" noProof="0" dirty="0"/>
              <a:t>Genesis of an open-source project</a:t>
            </a:r>
          </a:p>
          <a:p>
            <a:pPr>
              <a:buClr>
                <a:schemeClr val="bg2"/>
              </a:buClr>
            </a:pPr>
            <a:r>
              <a:rPr lang="en-US" noProof="0" dirty="0"/>
              <a:t>Resource constraints</a:t>
            </a:r>
          </a:p>
          <a:p>
            <a:pPr>
              <a:buClr>
                <a:schemeClr val="bg2"/>
              </a:buClr>
            </a:pPr>
            <a:r>
              <a:rPr lang="en-US" noProof="0" dirty="0"/>
              <a:t>Coding</a:t>
            </a:r>
          </a:p>
          <a:p>
            <a:pPr>
              <a:buClr>
                <a:schemeClr val="bg2"/>
              </a:buClr>
            </a:pPr>
            <a:r>
              <a:rPr lang="en-US" noProof="0" dirty="0"/>
              <a:t>Maintenance</a:t>
            </a:r>
          </a:p>
          <a:p>
            <a:pPr>
              <a:buClr>
                <a:schemeClr val="bg2"/>
              </a:buClr>
            </a:pPr>
            <a:r>
              <a:rPr lang="en-US" noProof="0" dirty="0"/>
              <a:t>Tests</a:t>
            </a:r>
          </a:p>
          <a:p>
            <a:pPr>
              <a:buClr>
                <a:schemeClr val="bg2"/>
              </a:buClr>
            </a:pPr>
            <a:r>
              <a:rPr lang="en-US" noProof="0" dirty="0"/>
              <a:t>Documentation</a:t>
            </a:r>
          </a:p>
          <a:p>
            <a:pPr>
              <a:buClr>
                <a:schemeClr val="bg2"/>
              </a:buClr>
            </a:pPr>
            <a:r>
              <a:rPr lang="en-US" dirty="0"/>
              <a:t>Delivery</a:t>
            </a:r>
            <a:endParaRPr lang="en-US" noProof="0" dirty="0"/>
          </a:p>
          <a:p>
            <a:pPr>
              <a:buClr>
                <a:schemeClr val="bg2"/>
              </a:buClr>
            </a:pPr>
            <a:r>
              <a:rPr lang="en-US" noProof="0" dirty="0"/>
              <a:t>Support</a:t>
            </a:r>
          </a:p>
          <a:p>
            <a:pPr>
              <a:buClr>
                <a:schemeClr val="bg2"/>
              </a:buClr>
            </a:pPr>
            <a:r>
              <a:rPr lang="en-US" noProof="0" dirty="0"/>
              <a:t>Infrastructure</a:t>
            </a:r>
          </a:p>
          <a:p>
            <a:pPr>
              <a:buClr>
                <a:schemeClr val="bg2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Genesis of an open-source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noProof="0" dirty="0"/>
              <a:t>It all started from a personal need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advanced research project on transport stream security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need to increase knowledge in TS structure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in-depth TS analysis</a:t>
            </a:r>
            <a:endParaRPr lang="en-US" noProof="0" dirty="0"/>
          </a:p>
          <a:p>
            <a:pPr lvl="1">
              <a:lnSpc>
                <a:spcPct val="110000"/>
              </a:lnSpc>
            </a:pPr>
            <a:r>
              <a:rPr lang="en-US" noProof="0" dirty="0"/>
              <a:t>real-time transformation of TS using </a:t>
            </a:r>
            <a:r>
              <a:rPr lang="en-US" noProof="0" dirty="0" err="1"/>
              <a:t>Dektec</a:t>
            </a:r>
            <a:r>
              <a:rPr lang="en-US" noProof="0" dirty="0"/>
              <a:t> ASI devices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=&gt; needed flexible manipulations of TS for experimentations</a:t>
            </a:r>
          </a:p>
          <a:p>
            <a:pPr>
              <a:lnSpc>
                <a:spcPct val="110000"/>
              </a:lnSpc>
            </a:pPr>
            <a:r>
              <a:rPr lang="en-US" noProof="0" dirty="0"/>
              <a:t>Then some colleagues used it for different purposes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unexpected usages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proved the usefulness of the toolbox</a:t>
            </a:r>
          </a:p>
          <a:p>
            <a:pPr>
              <a:lnSpc>
                <a:spcPct val="110000"/>
              </a:lnSpc>
            </a:pPr>
            <a:r>
              <a:rPr lang="en-US" noProof="0" dirty="0"/>
              <a:t>And finally could be useful to any DTV engineer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we all receive a lot from open-source tools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sometimes, it‘s time to give back in return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=&gt; open-source your work</a:t>
            </a:r>
          </a:p>
        </p:txBody>
      </p:sp>
    </p:spTree>
    <p:extLst>
      <p:ext uri="{BB962C8B-B14F-4D97-AF65-F5344CB8AC3E}">
        <p14:creationId xmlns:p14="http://schemas.microsoft.com/office/powerpoint/2010/main" val="120927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TSDuck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0" dirty="0"/>
              <a:t>2005-2006 : V1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written in C (a mistake!)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Linux only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2007-2011 : V2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scrapped and re-written in C++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multi-platform architecture, including Windows native support</a:t>
            </a:r>
          </a:p>
          <a:p>
            <a:pPr>
              <a:lnSpc>
                <a:spcPct val="120000"/>
              </a:lnSpc>
            </a:pPr>
            <a:r>
              <a:rPr lang="en-US" noProof="0" dirty="0"/>
              <a:t>2012-2015 : hibernation…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longer needed to work on transport streams</a:t>
            </a:r>
            <a:endParaRPr lang="en-US" noProof="0" dirty="0"/>
          </a:p>
          <a:p>
            <a:pPr>
              <a:lnSpc>
                <a:spcPct val="120000"/>
              </a:lnSpc>
            </a:pPr>
            <a:r>
              <a:rPr lang="en-US" noProof="0" dirty="0"/>
              <a:t>2016-2022 : V3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moved to open-source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renamed as TSDuck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many improvements and new features</a:t>
            </a:r>
          </a:p>
          <a:p>
            <a:pPr lvl="1">
              <a:lnSpc>
                <a:spcPct val="120000"/>
              </a:lnSpc>
            </a:pPr>
            <a:r>
              <a:rPr lang="en-US" noProof="0" dirty="0"/>
              <a:t>started a community of users</a:t>
            </a:r>
          </a:p>
        </p:txBody>
      </p:sp>
    </p:spTree>
    <p:extLst>
      <p:ext uri="{BB962C8B-B14F-4D97-AF65-F5344CB8AC3E}">
        <p14:creationId xmlns:p14="http://schemas.microsoft.com/office/powerpoint/2010/main" val="203069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Personal project</a:t>
            </a:r>
          </a:p>
          <a:p>
            <a:pPr lvl="1"/>
            <a:r>
              <a:rPr lang="en-US" noProof="0" dirty="0"/>
              <a:t>less linked to my professional activities over time</a:t>
            </a:r>
          </a:p>
          <a:p>
            <a:pPr lvl="1"/>
            <a:r>
              <a:rPr lang="en-US" noProof="0" dirty="0"/>
              <a:t>on spare time only</a:t>
            </a:r>
          </a:p>
          <a:p>
            <a:pPr lvl="1"/>
            <a:r>
              <a:rPr lang="en-US" noProof="0" dirty="0"/>
              <a:t>on personal expenses (hardware, web hosting)</a:t>
            </a:r>
          </a:p>
          <a:p>
            <a:r>
              <a:rPr lang="en-US" noProof="0" dirty="0"/>
              <a:t>Limited resources</a:t>
            </a:r>
          </a:p>
          <a:p>
            <a:pPr lvl="1"/>
            <a:r>
              <a:rPr lang="en-US" noProof="0" dirty="0"/>
              <a:t>no fully equipped lab</a:t>
            </a:r>
          </a:p>
          <a:p>
            <a:pPr lvl="1"/>
            <a:r>
              <a:rPr lang="en-US" noProof="0" dirty="0"/>
              <a:t>reduced time availability, no continuity</a:t>
            </a:r>
          </a:p>
          <a:p>
            <a:r>
              <a:rPr lang="en-US" noProof="0" dirty="0"/>
              <a:t>Resource-driven project</a:t>
            </a:r>
          </a:p>
          <a:p>
            <a:pPr lvl="1"/>
            <a:r>
              <a:rPr lang="en-US" noProof="0" dirty="0"/>
              <a:t>scarce resources is the main driver for the project organization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935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 open-source product is still a product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but many wonderful open-source tools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have zero doc (ffmpeg, openssl)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are a pain to build (dependency issues, poor Windows integration, exotic build tools)</a:t>
            </a:r>
          </a:p>
          <a:p>
            <a:pPr>
              <a:lnSpc>
                <a:spcPct val="120000"/>
              </a:lnSpc>
            </a:pPr>
            <a:r>
              <a:rPr lang="en-US" dirty="0"/>
              <a:t>Essential qualities of a product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reliability (no bug, no crash…)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stability (no memory leak…)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documentation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packaging and installation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(assistance, bug fix)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communication (web)</a:t>
            </a:r>
          </a:p>
          <a:p>
            <a:pPr>
              <a:lnSpc>
                <a:spcPct val="120000"/>
              </a:lnSpc>
            </a:pPr>
            <a:r>
              <a:rPr lang="en-US" dirty="0"/>
              <a:t>All of this with limited time and resource…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self-discipline and automation are essential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6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Coding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Efficiency-driven coding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write code rapidly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invest time in coding, don’t lose time in debugging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anticipate instead of debug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full compile-time code checking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use all language features to enforce defensive coding techniques</a:t>
            </a:r>
          </a:p>
          <a:p>
            <a:pPr>
              <a:lnSpc>
                <a:spcPct val="110000"/>
              </a:lnSpc>
            </a:pPr>
            <a:r>
              <a:rPr lang="en-US" dirty="0"/>
              <a:t>Integrated « quality by design »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explained in a </a:t>
            </a:r>
            <a:r>
              <a:rPr lang="en-US" i="1" dirty="0"/>
              <a:t>TSDuck coding guidelines </a:t>
            </a:r>
            <a:r>
              <a:rPr lang="en-US" dirty="0"/>
              <a:t>document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a generic programming manifesto, not limited to TSDuck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based on past professional experience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large projects in Ada, Java and C++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stringent software engineering rules and methodologies</a:t>
            </a:r>
          </a:p>
        </p:txBody>
      </p:sp>
    </p:spTree>
    <p:extLst>
      <p:ext uri="{BB962C8B-B14F-4D97-AF65-F5344CB8AC3E}">
        <p14:creationId xmlns:p14="http://schemas.microsoft.com/office/powerpoint/2010/main" val="367764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proven object design patterns</a:t>
            </a:r>
          </a:p>
          <a:p>
            <a:pPr>
              <a:lnSpc>
                <a:spcPct val="120000"/>
              </a:lnSpc>
            </a:pPr>
            <a:r>
              <a:rPr lang="en-US" dirty="0"/>
              <a:t>Robustness enforcement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resist to incorrect or malformed input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defensive coding, cross-checking, assertions, bug self-detection,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Avoiding resource leaks is easy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don’t spend time on new/delete or lock/unlock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 « safe pointer » and « guard » classes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C++ concept of « destructor » is invaluable !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you can’t even count on it in Java or Python (not to mention C of course)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properly using it saves hours of debug</a:t>
            </a:r>
          </a:p>
          <a:p>
            <a:pPr>
              <a:lnSpc>
                <a:spcPct val="120000"/>
              </a:lnSpc>
            </a:pPr>
            <a:r>
              <a:rPr lang="en-US" dirty="0"/>
              <a:t>Refactoring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never let the quality of the code degrade, refactor properly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too many projects accumulate quick &amp; dirty fixes or copy/paste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and finally collapse over time because of an inconsistent code base</a:t>
            </a:r>
          </a:p>
        </p:txBody>
      </p:sp>
    </p:spTree>
    <p:extLst>
      <p:ext uri="{BB962C8B-B14F-4D97-AF65-F5344CB8AC3E}">
        <p14:creationId xmlns:p14="http://schemas.microsoft.com/office/powerpoint/2010/main" val="217008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Coding cadence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59149"/>
            <a:ext cx="10358338" cy="51070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Extreme Agility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coding on spare time only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no time to enter long coding tunnels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small iterations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consistent and clean, commit on master branch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successfully compile and pass tests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avoid divergent branches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merge &amp; rebase takes time, I haven’t any</a:t>
            </a:r>
          </a:p>
          <a:p>
            <a:pPr>
              <a:lnSpc>
                <a:spcPct val="110000"/>
              </a:lnSpc>
            </a:pPr>
            <a:r>
              <a:rPr lang="en-US" dirty="0"/>
              <a:t>Make short term a long term investment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plan evolutions on the long term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code step by step on the short term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dormant code for future features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=&gt; if you don’t understand the latest commits, they will make sense later…</a:t>
            </a:r>
          </a:p>
        </p:txBody>
      </p:sp>
    </p:spTree>
    <p:extLst>
      <p:ext uri="{BB962C8B-B14F-4D97-AF65-F5344CB8AC3E}">
        <p14:creationId xmlns:p14="http://schemas.microsoft.com/office/powerpoint/2010/main" val="30440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1230</Words>
  <Application>Microsoft Macintosh PowerPoint</Application>
  <PresentationFormat>Grand écran</PresentationFormat>
  <Paragraphs>261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Segoe UI</vt:lpstr>
      <vt:lpstr>Office Theme</vt:lpstr>
      <vt:lpstr>TSDuck</vt:lpstr>
      <vt:lpstr>Topics</vt:lpstr>
      <vt:lpstr>Genesis of an open-source project</vt:lpstr>
      <vt:lpstr>TSDuck timeline</vt:lpstr>
      <vt:lpstr>Resource constraints</vt:lpstr>
      <vt:lpstr>Productization</vt:lpstr>
      <vt:lpstr>Coding principles</vt:lpstr>
      <vt:lpstr>Coding techniques</vt:lpstr>
      <vt:lpstr>Coding cadence</vt:lpstr>
      <vt:lpstr>Code volume</vt:lpstr>
      <vt:lpstr>Maintenance</vt:lpstr>
      <vt:lpstr>Tests</vt:lpstr>
      <vt:lpstr>Tests automation</vt:lpstr>
      <vt:lpstr>Documentation</vt:lpstr>
      <vt:lpstr>Binary deliveries</vt:lpstr>
      <vt:lpstr>Support</vt:lpstr>
      <vt:lpstr>Infrastructure</vt:lpstr>
      <vt:lpstr>Limited investment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subject>Project overview</dc:subject>
  <dc:creator>Thierry Lelégard</dc:creator>
  <cp:lastModifiedBy>Thierry Lelégard</cp:lastModifiedBy>
  <cp:revision>88</cp:revision>
  <dcterms:created xsi:type="dcterms:W3CDTF">2021-04-01T14:51:44Z</dcterms:created>
  <dcterms:modified xsi:type="dcterms:W3CDTF">2021-12-18T23:18:11Z</dcterms:modified>
</cp:coreProperties>
</file>