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70" r:id="rId10"/>
    <p:sldId id="271"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2800"/>
    <a:srgbClr val="F828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9E26-F593-47C6-AD7C-89716FCB6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B2DD44F-C37A-4F99-AF18-20194909DB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2E6FC58-522E-4B0C-B61B-759E3F2377F0}"/>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412686ED-DA05-454C-AD1F-6368FBBEEA9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D00C262-F6AB-45A8-B0D9-83A7563BF39C}"/>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1173228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25B9-4EBA-4856-A102-9920E70CEF2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0A36AFF-19B1-42C3-B06F-EDF6F8E23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BF5988-C43F-43E0-A8E1-3B303D06DAD5}"/>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67B804FC-57D5-48DC-A3B3-EAA7B2FD6C9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2523B3A-B871-47EE-A932-04B6EB1C8E11}"/>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2512671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EF1813-EF6F-4237-B13C-ACB71F6EF9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1BC170C-4EAA-4FD5-8250-FF96951660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331B68F-2985-44A7-A372-93735D711925}"/>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6EA7E72B-1034-454F-8400-9855D099691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741CCE-7A4E-4B24-8159-0A45D361E151}"/>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253400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FF8D-82B5-4541-BD7E-A4128514913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BB3D862-A3AF-4AC4-89D8-9DAB903B42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83CDE39-D613-4B0B-ACC8-91ABA721B1AE}"/>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B7A19976-8C9A-46A2-B238-172771A2E3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A9772A3-2B50-4D1A-96B6-0B221AEBCCA1}"/>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2478582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527F-474D-4804-8EB3-9A922B362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7426851-10E3-407D-9A1A-3A732C5B3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13FD91-0CA2-48A3-8BA0-8BE47DC4FBA0}"/>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96151219-BAE4-4675-8BC3-72F397ADE61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519F99B-3BFB-4E5B-B061-99F05815B6E1}"/>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3946586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5677-1542-483E-ABCF-8FBB79C45B8E}"/>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D50A095-99B9-4EC5-BC43-73FC13AE1E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AC64DA61-F77D-4AF5-9DC9-52E876352E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626751E6-A0E5-4A55-9871-787956375C62}"/>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6" name="Footer Placeholder 5">
            <a:extLst>
              <a:ext uri="{FF2B5EF4-FFF2-40B4-BE49-F238E27FC236}">
                <a16:creationId xmlns:a16="http://schemas.microsoft.com/office/drawing/2014/main" id="{10A6C1DA-4509-4657-A238-5A2AE84FE02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DA916B6-3B13-46B5-A53A-874D227374EA}"/>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299196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FCF69-ECE2-4DCE-A959-25B8F630163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636E4058-2284-4174-8160-58247C6F1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1513BA-9E48-4439-8169-BE0B9C683E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AB8EF22C-A34C-4798-9151-7CA808BC1F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0546E-6C7D-4011-9C8C-CC0148010E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71E91677-2797-4EAE-8051-2C02E3771A8B}"/>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8" name="Footer Placeholder 7">
            <a:extLst>
              <a:ext uri="{FF2B5EF4-FFF2-40B4-BE49-F238E27FC236}">
                <a16:creationId xmlns:a16="http://schemas.microsoft.com/office/drawing/2014/main" id="{2604DF6B-11DD-4EBA-BBA7-3AD6712CF87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F62FAD6-CD01-44AA-A195-87F9C3E8CBBD}"/>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244688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0143-FBE0-4BB9-B8D5-2DF1A0F88EF9}"/>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8378DF4-C7DA-4FE1-8BF3-B34D1520F8E2}"/>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4" name="Footer Placeholder 3">
            <a:extLst>
              <a:ext uri="{FF2B5EF4-FFF2-40B4-BE49-F238E27FC236}">
                <a16:creationId xmlns:a16="http://schemas.microsoft.com/office/drawing/2014/main" id="{ED99F334-9C8D-4C88-A104-50F3FB8DC442}"/>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33D1E786-6353-43E9-8082-21E28C5CCCEC}"/>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3433368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E636EE-6898-49A1-A59C-DA258D12A294}"/>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3" name="Footer Placeholder 2">
            <a:extLst>
              <a:ext uri="{FF2B5EF4-FFF2-40B4-BE49-F238E27FC236}">
                <a16:creationId xmlns:a16="http://schemas.microsoft.com/office/drawing/2014/main" id="{077D3898-97A3-4591-B70B-7686C8EB183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FA9E06AB-7F93-47F9-BF6F-2F197761479A}"/>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34735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D284-BBBB-432A-A67D-7CD0E8772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B7F66C0D-7BA1-4B87-8CFB-AFDCD61282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1A458A3-AFBC-45BB-A922-B4E694359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8E083-9D7F-45A8-B261-A6FA7EBD6285}"/>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6" name="Footer Placeholder 5">
            <a:extLst>
              <a:ext uri="{FF2B5EF4-FFF2-40B4-BE49-F238E27FC236}">
                <a16:creationId xmlns:a16="http://schemas.microsoft.com/office/drawing/2014/main" id="{D9CC3F0A-BE89-41A6-AABE-15E6D8870E7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D538713-1548-4ECA-9907-CA8DA4AF3FD4}"/>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1783718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54B0-49B4-49C1-810B-E1A63D7793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3B8E2FCC-4D0C-4D75-9247-D854359DD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888C0007-AE3B-44C8-B245-C29BC0237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940C0C-F677-46DB-8C5E-77E4C4664B22}"/>
              </a:ext>
            </a:extLst>
          </p:cNvPr>
          <p:cNvSpPr>
            <a:spLocks noGrp="1"/>
          </p:cNvSpPr>
          <p:nvPr>
            <p:ph type="dt" sz="half" idx="10"/>
          </p:nvPr>
        </p:nvSpPr>
        <p:spPr/>
        <p:txBody>
          <a:bodyPr/>
          <a:lstStyle/>
          <a:p>
            <a:fld id="{68D85DB7-2328-477D-BA85-6E65ED1CA4C5}" type="datetimeFigureOut">
              <a:rPr lang="en-PH" smtClean="0"/>
              <a:t>01/05/2019</a:t>
            </a:fld>
            <a:endParaRPr lang="en-PH"/>
          </a:p>
        </p:txBody>
      </p:sp>
      <p:sp>
        <p:nvSpPr>
          <p:cNvPr id="6" name="Footer Placeholder 5">
            <a:extLst>
              <a:ext uri="{FF2B5EF4-FFF2-40B4-BE49-F238E27FC236}">
                <a16:creationId xmlns:a16="http://schemas.microsoft.com/office/drawing/2014/main" id="{E873115A-B1D4-42BA-B89F-91C3B2CF55A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DA32C3A-23C4-49F3-8401-952485E97178}"/>
              </a:ext>
            </a:extLst>
          </p:cNvPr>
          <p:cNvSpPr>
            <a:spLocks noGrp="1"/>
          </p:cNvSpPr>
          <p:nvPr>
            <p:ph type="sldNum" sz="quarter" idx="12"/>
          </p:nvPr>
        </p:nvSpPr>
        <p:spPr/>
        <p:txBody>
          <a:bodyPr/>
          <a:lstStyle/>
          <a:p>
            <a:fld id="{B57AC874-642D-44ED-A911-6FB65BDE78FC}" type="slidenum">
              <a:rPr lang="en-PH" smtClean="0"/>
              <a:t>‹#›</a:t>
            </a:fld>
            <a:endParaRPr lang="en-PH"/>
          </a:p>
        </p:txBody>
      </p:sp>
    </p:spTree>
    <p:extLst>
      <p:ext uri="{BB962C8B-B14F-4D97-AF65-F5344CB8AC3E}">
        <p14:creationId xmlns:p14="http://schemas.microsoft.com/office/powerpoint/2010/main" val="180102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F65A8C-E954-412D-AED9-CD3908624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488D12C-99A0-4157-84F6-E65AA0BAA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D1535B1-B548-4955-BA8D-C3226361F5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D85DB7-2328-477D-BA85-6E65ED1CA4C5}" type="datetimeFigureOut">
              <a:rPr lang="en-PH" smtClean="0"/>
              <a:t>01/05/2019</a:t>
            </a:fld>
            <a:endParaRPr lang="en-PH"/>
          </a:p>
        </p:txBody>
      </p:sp>
      <p:sp>
        <p:nvSpPr>
          <p:cNvPr id="5" name="Footer Placeholder 4">
            <a:extLst>
              <a:ext uri="{FF2B5EF4-FFF2-40B4-BE49-F238E27FC236}">
                <a16:creationId xmlns:a16="http://schemas.microsoft.com/office/drawing/2014/main" id="{00F09249-233B-49E3-8954-4F0448FC2B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8A426E19-604C-4CCC-9799-FB8592F677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AC874-642D-44ED-A911-6FB65BDE78FC}" type="slidenum">
              <a:rPr lang="en-PH" smtClean="0"/>
              <a:t>‹#›</a:t>
            </a:fld>
            <a:endParaRPr lang="en-PH"/>
          </a:p>
        </p:txBody>
      </p:sp>
    </p:spTree>
    <p:extLst>
      <p:ext uri="{BB962C8B-B14F-4D97-AF65-F5344CB8AC3E}">
        <p14:creationId xmlns:p14="http://schemas.microsoft.com/office/powerpoint/2010/main" val="3313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74B556F-6EA6-4C8E-9850-FB615DB7954F}"/>
              </a:ext>
            </a:extLst>
          </p:cNvPr>
          <p:cNvGrpSpPr/>
          <p:nvPr/>
        </p:nvGrpSpPr>
        <p:grpSpPr>
          <a:xfrm>
            <a:off x="-2" y="1586"/>
            <a:ext cx="12192003" cy="6863693"/>
            <a:chOff x="-2" y="1586"/>
            <a:chExt cx="12192003" cy="6863693"/>
          </a:xfrm>
        </p:grpSpPr>
        <p:sp>
          <p:nvSpPr>
            <p:cNvPr id="27" name="object 16">
              <a:extLst>
                <a:ext uri="{FF2B5EF4-FFF2-40B4-BE49-F238E27FC236}">
                  <a16:creationId xmlns:a16="http://schemas.microsoft.com/office/drawing/2014/main" id="{6C75D8D7-78EA-4F4F-86C8-8A1BFD1674F4}"/>
                </a:ext>
              </a:extLst>
            </p:cNvPr>
            <p:cNvSpPr/>
            <p:nvPr/>
          </p:nvSpPr>
          <p:spPr>
            <a:xfrm rot="5400000">
              <a:off x="13672" y="3872"/>
              <a:ext cx="1586483" cy="1581912"/>
            </a:xfrm>
            <a:prstGeom prst="rect">
              <a:avLst/>
            </a:prstGeom>
            <a:blipFill>
              <a:blip r:embed="rId2" cstate="print"/>
              <a:stretch>
                <a:fillRect/>
              </a:stretch>
            </a:blipFill>
          </p:spPr>
          <p:txBody>
            <a:bodyPr wrap="square" lIns="0" tIns="0" rIns="0" bIns="0" rtlCol="0"/>
            <a:lstStyle/>
            <a:p>
              <a:endParaRPr/>
            </a:p>
          </p:txBody>
        </p:sp>
        <p:sp>
          <p:nvSpPr>
            <p:cNvPr id="17" name="object 6">
              <a:extLst>
                <a:ext uri="{FF2B5EF4-FFF2-40B4-BE49-F238E27FC236}">
                  <a16:creationId xmlns:a16="http://schemas.microsoft.com/office/drawing/2014/main" id="{933C555C-B079-45DE-80C5-FCF63A9F958F}"/>
                </a:ext>
              </a:extLst>
            </p:cNvPr>
            <p:cNvSpPr/>
            <p:nvPr/>
          </p:nvSpPr>
          <p:spPr>
            <a:xfrm rot="5400000">
              <a:off x="3950017" y="-1376705"/>
              <a:ext cx="4291965" cy="12192003"/>
            </a:xfrm>
            <a:custGeom>
              <a:avLst/>
              <a:gdLst/>
              <a:ahLst/>
              <a:cxnLst/>
              <a:rect l="l" t="t" r="r" b="b"/>
              <a:pathLst>
                <a:path w="4291965" h="9142730">
                  <a:moveTo>
                    <a:pt x="0" y="0"/>
                  </a:moveTo>
                  <a:lnTo>
                    <a:pt x="4291584" y="0"/>
                  </a:lnTo>
                  <a:lnTo>
                    <a:pt x="4291584" y="9142476"/>
                  </a:lnTo>
                  <a:lnTo>
                    <a:pt x="0" y="9142476"/>
                  </a:lnTo>
                  <a:lnTo>
                    <a:pt x="0" y="0"/>
                  </a:lnTo>
                  <a:close/>
                </a:path>
              </a:pathLst>
            </a:custGeom>
            <a:solidFill>
              <a:srgbClr val="F62800"/>
            </a:solidFill>
          </p:spPr>
          <p:txBody>
            <a:bodyPr wrap="square" lIns="0" tIns="0" rIns="0" bIns="0" rtlCol="0"/>
            <a:lstStyle/>
            <a:p>
              <a:endParaRPr/>
            </a:p>
          </p:txBody>
        </p:sp>
        <p:sp>
          <p:nvSpPr>
            <p:cNvPr id="25" name="object 14">
              <a:extLst>
                <a:ext uri="{FF2B5EF4-FFF2-40B4-BE49-F238E27FC236}">
                  <a16:creationId xmlns:a16="http://schemas.microsoft.com/office/drawing/2014/main" id="{7CA986F5-A0FA-458E-B8CE-FE807CE9FC56}"/>
                </a:ext>
              </a:extLst>
            </p:cNvPr>
            <p:cNvSpPr/>
            <p:nvPr/>
          </p:nvSpPr>
          <p:spPr>
            <a:xfrm rot="5400000">
              <a:off x="5761990" y="-4144963"/>
              <a:ext cx="668020" cy="12192000"/>
            </a:xfrm>
            <a:custGeom>
              <a:avLst/>
              <a:gdLst/>
              <a:ahLst/>
              <a:cxnLst/>
              <a:rect l="l" t="t" r="r" b="b"/>
              <a:pathLst>
                <a:path w="668019" h="9142730">
                  <a:moveTo>
                    <a:pt x="0" y="0"/>
                  </a:moveTo>
                  <a:lnTo>
                    <a:pt x="667511" y="0"/>
                  </a:lnTo>
                  <a:lnTo>
                    <a:pt x="667511" y="9142476"/>
                  </a:lnTo>
                  <a:lnTo>
                    <a:pt x="0" y="9142476"/>
                  </a:lnTo>
                  <a:lnTo>
                    <a:pt x="0" y="0"/>
                  </a:lnTo>
                  <a:close/>
                </a:path>
              </a:pathLst>
            </a:custGeom>
            <a:solidFill>
              <a:srgbClr val="F62F00"/>
            </a:solidFill>
          </p:spPr>
          <p:txBody>
            <a:bodyPr wrap="square" lIns="0" tIns="0" rIns="0" bIns="0" rtlCol="0"/>
            <a:lstStyle/>
            <a:p>
              <a:endParaRPr dirty="0"/>
            </a:p>
          </p:txBody>
        </p:sp>
        <p:sp>
          <p:nvSpPr>
            <p:cNvPr id="26" name="object 15">
              <a:extLst>
                <a:ext uri="{FF2B5EF4-FFF2-40B4-BE49-F238E27FC236}">
                  <a16:creationId xmlns:a16="http://schemas.microsoft.com/office/drawing/2014/main" id="{21A1A4C7-FD28-4156-BA92-55355157BBBC}"/>
                </a:ext>
              </a:extLst>
            </p:cNvPr>
            <p:cNvSpPr/>
            <p:nvPr/>
          </p:nvSpPr>
          <p:spPr>
            <a:xfrm rot="5400000">
              <a:off x="10814072" y="1484124"/>
              <a:ext cx="670559" cy="936365"/>
            </a:xfrm>
            <a:prstGeom prst="rect">
              <a:avLst/>
            </a:prstGeom>
            <a:blipFill>
              <a:blip r:embed="rId3" cstate="print"/>
              <a:stretch>
                <a:fillRect/>
              </a:stretch>
            </a:blipFill>
          </p:spPr>
          <p:txBody>
            <a:bodyPr wrap="square" lIns="0" tIns="0" rIns="0" bIns="0" rtlCol="0"/>
            <a:lstStyle/>
            <a:p>
              <a:endParaRPr/>
            </a:p>
          </p:txBody>
        </p:sp>
        <p:sp>
          <p:nvSpPr>
            <p:cNvPr id="28" name="object 17">
              <a:extLst>
                <a:ext uri="{FF2B5EF4-FFF2-40B4-BE49-F238E27FC236}">
                  <a16:creationId xmlns:a16="http://schemas.microsoft.com/office/drawing/2014/main" id="{9ADC1BD2-7F38-44FE-AF9F-9876CDBDC5D5}"/>
                </a:ext>
              </a:extLst>
            </p:cNvPr>
            <p:cNvSpPr/>
            <p:nvPr/>
          </p:nvSpPr>
          <p:spPr>
            <a:xfrm rot="5400000">
              <a:off x="10469921" y="5143233"/>
              <a:ext cx="1556004" cy="1545458"/>
            </a:xfrm>
            <a:prstGeom prst="rect">
              <a:avLst/>
            </a:prstGeom>
            <a:blipFill>
              <a:blip r:embed="rId4" cstate="print"/>
              <a:stretch>
                <a:fillRect/>
              </a:stretch>
            </a:blipFill>
          </p:spPr>
          <p:txBody>
            <a:bodyPr wrap="square" lIns="0" tIns="0" rIns="0" bIns="0" rtlCol="0"/>
            <a:lstStyle/>
            <a:p>
              <a:endParaRPr/>
            </a:p>
          </p:txBody>
        </p:sp>
        <p:sp>
          <p:nvSpPr>
            <p:cNvPr id="40" name="TextBox 39">
              <a:extLst>
                <a:ext uri="{FF2B5EF4-FFF2-40B4-BE49-F238E27FC236}">
                  <a16:creationId xmlns:a16="http://schemas.microsoft.com/office/drawing/2014/main" id="{CC29897F-B070-4F46-BF0A-CDA9D6F70F0F}"/>
                </a:ext>
              </a:extLst>
            </p:cNvPr>
            <p:cNvSpPr txBox="1"/>
            <p:nvPr/>
          </p:nvSpPr>
          <p:spPr>
            <a:xfrm>
              <a:off x="1812684" y="426051"/>
              <a:ext cx="628189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University of Southeastern Philippines</a:t>
              </a:r>
            </a:p>
            <a:p>
              <a:r>
                <a:rPr lang="en-US" sz="2400" dirty="0">
                  <a:latin typeface="Times New Roman" panose="02020603050405020304" pitchFamily="18" charset="0"/>
                  <a:cs typeface="Times New Roman" panose="02020603050405020304" pitchFamily="18" charset="0"/>
                </a:rPr>
                <a:t>College of Engineering</a:t>
              </a:r>
              <a:endParaRPr lang="en-PH" sz="2400" dirty="0">
                <a:latin typeface="Times New Roman" panose="02020603050405020304" pitchFamily="18" charset="0"/>
                <a:cs typeface="Times New Roman" panose="02020603050405020304" pitchFamily="18" charset="0"/>
              </a:endParaRPr>
            </a:p>
          </p:txBody>
        </p:sp>
      </p:grpSp>
      <p:sp>
        <p:nvSpPr>
          <p:cNvPr id="3" name="Rectangle 2">
            <a:extLst>
              <a:ext uri="{FF2B5EF4-FFF2-40B4-BE49-F238E27FC236}">
                <a16:creationId xmlns:a16="http://schemas.microsoft.com/office/drawing/2014/main" id="{F5E20336-A40E-4F15-9F9B-FFA62A4A60A6}"/>
              </a:ext>
            </a:extLst>
          </p:cNvPr>
          <p:cNvSpPr/>
          <p:nvPr/>
        </p:nvSpPr>
        <p:spPr>
          <a:xfrm>
            <a:off x="1033221" y="2780087"/>
            <a:ext cx="10125556" cy="1569660"/>
          </a:xfrm>
          <a:prstGeom prst="rect">
            <a:avLst/>
          </a:prstGeom>
        </p:spPr>
        <p:txBody>
          <a:bodyPr wrap="square">
            <a:spAutoFit/>
          </a:bodyPr>
          <a:lstStyle/>
          <a:p>
            <a:pPr algn="ctr"/>
            <a:r>
              <a:rPr lang="en-US" sz="3200" b="1" dirty="0">
                <a:solidFill>
                  <a:schemeClr val="bg1"/>
                </a:solidFill>
                <a:latin typeface="Arial" panose="020B0604020202020204" pitchFamily="34" charset="0"/>
                <a:ea typeface="+mj-ea"/>
                <a:cs typeface="Arial" panose="020B0604020202020204" pitchFamily="34" charset="0"/>
              </a:rPr>
              <a:t>An On-Road Kinetic Energy Harvester Using Electromagnetic: Gear and Generator Type Technologies</a:t>
            </a:r>
            <a:endParaRPr lang="en-PH" dirty="0">
              <a:solidFill>
                <a:schemeClr val="bg1"/>
              </a:solidFill>
            </a:endParaRPr>
          </a:p>
        </p:txBody>
      </p:sp>
      <p:sp>
        <p:nvSpPr>
          <p:cNvPr id="5" name="Rectangle 4">
            <a:extLst>
              <a:ext uri="{FF2B5EF4-FFF2-40B4-BE49-F238E27FC236}">
                <a16:creationId xmlns:a16="http://schemas.microsoft.com/office/drawing/2014/main" id="{6515242F-95A5-4F44-BDA2-E7C4BE1E1EAF}"/>
              </a:ext>
            </a:extLst>
          </p:cNvPr>
          <p:cNvSpPr/>
          <p:nvPr/>
        </p:nvSpPr>
        <p:spPr>
          <a:xfrm>
            <a:off x="4685420" y="5130714"/>
            <a:ext cx="2821157" cy="424732"/>
          </a:xfrm>
          <a:prstGeom prst="rect">
            <a:avLst/>
          </a:prstGeom>
        </p:spPr>
        <p:txBody>
          <a:bodyPr wrap="none">
            <a:spAutoFit/>
          </a:bodyPr>
          <a:lstStyle/>
          <a:p>
            <a:pPr lvl="0" algn="ctr">
              <a:lnSpc>
                <a:spcPct val="90000"/>
              </a:lnSpc>
              <a:spcBef>
                <a:spcPts val="1000"/>
              </a:spcBef>
            </a:pPr>
            <a:r>
              <a:rPr lang="en-US" sz="2400" dirty="0">
                <a:solidFill>
                  <a:schemeClr val="bg1"/>
                </a:solidFill>
                <a:latin typeface="Arial" panose="020B0604020202020204" pitchFamily="34" charset="0"/>
                <a:cs typeface="Arial" panose="020B0604020202020204" pitchFamily="34" charset="0"/>
              </a:rPr>
              <a:t>Solomon F. Castillo</a:t>
            </a:r>
            <a:endParaRPr lang="en-PH"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45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9B9A121C-F124-4DF7-801F-0D7C9AF2803D}"/>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Materials and Methods</a:t>
            </a:r>
            <a:endParaRPr lang="en-PH" sz="2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9F80EE3-1CAE-4895-8215-0B7A5D217CBE}"/>
              </a:ext>
            </a:extLst>
          </p:cNvPr>
          <p:cNvPicPr>
            <a:picLocks noChangeAspect="1"/>
          </p:cNvPicPr>
          <p:nvPr/>
        </p:nvPicPr>
        <p:blipFill>
          <a:blip r:embed="rId4"/>
          <a:stretch>
            <a:fillRect/>
          </a:stretch>
        </p:blipFill>
        <p:spPr>
          <a:xfrm>
            <a:off x="2831484" y="1437650"/>
            <a:ext cx="6529030" cy="3868519"/>
          </a:xfrm>
          <a:prstGeom prst="rect">
            <a:avLst/>
          </a:prstGeom>
        </p:spPr>
      </p:pic>
      <p:sp>
        <p:nvSpPr>
          <p:cNvPr id="4" name="Rectangle 3">
            <a:extLst>
              <a:ext uri="{FF2B5EF4-FFF2-40B4-BE49-F238E27FC236}">
                <a16:creationId xmlns:a16="http://schemas.microsoft.com/office/drawing/2014/main" id="{663B1842-6EB0-4043-BC78-07D0F781AF65}"/>
              </a:ext>
            </a:extLst>
          </p:cNvPr>
          <p:cNvSpPr/>
          <p:nvPr/>
        </p:nvSpPr>
        <p:spPr>
          <a:xfrm>
            <a:off x="3640839" y="5509760"/>
            <a:ext cx="4910319" cy="261610"/>
          </a:xfrm>
          <a:prstGeom prst="rect">
            <a:avLst/>
          </a:prstGeom>
        </p:spPr>
        <p:txBody>
          <a:bodyPr wrap="none">
            <a:spAutoFit/>
          </a:bodyPr>
          <a:lstStyle/>
          <a:p>
            <a:r>
              <a:rPr lang="en-PH" sz="1100" dirty="0">
                <a:latin typeface="Calibri" panose="020F0502020204030204" pitchFamily="34" charset="0"/>
                <a:ea typeface="Calibri" panose="020F0502020204030204" pitchFamily="34" charset="0"/>
                <a:cs typeface="Times New Roman" panose="02020603050405020304" pitchFamily="18" charset="0"/>
              </a:rPr>
              <a:t>Initial block diagram of the flow of energy of the on-road kinetic energy harvester</a:t>
            </a:r>
            <a:endParaRPr lang="en-PH" dirty="0"/>
          </a:p>
        </p:txBody>
      </p:sp>
    </p:spTree>
    <p:extLst>
      <p:ext uri="{BB962C8B-B14F-4D97-AF65-F5344CB8AC3E}">
        <p14:creationId xmlns:p14="http://schemas.microsoft.com/office/powerpoint/2010/main" val="169571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15FB293E-9B2B-4114-8FEC-31A2AE453A04}"/>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Barriers to Success</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60CB6CE4-1BDD-44B4-833F-538AB945BB6D}"/>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The following are the potential barriers to the success of the proposed study:</a:t>
            </a:r>
          </a:p>
          <a:p>
            <a:r>
              <a:rPr lang="en-US" sz="2400" dirty="0">
                <a:latin typeface="Arial" panose="020B0604020202020204" pitchFamily="34" charset="0"/>
                <a:cs typeface="Arial" panose="020B0604020202020204" pitchFamily="34" charset="0"/>
              </a:rPr>
              <a:t>Miscalculations in the product models.</a:t>
            </a:r>
          </a:p>
          <a:p>
            <a:r>
              <a:rPr lang="en-US" sz="2400" dirty="0">
                <a:latin typeface="Arial" panose="020B0604020202020204" pitchFamily="34" charset="0"/>
                <a:cs typeface="Arial" panose="020B0604020202020204" pitchFamily="34" charset="0"/>
              </a:rPr>
              <a:t>Simulated conditions might not accurately reflect real world conditions.</a:t>
            </a:r>
          </a:p>
          <a:p>
            <a:r>
              <a:rPr lang="en-US" sz="2400" dirty="0">
                <a:latin typeface="Arial" panose="020B0604020202020204" pitchFamily="34" charset="0"/>
                <a:cs typeface="Arial" panose="020B0604020202020204" pitchFamily="34" charset="0"/>
              </a:rPr>
              <a:t>Incorrect input values for the simulation of the product.</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6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DA008DB6-F493-4138-ACA5-220D3C2CE42B}"/>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Timeline</a:t>
            </a:r>
            <a:endParaRPr lang="en-PH"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E821B893-19D6-4D92-90C7-22B705EB2613}"/>
              </a:ext>
            </a:extLst>
          </p:cNvPr>
          <p:cNvPicPr>
            <a:picLocks noChangeAspect="1"/>
          </p:cNvPicPr>
          <p:nvPr/>
        </p:nvPicPr>
        <p:blipFill rotWithShape="1">
          <a:blip r:embed="rId4"/>
          <a:srcRect l="19444" t="21281" r="15411" b="7783"/>
          <a:stretch/>
        </p:blipFill>
        <p:spPr bwMode="auto">
          <a:xfrm>
            <a:off x="2523670" y="1353791"/>
            <a:ext cx="7144660" cy="43734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773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E5FB6203-BC68-444C-A2C2-D0275DBD3CDE}"/>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References</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DB9D911-7CB4-400C-B7C1-E7A21F28ADF1}"/>
              </a:ext>
            </a:extLst>
          </p:cNvPr>
          <p:cNvSpPr>
            <a:spLocks noGrp="1"/>
          </p:cNvSpPr>
          <p:nvPr>
            <p:ph idx="1"/>
          </p:nvPr>
        </p:nvSpPr>
        <p:spPr>
          <a:xfrm>
            <a:off x="838200" y="1825625"/>
            <a:ext cx="10515600" cy="4351338"/>
          </a:xfrm>
        </p:spPr>
        <p:txBody>
          <a:bodyPr>
            <a:normAutofit/>
          </a:bodyPr>
          <a:lstStyle/>
          <a:p>
            <a:pPr marL="0" indent="-457200"/>
            <a:r>
              <a:rPr lang="en-PH" dirty="0"/>
              <a:t>Energy consumption in the Philippines. (2016). Retrieved April 24, 2019, from </a:t>
            </a:r>
            <a:r>
              <a:rPr lang="en-PH" dirty="0" err="1"/>
              <a:t>Worlddata</a:t>
            </a:r>
            <a:r>
              <a:rPr lang="en-PH" dirty="0"/>
              <a:t>: The world in numbers website: https://www.worlddata.info/asia/philippines/energy-consumption.php</a:t>
            </a:r>
          </a:p>
          <a:p>
            <a:pPr marL="0" indent="-457200">
              <a:buNone/>
            </a:pP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08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902457"/>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E80A1E05-BBFF-4F04-A5F3-790530E98C5D}"/>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Outline of the Presentation</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571C8429-7648-4BD4-A6A1-95D3EB891E75}"/>
              </a:ext>
            </a:extLst>
          </p:cNvPr>
          <p:cNvSpPr>
            <a:spLocks noGrp="1"/>
          </p:cNvSpPr>
          <p:nvPr>
            <p:ph idx="1"/>
          </p:nvPr>
        </p:nvSpPr>
        <p:spPr>
          <a:xfrm>
            <a:off x="838200" y="1825625"/>
            <a:ext cx="10515600" cy="4351338"/>
          </a:xfrm>
        </p:spPr>
        <p:txBody>
          <a:bodyPr>
            <a:normAutofit/>
          </a:bodyPr>
          <a:lstStyle/>
          <a:p>
            <a:r>
              <a:rPr lang="en-US" sz="2400" dirty="0">
                <a:latin typeface="Arial" panose="020B0604020202020204" pitchFamily="34" charset="0"/>
                <a:cs typeface="Arial" panose="020B0604020202020204" pitchFamily="34" charset="0"/>
              </a:rPr>
              <a:t>Background of the Study</a:t>
            </a:r>
          </a:p>
          <a:p>
            <a:r>
              <a:rPr lang="en-US" sz="2400" dirty="0">
                <a:latin typeface="Arial" panose="020B0604020202020204" pitchFamily="34" charset="0"/>
                <a:cs typeface="Arial" panose="020B0604020202020204" pitchFamily="34" charset="0"/>
              </a:rPr>
              <a:t>Problem and Objectives</a:t>
            </a:r>
          </a:p>
          <a:p>
            <a:r>
              <a:rPr lang="en-US" sz="2400" dirty="0">
                <a:latin typeface="Arial" panose="020B0604020202020204" pitchFamily="34" charset="0"/>
                <a:cs typeface="Arial" panose="020B0604020202020204" pitchFamily="34" charset="0"/>
              </a:rPr>
              <a:t>Significance of the Study</a:t>
            </a:r>
          </a:p>
          <a:p>
            <a:r>
              <a:rPr lang="en-US" sz="2400" dirty="0">
                <a:latin typeface="Arial" panose="020B0604020202020204" pitchFamily="34" charset="0"/>
                <a:cs typeface="Arial" panose="020B0604020202020204" pitchFamily="34" charset="0"/>
              </a:rPr>
              <a:t>Scope and Limitation of the Study</a:t>
            </a:r>
          </a:p>
          <a:p>
            <a:r>
              <a:rPr lang="en-PH" sz="2400" dirty="0">
                <a:latin typeface="Arial" panose="020B0604020202020204" pitchFamily="34" charset="0"/>
                <a:cs typeface="Arial" panose="020B0604020202020204" pitchFamily="34" charset="0"/>
              </a:rPr>
              <a:t>Materials and Methods</a:t>
            </a:r>
          </a:p>
          <a:p>
            <a:r>
              <a:rPr lang="en-PH" sz="2400" dirty="0">
                <a:latin typeface="Arial" panose="020B0604020202020204" pitchFamily="34" charset="0"/>
                <a:cs typeface="Arial" panose="020B0604020202020204" pitchFamily="34" charset="0"/>
              </a:rPr>
              <a:t>Barriers to Success</a:t>
            </a:r>
          </a:p>
          <a:p>
            <a:r>
              <a:rPr lang="en-PH" sz="2400" dirty="0">
                <a:latin typeface="Arial" panose="020B0604020202020204" pitchFamily="34" charset="0"/>
                <a:cs typeface="Arial" panose="020B0604020202020204" pitchFamily="34" charset="0"/>
              </a:rPr>
              <a:t>Timeline</a:t>
            </a:r>
          </a:p>
          <a:p>
            <a:r>
              <a:rPr lang="en-PH" sz="2400"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183730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5514173E-7C25-4AEC-9408-4242D8177DE7}"/>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Background of the Study</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216798EC-DF19-4131-856A-A05C72DA2217}"/>
              </a:ext>
            </a:extLst>
          </p:cNvPr>
          <p:cNvSpPr>
            <a:spLocks noGrp="1"/>
          </p:cNvSpPr>
          <p:nvPr>
            <p:ph idx="1"/>
          </p:nvPr>
        </p:nvSpPr>
        <p:spPr>
          <a:xfrm>
            <a:off x="838200" y="1825625"/>
            <a:ext cx="10515600" cy="4351338"/>
          </a:xfrm>
        </p:spPr>
        <p:txBody>
          <a:bodyPr>
            <a:normAutofit/>
          </a:bodyPr>
          <a:lstStyle/>
          <a:p>
            <a:r>
              <a:rPr lang="en-US" sz="2400" dirty="0">
                <a:latin typeface="Arial" panose="020B0604020202020204" pitchFamily="34" charset="0"/>
                <a:cs typeface="Arial" panose="020B0604020202020204" pitchFamily="34" charset="0"/>
              </a:rPr>
              <a:t>Non-renewable energy sources are limited while energy consumption is increasing every year.</a:t>
            </a:r>
          </a:p>
          <a:p>
            <a:r>
              <a:rPr lang="en-US" sz="2400" dirty="0">
                <a:latin typeface="Arial" panose="020B0604020202020204" pitchFamily="34" charset="0"/>
                <a:cs typeface="Arial" panose="020B0604020202020204" pitchFamily="34" charset="0"/>
              </a:rPr>
              <a:t>Advancements in renewable energy technologies have been beneficial in providing energy, however, this is still not enough.</a:t>
            </a:r>
          </a:p>
          <a:p>
            <a:r>
              <a:rPr lang="en-US" sz="2400" dirty="0">
                <a:latin typeface="Arial" panose="020B0604020202020204" pitchFamily="34" charset="0"/>
                <a:cs typeface="Arial" panose="020B0604020202020204" pitchFamily="34" charset="0"/>
              </a:rPr>
              <a:t>It is necessary to find new ways of producing energy using renewable energy sources before non-renewable energy sources run out.</a:t>
            </a:r>
          </a:p>
          <a:p>
            <a:r>
              <a:rPr lang="en-US" sz="2400" dirty="0">
                <a:latin typeface="Arial" panose="020B0604020202020204" pitchFamily="34" charset="0"/>
                <a:cs typeface="Arial" panose="020B0604020202020204" pitchFamily="34" charset="0"/>
              </a:rPr>
              <a:t>In the Philippines alone, the amount of energy produced yearly is steadily decreasing. One of the factors is the decreasing contribution of renewable energy to the production of electric energy to the country. (“Energy consumption in the Philippines,” 2016)</a:t>
            </a:r>
          </a:p>
          <a:p>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3018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83843F11-D87C-4EE4-A060-243F1D907ABD}"/>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Background of the Study</a:t>
            </a:r>
            <a:endParaRPr lang="en-PH" sz="28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2E1EECE-8848-44C6-BABC-5115575C5E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2380" y="2230807"/>
            <a:ext cx="11127239" cy="2396386"/>
          </a:xfrm>
          <a:prstGeom prst="rect">
            <a:avLst/>
          </a:prstGeom>
          <a:noFill/>
          <a:ln>
            <a:noFill/>
          </a:ln>
        </p:spPr>
      </p:pic>
      <p:sp>
        <p:nvSpPr>
          <p:cNvPr id="9" name="Rectangle 8">
            <a:extLst>
              <a:ext uri="{FF2B5EF4-FFF2-40B4-BE49-F238E27FC236}">
                <a16:creationId xmlns:a16="http://schemas.microsoft.com/office/drawing/2014/main" id="{07B064DB-714D-4B04-B00B-93DC41287F55}"/>
              </a:ext>
            </a:extLst>
          </p:cNvPr>
          <p:cNvSpPr/>
          <p:nvPr/>
        </p:nvSpPr>
        <p:spPr>
          <a:xfrm>
            <a:off x="2167054" y="4822970"/>
            <a:ext cx="7857892" cy="646331"/>
          </a:xfrm>
          <a:prstGeom prst="rect">
            <a:avLst/>
          </a:prstGeom>
        </p:spPr>
        <p:txBody>
          <a:bodyPr wrap="square">
            <a:spAutoFit/>
          </a:bodyPr>
          <a:lstStyle/>
          <a:p>
            <a:r>
              <a:rPr lang="en-PH" dirty="0">
                <a:latin typeface="Calibri" panose="020F0502020204030204" pitchFamily="34" charset="0"/>
                <a:ea typeface="Calibri" panose="020F0502020204030204" pitchFamily="34" charset="0"/>
                <a:cs typeface="Times New Roman" panose="02020603050405020304" pitchFamily="18" charset="0"/>
              </a:rPr>
              <a:t>The percentage share of renewable energy sources from 1990 to 2015. Taken from https://www.worlddata.info/asia/philippines/energy-consumption.php.</a:t>
            </a:r>
            <a:endParaRPr lang="en-PH" dirty="0"/>
          </a:p>
        </p:txBody>
      </p:sp>
    </p:spTree>
    <p:extLst>
      <p:ext uri="{BB962C8B-B14F-4D97-AF65-F5344CB8AC3E}">
        <p14:creationId xmlns:p14="http://schemas.microsoft.com/office/powerpoint/2010/main" val="289015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DA93BBA7-6F4A-455A-A34F-B21A9F35C9D3}"/>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Problem and Objectives</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2415DB0-3B13-48A8-8953-2FE4F1FB255B}"/>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Problem of the Study</a:t>
            </a:r>
          </a:p>
          <a:p>
            <a:r>
              <a:rPr lang="en-PH" sz="2400" dirty="0">
                <a:latin typeface="Arial" panose="020B0604020202020204" pitchFamily="34" charset="0"/>
                <a:cs typeface="Arial" panose="020B0604020202020204" pitchFamily="34" charset="0"/>
              </a:rPr>
              <a:t>Energy crisis in the Philippines</a:t>
            </a:r>
          </a:p>
          <a:p>
            <a:endParaRPr lang="en-PH" sz="2400" dirty="0">
              <a:latin typeface="Arial" panose="020B0604020202020204" pitchFamily="34" charset="0"/>
              <a:cs typeface="Arial" panose="020B0604020202020204" pitchFamily="34" charset="0"/>
            </a:endParaRPr>
          </a:p>
          <a:p>
            <a:pPr marL="0" indent="0">
              <a:buNone/>
            </a:pPr>
            <a:r>
              <a:rPr lang="en-PH" sz="2400" dirty="0">
                <a:latin typeface="Arial" panose="020B0604020202020204" pitchFamily="34" charset="0"/>
                <a:cs typeface="Arial" panose="020B0604020202020204" pitchFamily="34" charset="0"/>
              </a:rPr>
              <a:t>Objectives of the Study</a:t>
            </a:r>
          </a:p>
          <a:p>
            <a:r>
              <a:rPr lang="en-PH" sz="2400" dirty="0">
                <a:latin typeface="Arial" panose="020B0604020202020204" pitchFamily="34" charset="0"/>
                <a:cs typeface="Arial" panose="020B0604020202020204" pitchFamily="34" charset="0"/>
              </a:rPr>
              <a:t>To design a functional energy harvester</a:t>
            </a:r>
          </a:p>
          <a:p>
            <a:r>
              <a:rPr lang="en-PH" sz="2400" dirty="0">
                <a:latin typeface="Arial" panose="020B0604020202020204" pitchFamily="34" charset="0"/>
                <a:cs typeface="Arial" panose="020B0604020202020204" pitchFamily="34" charset="0"/>
              </a:rPr>
              <a:t>To analyze the energy harvested</a:t>
            </a:r>
          </a:p>
          <a:p>
            <a:r>
              <a:rPr lang="en-PH" sz="2400" dirty="0">
                <a:latin typeface="Arial" panose="020B0604020202020204" pitchFamily="34" charset="0"/>
                <a:cs typeface="Arial" panose="020B0604020202020204" pitchFamily="34" charset="0"/>
              </a:rPr>
              <a:t>To provide recommendations regarding future research</a:t>
            </a:r>
          </a:p>
        </p:txBody>
      </p:sp>
    </p:spTree>
    <p:extLst>
      <p:ext uri="{BB962C8B-B14F-4D97-AF65-F5344CB8AC3E}">
        <p14:creationId xmlns:p14="http://schemas.microsoft.com/office/powerpoint/2010/main" val="350970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90193241-08F1-496A-8EA4-A156177B6FE0}"/>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Significance of the Study</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03F784D0-C7F9-4A3C-B5C9-9951EB0B8471}"/>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The proposed study would prove to be useful to the following entities:</a:t>
            </a:r>
          </a:p>
          <a:p>
            <a:r>
              <a:rPr lang="en-US" sz="2400" dirty="0">
                <a:latin typeface="Arial" panose="020B0604020202020204" pitchFamily="34" charset="0"/>
                <a:cs typeface="Arial" panose="020B0604020202020204" pitchFamily="34" charset="0"/>
              </a:rPr>
              <a:t>Proponent</a:t>
            </a:r>
          </a:p>
          <a:p>
            <a:r>
              <a:rPr lang="en-US" sz="2400" dirty="0">
                <a:latin typeface="Arial" panose="020B0604020202020204" pitchFamily="34" charset="0"/>
                <a:cs typeface="Arial" panose="020B0604020202020204" pitchFamily="34" charset="0"/>
              </a:rPr>
              <a:t>Energy sector</a:t>
            </a:r>
          </a:p>
          <a:p>
            <a:r>
              <a:rPr lang="en-US" sz="2400" dirty="0">
                <a:latin typeface="Arial" panose="020B0604020202020204" pitchFamily="34" charset="0"/>
                <a:cs typeface="Arial" panose="020B0604020202020204" pitchFamily="34" charset="0"/>
              </a:rPr>
              <a:t>Government</a:t>
            </a:r>
          </a:p>
          <a:p>
            <a:r>
              <a:rPr lang="en-PH" sz="2400" dirty="0">
                <a:latin typeface="Arial" panose="020B0604020202020204" pitchFamily="34" charset="0"/>
                <a:cs typeface="Arial" panose="020B0604020202020204" pitchFamily="34" charset="0"/>
              </a:rPr>
              <a:t>Future research</a:t>
            </a:r>
          </a:p>
          <a:p>
            <a:endParaRPr lang="en-PH" sz="2400" dirty="0">
              <a:latin typeface="Arial" panose="020B0604020202020204" pitchFamily="34" charset="0"/>
              <a:cs typeface="Arial" panose="020B0604020202020204" pitchFamily="34" charset="0"/>
            </a:endParaRPr>
          </a:p>
          <a:p>
            <a:pPr marL="0" indent="0">
              <a:buNone/>
            </a:pPr>
            <a:r>
              <a:rPr lang="en-PH" sz="2400" dirty="0">
                <a:latin typeface="Arial" panose="020B0604020202020204" pitchFamily="34" charset="0"/>
                <a:cs typeface="Arial" panose="020B0604020202020204" pitchFamily="34" charset="0"/>
              </a:rPr>
              <a:t>The proposed study is in line with the Research Agenda of the University. Specifically, Power Generation and Renewable Energy of Cluster A: Technology Generation and Energy Efficiency.</a:t>
            </a:r>
          </a:p>
        </p:txBody>
      </p:sp>
    </p:spTree>
    <p:extLst>
      <p:ext uri="{BB962C8B-B14F-4D97-AF65-F5344CB8AC3E}">
        <p14:creationId xmlns:p14="http://schemas.microsoft.com/office/powerpoint/2010/main" val="214233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1A611E67-447E-4135-908B-EAFC3CFE3A83}"/>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Scope and Limitation of the Study</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F9D16A58-B0B3-4B7F-968A-72B506452FEA}"/>
              </a:ext>
            </a:extLst>
          </p:cNvPr>
          <p:cNvSpPr>
            <a:spLocks noGrp="1"/>
          </p:cNvSpPr>
          <p:nvPr>
            <p:ph idx="1"/>
          </p:nvPr>
        </p:nvSpPr>
        <p:spPr>
          <a:xfrm>
            <a:off x="838200" y="1825625"/>
            <a:ext cx="10515600" cy="4351338"/>
          </a:xfrm>
        </p:spPr>
        <p:txBody>
          <a:bodyPr>
            <a:normAutofit/>
          </a:bodyPr>
          <a:lstStyle/>
          <a:p>
            <a:r>
              <a:rPr lang="en-US" sz="2400" dirty="0">
                <a:latin typeface="Arial" panose="020B0604020202020204" pitchFamily="34" charset="0"/>
                <a:cs typeface="Arial" panose="020B0604020202020204" pitchFamily="34" charset="0"/>
              </a:rPr>
              <a:t>The storage or load for the harvested energy is outside the scope of the study.</a:t>
            </a:r>
          </a:p>
          <a:p>
            <a:r>
              <a:rPr lang="en-US" sz="2400" dirty="0">
                <a:latin typeface="Arial" panose="020B0604020202020204" pitchFamily="34" charset="0"/>
                <a:cs typeface="Arial" panose="020B0604020202020204" pitchFamily="34" charset="0"/>
              </a:rPr>
              <a:t>The properties of the harvested energy will be analyzed.</a:t>
            </a:r>
          </a:p>
          <a:p>
            <a:r>
              <a:rPr lang="en-US" sz="2400" dirty="0">
                <a:latin typeface="Arial" panose="020B0604020202020204" pitchFamily="34" charset="0"/>
                <a:cs typeface="Arial" panose="020B0604020202020204" pitchFamily="34" charset="0"/>
              </a:rPr>
              <a:t>The use, optimization, and modification of a model electric generator is within the scope of the study.</a:t>
            </a:r>
          </a:p>
          <a:p>
            <a:r>
              <a:rPr lang="en-US" sz="2400" dirty="0">
                <a:latin typeface="Arial" panose="020B0604020202020204" pitchFamily="34" charset="0"/>
                <a:cs typeface="Arial" panose="020B0604020202020204" pitchFamily="34" charset="0"/>
              </a:rPr>
              <a:t>Road conditions other than flat concrete or cement road in dry and wet conditions are outside the scope of the study.</a:t>
            </a:r>
          </a:p>
          <a:p>
            <a:r>
              <a:rPr lang="en-US" sz="2400" dirty="0">
                <a:latin typeface="Arial" panose="020B0604020202020204" pitchFamily="34" charset="0"/>
                <a:cs typeface="Arial" panose="020B0604020202020204" pitchFamily="34" charset="0"/>
              </a:rPr>
              <a:t>Vehicle variations other than 2-wheeled motorcycles, hatchbacks, pick-ups, and SUVs are outside the scope of the study.</a:t>
            </a:r>
          </a:p>
          <a:p>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2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9B9A121C-F124-4DF7-801F-0D7C9AF2803D}"/>
              </a:ext>
            </a:extLst>
          </p:cNvPr>
          <p:cNvSpPr>
            <a:spLocks noGrp="1"/>
          </p:cNvSpPr>
          <p:nvPr>
            <p:ph type="title"/>
          </p:nvPr>
        </p:nvSpPr>
        <p:spPr>
          <a:xfrm>
            <a:off x="838200" y="365125"/>
            <a:ext cx="10515600" cy="1325563"/>
          </a:xfrm>
        </p:spPr>
        <p:txBody>
          <a:bodyPr>
            <a:normAutofit/>
          </a:bodyPr>
          <a:lstStyle/>
          <a:p>
            <a:r>
              <a:rPr lang="en-US" sz="2800" dirty="0">
                <a:latin typeface="Arial" panose="020B0604020202020204" pitchFamily="34" charset="0"/>
                <a:cs typeface="Arial" panose="020B0604020202020204" pitchFamily="34" charset="0"/>
              </a:rPr>
              <a:t>Materials and Methods</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4E905E3-EA1A-4C9F-84E8-CB0EE6CA4605}"/>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Arial" panose="020B0604020202020204" pitchFamily="34" charset="0"/>
                <a:cs typeface="Arial" panose="020B0604020202020204" pitchFamily="34" charset="0"/>
              </a:rPr>
              <a:t>To validate the concept of this proposed study, computer-aided modeling and simulation will be conducted.</a:t>
            </a:r>
            <a:r>
              <a:rPr lang="en-PH" sz="2400" dirty="0">
                <a:latin typeface="Arial" panose="020B0604020202020204" pitchFamily="34" charset="0"/>
                <a:cs typeface="Arial" panose="020B0604020202020204" pitchFamily="34" charset="0"/>
              </a:rPr>
              <a:t> The following are the materials and tools required to conduct the proposed study:</a:t>
            </a:r>
          </a:p>
          <a:p>
            <a:r>
              <a:rPr lang="en-PH" sz="2400" dirty="0">
                <a:latin typeface="Arial" panose="020B0604020202020204" pitchFamily="34" charset="0"/>
                <a:cs typeface="Arial" panose="020B0604020202020204" pitchFamily="34" charset="0"/>
              </a:rPr>
              <a:t>Computer</a:t>
            </a:r>
          </a:p>
          <a:p>
            <a:r>
              <a:rPr lang="en-PH" sz="2400" dirty="0">
                <a:latin typeface="Arial" panose="020B0604020202020204" pitchFamily="34" charset="0"/>
                <a:cs typeface="Arial" panose="020B0604020202020204" pitchFamily="34" charset="0"/>
              </a:rPr>
              <a:t>AutoCAD (Modeling software)</a:t>
            </a:r>
          </a:p>
          <a:p>
            <a:r>
              <a:rPr lang="en-PH" sz="2400" dirty="0">
                <a:latin typeface="Arial" panose="020B0604020202020204" pitchFamily="34" charset="0"/>
                <a:cs typeface="Arial" panose="020B0604020202020204" pitchFamily="34" charset="0"/>
              </a:rPr>
              <a:t>ANSYS Academic (Simulation software)</a:t>
            </a:r>
          </a:p>
          <a:p>
            <a:pPr marL="0" indent="0">
              <a:buNone/>
            </a:pPr>
            <a:endParaRPr lang="en-PH"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042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FB56966-8449-488E-A89F-E1EF33596E3A}"/>
              </a:ext>
            </a:extLst>
          </p:cNvPr>
          <p:cNvGrpSpPr/>
          <p:nvPr/>
        </p:nvGrpSpPr>
        <p:grpSpPr>
          <a:xfrm>
            <a:off x="0" y="5888809"/>
            <a:ext cx="12192000" cy="980222"/>
            <a:chOff x="0" y="5888809"/>
            <a:chExt cx="12192000" cy="980222"/>
          </a:xfrm>
        </p:grpSpPr>
        <p:sp>
          <p:nvSpPr>
            <p:cNvPr id="20" name="Rectangle 19">
              <a:extLst>
                <a:ext uri="{FF2B5EF4-FFF2-40B4-BE49-F238E27FC236}">
                  <a16:creationId xmlns:a16="http://schemas.microsoft.com/office/drawing/2014/main" id="{BE306BA1-10A8-41DF-B1C5-0149CDD29201}"/>
                </a:ext>
              </a:extLst>
            </p:cNvPr>
            <p:cNvSpPr/>
            <p:nvPr/>
          </p:nvSpPr>
          <p:spPr>
            <a:xfrm>
              <a:off x="0" y="5888809"/>
              <a:ext cx="12192000" cy="980222"/>
            </a:xfrm>
            <a:prstGeom prst="rect">
              <a:avLst/>
            </a:prstGeom>
            <a:solidFill>
              <a:srgbClr val="F62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object 17">
              <a:extLst>
                <a:ext uri="{FF2B5EF4-FFF2-40B4-BE49-F238E27FC236}">
                  <a16:creationId xmlns:a16="http://schemas.microsoft.com/office/drawing/2014/main" id="{5E207116-D60A-451C-B945-BD7D145C38F2}"/>
                </a:ext>
              </a:extLst>
            </p:cNvPr>
            <p:cNvSpPr>
              <a:spLocks noChangeAspect="1"/>
            </p:cNvSpPr>
            <p:nvPr/>
          </p:nvSpPr>
          <p:spPr>
            <a:xfrm rot="5400000">
              <a:off x="212729" y="5894871"/>
              <a:ext cx="975358" cy="968749"/>
            </a:xfrm>
            <a:prstGeom prst="rect">
              <a:avLst/>
            </a:prstGeom>
            <a:blipFill>
              <a:blip r:embed="rId2" cstate="print"/>
              <a:stretch>
                <a:fillRect/>
              </a:stretch>
            </a:blipFill>
          </p:spPr>
          <p:txBody>
            <a:bodyPr wrap="square" lIns="0" tIns="0" rIns="0" bIns="0" rtlCol="0"/>
            <a:lstStyle/>
            <a:p>
              <a:endParaRPr/>
            </a:p>
          </p:txBody>
        </p:sp>
        <p:sp>
          <p:nvSpPr>
            <p:cNvPr id="15" name="TextBox 14">
              <a:extLst>
                <a:ext uri="{FF2B5EF4-FFF2-40B4-BE49-F238E27FC236}">
                  <a16:creationId xmlns:a16="http://schemas.microsoft.com/office/drawing/2014/main" id="{3D8ACD58-5068-4B72-8406-F96FD2D1C7D5}"/>
                </a:ext>
              </a:extLst>
            </p:cNvPr>
            <p:cNvSpPr txBox="1"/>
            <p:nvPr/>
          </p:nvSpPr>
          <p:spPr>
            <a:xfrm>
              <a:off x="1286743" y="5976312"/>
              <a:ext cx="6281891" cy="754053"/>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University of Southeastern Philippines</a:t>
              </a:r>
            </a:p>
            <a:p>
              <a:r>
                <a:rPr lang="en-US" sz="2300" dirty="0">
                  <a:solidFill>
                    <a:schemeClr val="bg1"/>
                  </a:solidFill>
                  <a:latin typeface="Times New Roman" panose="02020603050405020304" pitchFamily="18" charset="0"/>
                  <a:cs typeface="Times New Roman" panose="02020603050405020304" pitchFamily="18" charset="0"/>
                </a:rPr>
                <a:t>COLLEGE OF ENGINEERING</a:t>
              </a:r>
              <a:endParaRPr lang="en-PH" sz="2300" dirty="0">
                <a:solidFill>
                  <a:schemeClr val="bg1"/>
                </a:solidFill>
                <a:latin typeface="Times New Roman" panose="02020603050405020304" pitchFamily="18" charset="0"/>
                <a:cs typeface="Times New Roman" panose="02020603050405020304" pitchFamily="18" charset="0"/>
              </a:endParaRPr>
            </a:p>
          </p:txBody>
        </p:sp>
        <p:sp>
          <p:nvSpPr>
            <p:cNvPr id="17" name="object 15">
              <a:extLst>
                <a:ext uri="{FF2B5EF4-FFF2-40B4-BE49-F238E27FC236}">
                  <a16:creationId xmlns:a16="http://schemas.microsoft.com/office/drawing/2014/main" id="{77BC00CE-66B0-48FB-9309-9F15474FE334}"/>
                </a:ext>
              </a:extLst>
            </p:cNvPr>
            <p:cNvSpPr>
              <a:spLocks noChangeAspect="1"/>
            </p:cNvSpPr>
            <p:nvPr/>
          </p:nvSpPr>
          <p:spPr>
            <a:xfrm rot="5400000">
              <a:off x="9968085" y="5695496"/>
              <a:ext cx="975358" cy="1361985"/>
            </a:xfrm>
            <a:prstGeom prst="rect">
              <a:avLst/>
            </a:prstGeom>
            <a:blipFill>
              <a:blip r:embed="rId3" cstate="print"/>
              <a:stretch>
                <a:fillRect/>
              </a:stretch>
            </a:blipFill>
          </p:spPr>
          <p:txBody>
            <a:bodyPr wrap="square" lIns="0" tIns="0" rIns="0" bIns="0" rtlCol="0"/>
            <a:lstStyle/>
            <a:p>
              <a:endParaRPr/>
            </a:p>
          </p:txBody>
        </p:sp>
      </p:grpSp>
      <p:sp>
        <p:nvSpPr>
          <p:cNvPr id="7" name="Title 1">
            <a:extLst>
              <a:ext uri="{FF2B5EF4-FFF2-40B4-BE49-F238E27FC236}">
                <a16:creationId xmlns:a16="http://schemas.microsoft.com/office/drawing/2014/main" id="{9B9A121C-F124-4DF7-801F-0D7C9AF2803D}"/>
              </a:ext>
            </a:extLst>
          </p:cNvPr>
          <p:cNvSpPr>
            <a:spLocks noGrp="1"/>
          </p:cNvSpPr>
          <p:nvPr>
            <p:ph type="title"/>
          </p:nvPr>
        </p:nvSpPr>
        <p:spPr/>
        <p:txBody>
          <a:bodyPr>
            <a:normAutofit/>
          </a:bodyPr>
          <a:lstStyle/>
          <a:p>
            <a:r>
              <a:rPr lang="en-US" sz="2800" dirty="0">
                <a:latin typeface="Arial" panose="020B0604020202020204" pitchFamily="34" charset="0"/>
                <a:cs typeface="Arial" panose="020B0604020202020204" pitchFamily="34" charset="0"/>
              </a:rPr>
              <a:t>Materials and Methods</a:t>
            </a:r>
            <a:endParaRPr lang="en-PH" sz="2800" dirty="0">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84E905E3-EA1A-4C9F-84E8-CB0EE6CA4605}"/>
              </a:ext>
            </a:extLst>
          </p:cNvPr>
          <p:cNvSpPr>
            <a:spLocks noGrp="1"/>
          </p:cNvSpPr>
          <p:nvPr>
            <p:ph sz="half" idx="1"/>
          </p:nvPr>
        </p:nvSpPr>
        <p:spPr/>
        <p:txBody>
          <a:bodyPr>
            <a:normAutofit/>
          </a:bodyPr>
          <a:lstStyle/>
          <a:p>
            <a:pPr marL="0" indent="0">
              <a:buNone/>
            </a:pPr>
            <a:r>
              <a:rPr lang="en-US" sz="2400" dirty="0">
                <a:latin typeface="Arial" panose="020B0604020202020204" pitchFamily="34" charset="0"/>
                <a:cs typeface="Arial" panose="020B0604020202020204" pitchFamily="34" charset="0"/>
              </a:rPr>
              <a:t>The procedure is as follows:</a:t>
            </a:r>
          </a:p>
          <a:p>
            <a:pPr marL="457200" indent="-457200">
              <a:buFont typeface="+mj-lt"/>
              <a:buAutoNum type="arabicPeriod"/>
            </a:pPr>
            <a:r>
              <a:rPr lang="en-US" sz="2400" dirty="0">
                <a:latin typeface="Arial" panose="020B0604020202020204" pitchFamily="34" charset="0"/>
                <a:cs typeface="Arial" panose="020B0604020202020204" pitchFamily="34" charset="0"/>
              </a:rPr>
              <a:t>Initial calculations</a:t>
            </a:r>
          </a:p>
          <a:p>
            <a:pPr marL="457200" indent="-457200">
              <a:buFont typeface="+mj-lt"/>
              <a:buAutoNum type="arabicPeriod"/>
            </a:pPr>
            <a:r>
              <a:rPr lang="en-US" sz="2400" dirty="0">
                <a:latin typeface="Arial" panose="020B0604020202020204" pitchFamily="34" charset="0"/>
                <a:cs typeface="Arial" panose="020B0604020202020204" pitchFamily="34" charset="0"/>
              </a:rPr>
              <a:t>Modeling 1</a:t>
            </a:r>
          </a:p>
          <a:p>
            <a:pPr marL="457200" indent="-457200">
              <a:buFont typeface="+mj-lt"/>
              <a:buAutoNum type="arabicPeriod"/>
            </a:pPr>
            <a:r>
              <a:rPr lang="en-US" sz="2400" dirty="0">
                <a:latin typeface="Arial" panose="020B0604020202020204" pitchFamily="34" charset="0"/>
                <a:cs typeface="Arial" panose="020B0604020202020204" pitchFamily="34" charset="0"/>
              </a:rPr>
              <a:t>Modeling 2</a:t>
            </a:r>
          </a:p>
          <a:p>
            <a:pPr marL="457200" indent="-457200">
              <a:buFont typeface="+mj-lt"/>
              <a:buAutoNum type="arabicPeriod"/>
            </a:pPr>
            <a:r>
              <a:rPr lang="en-US" sz="2400" dirty="0">
                <a:latin typeface="Arial" panose="020B0604020202020204" pitchFamily="34" charset="0"/>
                <a:cs typeface="Arial" panose="020B0604020202020204" pitchFamily="34" charset="0"/>
              </a:rPr>
              <a:t>Simulation</a:t>
            </a:r>
          </a:p>
          <a:p>
            <a:pPr marL="457200" indent="-457200">
              <a:buFont typeface="+mj-lt"/>
              <a:buAutoNum type="arabicPeriod"/>
            </a:pPr>
            <a:r>
              <a:rPr lang="en-US" sz="2400" dirty="0">
                <a:latin typeface="Arial" panose="020B0604020202020204" pitchFamily="34" charset="0"/>
                <a:cs typeface="Arial" panose="020B0604020202020204" pitchFamily="34" charset="0"/>
              </a:rPr>
              <a:t>Tabulation of simulation results</a:t>
            </a:r>
          </a:p>
          <a:p>
            <a:pPr marL="457200" indent="-457200">
              <a:buFont typeface="+mj-lt"/>
              <a:buAutoNum type="arabicPeriod"/>
            </a:pPr>
            <a:r>
              <a:rPr lang="en-US" sz="2400" dirty="0">
                <a:latin typeface="Arial" panose="020B0604020202020204" pitchFamily="34" charset="0"/>
                <a:cs typeface="Arial" panose="020B0604020202020204" pitchFamily="34" charset="0"/>
              </a:rPr>
              <a:t>Optimization of the design</a:t>
            </a:r>
          </a:p>
          <a:p>
            <a:pPr marL="457200" indent="-457200">
              <a:buFont typeface="+mj-lt"/>
              <a:buAutoNum type="arabicPeriod"/>
            </a:pPr>
            <a:r>
              <a:rPr lang="en-US" sz="2400" dirty="0">
                <a:latin typeface="Arial" panose="020B0604020202020204" pitchFamily="34" charset="0"/>
                <a:cs typeface="Arial" panose="020B0604020202020204" pitchFamily="34" charset="0"/>
              </a:rPr>
              <a:t>Finalization of the product</a:t>
            </a:r>
          </a:p>
        </p:txBody>
      </p:sp>
      <p:sp>
        <p:nvSpPr>
          <p:cNvPr id="2" name="Content Placeholder 1">
            <a:extLst>
              <a:ext uri="{FF2B5EF4-FFF2-40B4-BE49-F238E27FC236}">
                <a16:creationId xmlns:a16="http://schemas.microsoft.com/office/drawing/2014/main" id="{7CA4F792-1D6A-4BFB-B73E-FB98E314C323}"/>
              </a:ext>
            </a:extLst>
          </p:cNvPr>
          <p:cNvSpPr>
            <a:spLocks noGrp="1"/>
          </p:cNvSpPr>
          <p:nvPr>
            <p:ph sz="half" idx="2"/>
          </p:nvPr>
        </p:nvSpPr>
        <p:spPr/>
        <p:txBody>
          <a:bodyPr/>
          <a:lstStyle/>
          <a:p>
            <a:pPr marL="0" lvl="0" indent="0">
              <a:buNone/>
            </a:pPr>
            <a:r>
              <a:rPr lang="en-US" sz="2400" dirty="0">
                <a:solidFill>
                  <a:prstClr val="black"/>
                </a:solidFill>
                <a:latin typeface="Arial" panose="020B0604020202020204" pitchFamily="34" charset="0"/>
                <a:cs typeface="Arial" panose="020B0604020202020204" pitchFamily="34" charset="0"/>
              </a:rPr>
              <a:t>The simulated ORKEH will contain:</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A pressure plate</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Mechanical motion rectifier (MMR)</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Springs</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Electromagnetic generator</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Gear racks</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Gears</a:t>
            </a:r>
          </a:p>
          <a:p>
            <a:pPr marL="457200" lvl="0" indent="-457200">
              <a:buFont typeface="+mj-lt"/>
              <a:buAutoNum type="arabicPeriod"/>
            </a:pPr>
            <a:r>
              <a:rPr lang="en-US" sz="2400" dirty="0">
                <a:solidFill>
                  <a:prstClr val="black"/>
                </a:solidFill>
                <a:latin typeface="Arial" panose="020B0604020202020204" pitchFamily="34" charset="0"/>
                <a:cs typeface="Arial" panose="020B0604020202020204" pitchFamily="34" charset="0"/>
              </a:rPr>
              <a:t>Electrical load</a:t>
            </a:r>
          </a:p>
        </p:txBody>
      </p:sp>
    </p:spTree>
    <p:extLst>
      <p:ext uri="{BB962C8B-B14F-4D97-AF65-F5344CB8AC3E}">
        <p14:creationId xmlns:p14="http://schemas.microsoft.com/office/powerpoint/2010/main" val="207706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654</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Outline of the Presentation</vt:lpstr>
      <vt:lpstr>Background of the Study</vt:lpstr>
      <vt:lpstr>Background of the Study</vt:lpstr>
      <vt:lpstr>Problem and Objectives</vt:lpstr>
      <vt:lpstr>Significance of the Study</vt:lpstr>
      <vt:lpstr>Scope and Limitation of the Study</vt:lpstr>
      <vt:lpstr>Materials and Methods</vt:lpstr>
      <vt:lpstr>Materials and Methods</vt:lpstr>
      <vt:lpstr>Materials and Methods</vt:lpstr>
      <vt:lpstr>Barriers to Success</vt:lpstr>
      <vt:lpstr>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Ryo Igdanes</dc:creator>
  <cp:lastModifiedBy>Solomon Castillo</cp:lastModifiedBy>
  <cp:revision>11</cp:revision>
  <dcterms:created xsi:type="dcterms:W3CDTF">2019-05-01T13:18:53Z</dcterms:created>
  <dcterms:modified xsi:type="dcterms:W3CDTF">2019-05-01T14:14:59Z</dcterms:modified>
</cp:coreProperties>
</file>