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59" r:id="rId8"/>
    <p:sldId id="265" r:id="rId9"/>
    <p:sldId id="269" r:id="rId10"/>
    <p:sldId id="261" r:id="rId11"/>
    <p:sldId id="26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0CC"/>
    <a:srgbClr val="963FCA"/>
    <a:srgbClr val="9CE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73" d="100"/>
          <a:sy n="73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07548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Sistema para vagas de estacionamento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47653"/>
            <a:ext cx="8301446" cy="2069375"/>
          </a:xfrm>
        </p:spPr>
        <p:txBody>
          <a:bodyPr>
            <a:normAutofit/>
          </a:bodyPr>
          <a:lstStyle/>
          <a:p>
            <a:r>
              <a:rPr lang="pt-BR" dirty="0"/>
              <a:t>Luccas Henrique Cayres Piola – 1694766</a:t>
            </a:r>
          </a:p>
          <a:p>
            <a:r>
              <a:rPr lang="pt-BR" dirty="0"/>
              <a:t>Vitor Vinicius Gomes da Silva – 1581775</a:t>
            </a:r>
          </a:p>
          <a:p>
            <a:r>
              <a:rPr lang="pt-BR" dirty="0"/>
              <a:t>Gabriel Dias Dadalto – 1549901</a:t>
            </a:r>
          </a:p>
          <a:p>
            <a:r>
              <a:rPr lang="pt-BR" dirty="0"/>
              <a:t>Roger Verzola Peres de Lima - 1693271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47D0-576F-47F6-8609-E9C08D7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E2037-6713-40C8-B78D-FF89A0C6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ideia</a:t>
            </a:r>
          </a:p>
          <a:p>
            <a:pPr lvl="1"/>
            <a:r>
              <a:rPr lang="pt-BR" dirty="0"/>
              <a:t>Vagas públicas em shoppings</a:t>
            </a:r>
          </a:p>
          <a:p>
            <a:pPr lvl="1"/>
            <a:r>
              <a:rPr lang="pt-BR" dirty="0"/>
              <a:t>Reservar estacionamento particular de outros usuários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0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E189-A6F3-40C3-A7BD-0FE653B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53" y="2690315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0019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67675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509701"/>
            <a:ext cx="7886700" cy="2638425"/>
          </a:xfrm>
        </p:spPr>
        <p:txBody>
          <a:bodyPr/>
          <a:lstStyle/>
          <a:p>
            <a:r>
              <a:rPr lang="pt-BR" dirty="0"/>
              <a:t>Introdução e contexto</a:t>
            </a:r>
          </a:p>
          <a:p>
            <a:r>
              <a:rPr lang="pt-BR" dirty="0"/>
              <a:t>Desenvolvimento da ideia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76B5-9E57-4C41-948A-A2B3644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333F7-299B-4BBD-BF58-650F0B64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em encontrar vagas de estacionamento</a:t>
            </a:r>
          </a:p>
          <a:p>
            <a:endParaRPr lang="pt-BR" dirty="0"/>
          </a:p>
          <a:p>
            <a:r>
              <a:rPr lang="pt-BR" dirty="0"/>
              <a:t>Sensor de detecção de presença</a:t>
            </a:r>
          </a:p>
          <a:p>
            <a:endParaRPr lang="pt-BR" dirty="0"/>
          </a:p>
          <a:p>
            <a:r>
              <a:rPr lang="pt-BR" dirty="0"/>
              <a:t>Sistema para determinar rotas</a:t>
            </a:r>
          </a:p>
        </p:txBody>
      </p:sp>
    </p:spTree>
    <p:extLst>
      <p:ext uri="{BB962C8B-B14F-4D97-AF65-F5344CB8AC3E}">
        <p14:creationId xmlns:p14="http://schemas.microsoft.com/office/powerpoint/2010/main" val="29116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“Google Maps ganha recurso para mostrar onde é fácil estacionar no Brasil”, G1 (2017)</a:t>
            </a:r>
          </a:p>
          <a:p>
            <a:endParaRPr lang="pt-BR" dirty="0"/>
          </a:p>
        </p:txBody>
      </p:sp>
      <p:pic>
        <p:nvPicPr>
          <p:cNvPr id="5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4C7D3967-0549-4A4E-96E4-160A28CA43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2655807"/>
            <a:ext cx="3359889" cy="31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“Bosch cria sistema que acha vagas de estacionamento”,</a:t>
            </a:r>
          </a:p>
          <a:p>
            <a:pPr lvl="1"/>
            <a:r>
              <a:rPr lang="pt-BR" dirty="0"/>
              <a:t>Sensores informam sobre disponibilidade e localização de espaços urbanos livres.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“As meta-informações sobre cada vaga de estacionamento também serão disponíveis, informando se o espaço é reservado para famílias, mulheres ou deficientes, além do preço por hora do estacionamento e se há ponto para carregamento de veículos elétricos.“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sz="1800" dirty="0" err="1"/>
              <a:t>AutomotiveBusiness</a:t>
            </a:r>
            <a:r>
              <a:rPr lang="pt-BR" sz="1800" dirty="0"/>
              <a:t> (2015)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38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Inteligente de Vagas da Prossiga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3D8BF8-3563-4B51-A979-B111C5CDB0D3}"/>
              </a:ext>
            </a:extLst>
          </p:cNvPr>
          <p:cNvSpPr txBox="1"/>
          <p:nvPr/>
        </p:nvSpPr>
        <p:spPr>
          <a:xfrm>
            <a:off x="2261746" y="5431323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PARKHELP</a:t>
            </a:r>
            <a:endParaRPr lang="pt-BR" dirty="0"/>
          </a:p>
        </p:txBody>
      </p:sp>
      <p:pic>
        <p:nvPicPr>
          <p:cNvPr id="1028" name="Picture 4" descr="prosiga908">
            <a:extLst>
              <a:ext uri="{FF2B5EF4-FFF2-40B4-BE49-F238E27FC236}">
                <a16:creationId xmlns:a16="http://schemas.microsoft.com/office/drawing/2014/main" id="{364BD2E8-E38B-4835-B2FE-E0F74D54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49" y="2490120"/>
            <a:ext cx="2592030" cy="10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jpg">
            <a:extLst>
              <a:ext uri="{FF2B5EF4-FFF2-40B4-BE49-F238E27FC236}">
                <a16:creationId xmlns:a16="http://schemas.microsoft.com/office/drawing/2014/main" id="{F1B309E9-EDCF-43F7-BE1F-F7F9C22F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61" y="3454925"/>
            <a:ext cx="2143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">
            <a:extLst>
              <a:ext uri="{FF2B5EF4-FFF2-40B4-BE49-F238E27FC236}">
                <a16:creationId xmlns:a16="http://schemas.microsoft.com/office/drawing/2014/main" id="{5A96E752-C90C-405E-AA84-A4B55684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2" y="3386192"/>
            <a:ext cx="5134197" cy="23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9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DCC19-41A4-43AA-B20A-4250694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3EF9A-9A91-4C09-9FDE-6CF0EDC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Sensor de presença em cada vaga</a:t>
            </a:r>
          </a:p>
          <a:p>
            <a:r>
              <a:rPr lang="pt-BR" dirty="0"/>
              <a:t>Servidor para processar as informações e oferecer dados</a:t>
            </a:r>
          </a:p>
          <a:p>
            <a:r>
              <a:rPr lang="pt-BR" dirty="0"/>
              <a:t>Aplicativo </a:t>
            </a:r>
            <a:r>
              <a:rPr lang="pt-BR" dirty="0" err="1"/>
              <a:t>Android</a:t>
            </a:r>
            <a:endParaRPr lang="pt-BR" dirty="0"/>
          </a:p>
          <a:p>
            <a:r>
              <a:rPr lang="pt-BR" dirty="0"/>
              <a:t>Arduino e PIR DYP-ME003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7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ideia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43" y="1921808"/>
            <a:ext cx="7023783" cy="3339740"/>
          </a:xfrm>
        </p:spPr>
      </p:pic>
    </p:spTree>
    <p:extLst>
      <p:ext uri="{BB962C8B-B14F-4D97-AF65-F5344CB8AC3E}">
        <p14:creationId xmlns:p14="http://schemas.microsoft.com/office/powerpoint/2010/main" val="162919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FC5BB0-32C0-4A1A-97DB-0C3084894AAF}"/>
              </a:ext>
            </a:extLst>
          </p:cNvPr>
          <p:cNvSpPr/>
          <p:nvPr/>
        </p:nvSpPr>
        <p:spPr>
          <a:xfrm>
            <a:off x="7001302" y="4157821"/>
            <a:ext cx="1885966" cy="1697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B15851C-8849-4BB4-A4B8-D54E9BBFFF16}"/>
              </a:ext>
            </a:extLst>
          </p:cNvPr>
          <p:cNvSpPr/>
          <p:nvPr/>
        </p:nvSpPr>
        <p:spPr>
          <a:xfrm>
            <a:off x="3782376" y="2285789"/>
            <a:ext cx="4732974" cy="1931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D081554-7BCA-47F9-B04D-057F73A85947}"/>
              </a:ext>
            </a:extLst>
          </p:cNvPr>
          <p:cNvSpPr/>
          <p:nvPr/>
        </p:nvSpPr>
        <p:spPr>
          <a:xfrm>
            <a:off x="518615" y="1323834"/>
            <a:ext cx="3207224" cy="4217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2F05D-26FF-4195-A380-E4834B96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F933AF-4903-402C-8C66-83FB8B982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1371240"/>
            <a:ext cx="608611" cy="6086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1B5552-652C-4F0C-8EB5-87567019B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1" y="2997896"/>
            <a:ext cx="598891" cy="5988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1EB0B0-48A2-4AF6-BD6A-7902A38CF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2285789"/>
            <a:ext cx="608611" cy="6086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2B3D0-948A-41CA-8DF4-C7346FB28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3398516"/>
            <a:ext cx="608611" cy="6086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2A16AE-B7FC-439E-AF30-13210930E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4438020"/>
            <a:ext cx="608611" cy="608611"/>
          </a:xfrm>
          <a:prstGeom prst="rect">
            <a:avLst/>
          </a:prstGeom>
        </p:spPr>
      </p:pic>
      <p:pic>
        <p:nvPicPr>
          <p:cNvPr id="18" name="Imagem 17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1803E050-861B-452D-A073-BB379ED3AE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29" y="2890591"/>
            <a:ext cx="840624" cy="84062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50EB97-9EA4-49C8-813B-5B21F90BF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87" y="2863296"/>
            <a:ext cx="867919" cy="867919"/>
          </a:xfrm>
          <a:prstGeom prst="rect">
            <a:avLst/>
          </a:prstGeom>
        </p:spPr>
      </p:pic>
      <p:pic>
        <p:nvPicPr>
          <p:cNvPr id="23" name="Imagem 22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5F68E8C8-EE65-416D-A554-37731429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40" y="2890591"/>
            <a:ext cx="840624" cy="84062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D4B34B1-D757-41D2-BA0B-696C00F753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12" y="4584427"/>
            <a:ext cx="1058988" cy="1058988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FB5DBA4-DE35-457C-ABF4-5710F0FA9A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19618" y="1675546"/>
            <a:ext cx="1392072" cy="129207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7FD1CDA-E8E3-4D2D-9F4E-A6F9799DA8B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19618" y="2590095"/>
            <a:ext cx="1160443" cy="600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7E1B90CA-7E2F-4D7E-84FA-AAD793D017A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19618" y="3428789"/>
            <a:ext cx="1160443" cy="27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C714BA67-EC25-40E9-BD08-2949E22A0C86}"/>
              </a:ext>
            </a:extLst>
          </p:cNvPr>
          <p:cNvCxnSpPr>
            <a:cxnSpLocks/>
          </p:cNvCxnSpPr>
          <p:nvPr/>
        </p:nvCxnSpPr>
        <p:spPr>
          <a:xfrm flipV="1">
            <a:off x="1719618" y="3657541"/>
            <a:ext cx="1392072" cy="95234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B4DE83B-2C0E-4EAD-945F-9E47B26205A0}"/>
              </a:ext>
            </a:extLst>
          </p:cNvPr>
          <p:cNvCxnSpPr>
            <a:cxnSpLocks/>
          </p:cNvCxnSpPr>
          <p:nvPr/>
        </p:nvCxnSpPr>
        <p:spPr>
          <a:xfrm>
            <a:off x="3478952" y="3379365"/>
            <a:ext cx="641577" cy="1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12137DD-B838-4FFA-8A7D-B094EA1EC866}"/>
              </a:ext>
            </a:extLst>
          </p:cNvPr>
          <p:cNvCxnSpPr/>
          <p:nvPr/>
        </p:nvCxnSpPr>
        <p:spPr>
          <a:xfrm flipH="1">
            <a:off x="3478952" y="3191087"/>
            <a:ext cx="634398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BB12B19-DC04-4757-95E6-A57413711FCA}"/>
              </a:ext>
            </a:extLst>
          </p:cNvPr>
          <p:cNvCxnSpPr>
            <a:cxnSpLocks/>
          </p:cNvCxnSpPr>
          <p:nvPr/>
        </p:nvCxnSpPr>
        <p:spPr>
          <a:xfrm flipH="1">
            <a:off x="4964485" y="3190873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9E2023B-3896-4FBB-AF1B-F0C072E404C9}"/>
              </a:ext>
            </a:extLst>
          </p:cNvPr>
          <p:cNvCxnSpPr>
            <a:cxnSpLocks/>
          </p:cNvCxnSpPr>
          <p:nvPr/>
        </p:nvCxnSpPr>
        <p:spPr>
          <a:xfrm>
            <a:off x="4974801" y="3428789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1ADFABE-3FD3-4E1F-8CCE-27AB82A428A9}"/>
              </a:ext>
            </a:extLst>
          </p:cNvPr>
          <p:cNvCxnSpPr>
            <a:cxnSpLocks/>
          </p:cNvCxnSpPr>
          <p:nvPr/>
        </p:nvCxnSpPr>
        <p:spPr>
          <a:xfrm flipH="1">
            <a:off x="6668782" y="3196349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3E11A4D-EBCB-4B25-8336-315F504CD1CB}"/>
              </a:ext>
            </a:extLst>
          </p:cNvPr>
          <p:cNvCxnSpPr>
            <a:cxnSpLocks/>
          </p:cNvCxnSpPr>
          <p:nvPr/>
        </p:nvCxnSpPr>
        <p:spPr>
          <a:xfrm>
            <a:off x="6679098" y="3434265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D74C6EA-6D79-4D24-8E7E-7C460F82ADF3}"/>
              </a:ext>
            </a:extLst>
          </p:cNvPr>
          <p:cNvCxnSpPr>
            <a:cxnSpLocks/>
          </p:cNvCxnSpPr>
          <p:nvPr/>
        </p:nvCxnSpPr>
        <p:spPr>
          <a:xfrm flipV="1">
            <a:off x="7779591" y="3852160"/>
            <a:ext cx="1" cy="585860"/>
          </a:xfrm>
          <a:prstGeom prst="straightConnector1">
            <a:avLst/>
          </a:prstGeom>
          <a:ln>
            <a:solidFill>
              <a:srgbClr val="994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2778425-BC2E-4152-955C-2C2950385313}"/>
              </a:ext>
            </a:extLst>
          </p:cNvPr>
          <p:cNvCxnSpPr>
            <a:cxnSpLocks/>
          </p:cNvCxnSpPr>
          <p:nvPr/>
        </p:nvCxnSpPr>
        <p:spPr>
          <a:xfrm>
            <a:off x="7949434" y="3877622"/>
            <a:ext cx="0" cy="560398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AB27E2A-5487-42F4-B538-DD085A524F21}"/>
              </a:ext>
            </a:extLst>
          </p:cNvPr>
          <p:cNvSpPr txBox="1"/>
          <p:nvPr/>
        </p:nvSpPr>
        <p:spPr>
          <a:xfrm>
            <a:off x="627798" y="5046631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Estacionamento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FB48185-6889-4311-B14D-D131115A9F0C}"/>
              </a:ext>
            </a:extLst>
          </p:cNvPr>
          <p:cNvSpPr txBox="1"/>
          <p:nvPr/>
        </p:nvSpPr>
        <p:spPr>
          <a:xfrm>
            <a:off x="4540841" y="2359936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Servidor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C1198D3-D02E-412E-ABD2-4BAEE048E467}"/>
              </a:ext>
            </a:extLst>
          </p:cNvPr>
          <p:cNvSpPr txBox="1"/>
          <p:nvPr/>
        </p:nvSpPr>
        <p:spPr>
          <a:xfrm>
            <a:off x="6395264" y="5627047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Aplicativo/Web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985F4F9-1D2D-4676-9572-42F6606AF5AC}"/>
              </a:ext>
            </a:extLst>
          </p:cNvPr>
          <p:cNvSpPr txBox="1"/>
          <p:nvPr/>
        </p:nvSpPr>
        <p:spPr>
          <a:xfrm>
            <a:off x="947877" y="1825473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71F00D1-E92B-4E7F-B306-3747FDB76631}"/>
              </a:ext>
            </a:extLst>
          </p:cNvPr>
          <p:cNvSpPr txBox="1"/>
          <p:nvPr/>
        </p:nvSpPr>
        <p:spPr>
          <a:xfrm>
            <a:off x="989217" y="2729268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2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4C1203A-7912-4C22-9AC1-60C6BDBCA686}"/>
              </a:ext>
            </a:extLst>
          </p:cNvPr>
          <p:cNvSpPr txBox="1"/>
          <p:nvPr/>
        </p:nvSpPr>
        <p:spPr>
          <a:xfrm>
            <a:off x="989217" y="385032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9940CC"/>
                </a:solidFill>
              </a:rPr>
              <a:t>Vaga 3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0B661D-33E0-42E1-A86A-A0A19FAD5CF7}"/>
              </a:ext>
            </a:extLst>
          </p:cNvPr>
          <p:cNvSpPr txBox="1"/>
          <p:nvPr/>
        </p:nvSpPr>
        <p:spPr>
          <a:xfrm>
            <a:off x="991489" y="486253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4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DAB752EC-1E0A-4E45-B83F-A5080EE161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824" y="3101829"/>
            <a:ext cx="806779" cy="806779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C0EEAE68-548B-4597-B9C3-49E70F4D45D6}"/>
              </a:ext>
            </a:extLst>
          </p:cNvPr>
          <p:cNvSpPr txBox="1"/>
          <p:nvPr/>
        </p:nvSpPr>
        <p:spPr>
          <a:xfrm>
            <a:off x="3029004" y="3690147"/>
            <a:ext cx="122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Vagas Livres e Ocupadas na Região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FAAB88B-FE87-489D-8A1D-8CAECDC8B794}"/>
              </a:ext>
            </a:extLst>
          </p:cNvPr>
          <p:cNvSpPr txBox="1"/>
          <p:nvPr/>
        </p:nvSpPr>
        <p:spPr>
          <a:xfrm>
            <a:off x="5380145" y="3718216"/>
            <a:ext cx="1579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Processa a informação e classifica o local, tipo e disponibilidade da vaga na região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3DCCC21-4535-44B3-A443-CE9147DE0325}"/>
              </a:ext>
            </a:extLst>
          </p:cNvPr>
          <p:cNvSpPr txBox="1"/>
          <p:nvPr/>
        </p:nvSpPr>
        <p:spPr>
          <a:xfrm>
            <a:off x="8004008" y="3310903"/>
            <a:ext cx="120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o resultado do processamento e recebe solicitações de reservas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4A47887-1341-4502-B4AC-9246A6AB33A0}"/>
              </a:ext>
            </a:extLst>
          </p:cNvPr>
          <p:cNvSpPr txBox="1"/>
          <p:nvPr/>
        </p:nvSpPr>
        <p:spPr>
          <a:xfrm>
            <a:off x="3177195" y="2340895"/>
            <a:ext cx="122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Reserva/Libera Virtualmente uma Vaga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0A195DC-010E-4889-93F8-85BBA98E6830}"/>
              </a:ext>
            </a:extLst>
          </p:cNvPr>
          <p:cNvSpPr txBox="1"/>
          <p:nvPr/>
        </p:nvSpPr>
        <p:spPr>
          <a:xfrm>
            <a:off x="5733866" y="5287487"/>
            <a:ext cx="16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Vê vagas e informações/Solicita reservas</a:t>
            </a:r>
          </a:p>
        </p:txBody>
      </p:sp>
    </p:spTree>
    <p:extLst>
      <p:ext uri="{BB962C8B-B14F-4D97-AF65-F5344CB8AC3E}">
        <p14:creationId xmlns:p14="http://schemas.microsoft.com/office/powerpoint/2010/main" val="122893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258</Words>
  <Application>Microsoft Office PowerPoint</Application>
  <PresentationFormat>Apresentação na tela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Sistema para vagas de estacionamento</vt:lpstr>
      <vt:lpstr>Sumário</vt:lpstr>
      <vt:lpstr>Introdução e contexto</vt:lpstr>
      <vt:lpstr>Trabalhos Relacionados</vt:lpstr>
      <vt:lpstr>Trabalhos Relacionados</vt:lpstr>
      <vt:lpstr>Trabalhos Relacionados</vt:lpstr>
      <vt:lpstr>Desenvolvimento da ideia</vt:lpstr>
      <vt:lpstr>Desenvolvimento da ideia</vt:lpstr>
      <vt:lpstr>Funcionamento</vt:lpstr>
      <vt:lpstr>Considerações finais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Luccas Piola</cp:lastModifiedBy>
  <cp:revision>23</cp:revision>
  <dcterms:created xsi:type="dcterms:W3CDTF">2016-02-05T12:36:21Z</dcterms:created>
  <dcterms:modified xsi:type="dcterms:W3CDTF">2017-08-31T23:53:14Z</dcterms:modified>
</cp:coreProperties>
</file>