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96" r:id="rId3"/>
    <p:sldId id="297" r:id="rId4"/>
    <p:sldId id="320" r:id="rId5"/>
    <p:sldId id="299" r:id="rId6"/>
    <p:sldId id="301" r:id="rId7"/>
    <p:sldId id="302" r:id="rId8"/>
    <p:sldId id="319" r:id="rId9"/>
    <p:sldId id="321" r:id="rId10"/>
    <p:sldId id="303" r:id="rId11"/>
    <p:sldId id="309" r:id="rId12"/>
    <p:sldId id="316" r:id="rId13"/>
    <p:sldId id="310" r:id="rId14"/>
    <p:sldId id="317" r:id="rId15"/>
    <p:sldId id="322" r:id="rId16"/>
    <p:sldId id="323" r:id="rId17"/>
    <p:sldId id="307" r:id="rId18"/>
    <p:sldId id="304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BE3B"/>
    <a:srgbClr val="FFAE37"/>
    <a:srgbClr val="2E4E92"/>
    <a:srgbClr val="294E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0" d="100"/>
          <a:sy n="120" d="100"/>
        </p:scale>
        <p:origin x="134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6E8EB0-8888-4A4E-94F3-14D8E5038AB6}" type="datetimeFigureOut">
              <a:rPr lang="en-US" smtClean="0"/>
              <a:t>8/20/2019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42F7E-C03E-4A75-829B-A53EDB2B7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5028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B42F7E-C03E-4A75-829B-A53EDB2B71A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4534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B42F7E-C03E-4A75-829B-A53EDB2B71A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1292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B42F7E-C03E-4A75-829B-A53EDB2B71A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0158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B42F7E-C03E-4A75-829B-A53EDB2B71A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8890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B42F7E-C03E-4A75-829B-A53EDB2B71A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5253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B42F7E-C03E-4A75-829B-A53EDB2B71A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0696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B42F7E-C03E-4A75-829B-A53EDB2B71A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460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B42F7E-C03E-4A75-829B-A53EDB2B71A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8208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B42F7E-C03E-4A75-829B-A53EDB2B71A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6756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B42F7E-C03E-4A75-829B-A53EDB2B71A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9862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B42F7E-C03E-4A75-829B-A53EDB2B71A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7751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B42F7E-C03E-4A75-829B-A53EDB2B71A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8295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B42F7E-C03E-4A75-829B-A53EDB2B71A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1060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B42F7E-C03E-4A75-829B-A53EDB2B71A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7975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B42F7E-C03E-4A75-829B-A53EDB2B71A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6289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45956" y="6382941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4C6D9FC4-961B-4811-9B66-75568E19E452}" type="datetime1">
              <a:rPr lang="da-DK" smtClean="0">
                <a:solidFill>
                  <a:srgbClr val="FFAE37"/>
                </a:solidFill>
              </a:rPr>
              <a:t>20-08-2019</a:t>
            </a:fld>
            <a:endParaRPr lang="en-US" dirty="0">
              <a:solidFill>
                <a:srgbClr val="FFAE3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8620589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2" y="242892"/>
            <a:ext cx="7383274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680520"/>
          </a:xfrm>
          <a:prstGeom prst="rect">
            <a:avLst/>
          </a:prstGeom>
        </p:spPr>
        <p:txBody>
          <a:bodyPr/>
          <a:lstStyle>
            <a:lvl1pPr>
              <a:buClr>
                <a:srgbClr val="294E92"/>
              </a:buClr>
              <a:defRPr/>
            </a:lvl1pPr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67544" y="1340768"/>
            <a:ext cx="82089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 userDrawn="1"/>
        </p:nvSpPr>
        <p:spPr>
          <a:xfrm>
            <a:off x="4043674" y="6498103"/>
            <a:ext cx="504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0" noProof="0" dirty="0" smtClean="0">
                <a:solidFill>
                  <a:schemeClr val="tx1"/>
                </a:solidFill>
              </a:rPr>
              <a:t>-</a:t>
            </a:r>
            <a:fld id="{FABCB2CC-F8B6-45D5-844F-758C0932985B}" type="slidenum">
              <a:rPr lang="en-US" sz="1200" b="0" noProof="0" smtClean="0">
                <a:solidFill>
                  <a:schemeClr val="tx1"/>
                </a:solidFill>
              </a:rPr>
              <a:pPr algn="ctr"/>
              <a:t>‹#›</a:t>
            </a:fld>
            <a:r>
              <a:rPr lang="en-US" sz="1200" b="0" noProof="0" dirty="0" smtClean="0">
                <a:solidFill>
                  <a:schemeClr val="tx1"/>
                </a:solidFill>
              </a:rPr>
              <a:t>- </a:t>
            </a:r>
            <a:endParaRPr lang="en-US" sz="1200" b="0" noProof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7195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899592" y="242892"/>
            <a:ext cx="7383274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467544" y="1340768"/>
            <a:ext cx="82089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 userDrawn="1"/>
        </p:nvSpPr>
        <p:spPr>
          <a:xfrm>
            <a:off x="4043674" y="6498103"/>
            <a:ext cx="504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0" noProof="0" dirty="0" smtClean="0">
                <a:solidFill>
                  <a:schemeClr val="tx1"/>
                </a:solidFill>
              </a:rPr>
              <a:t>-</a:t>
            </a:r>
            <a:fld id="{FABCB2CC-F8B6-45D5-844F-758C0932985B}" type="slidenum">
              <a:rPr lang="en-US" sz="1200" b="0" noProof="0" smtClean="0">
                <a:solidFill>
                  <a:schemeClr val="tx1"/>
                </a:solidFill>
              </a:rPr>
              <a:pPr algn="ctr"/>
              <a:t>‹#›</a:t>
            </a:fld>
            <a:r>
              <a:rPr lang="en-US" sz="1200" b="0" noProof="0" dirty="0" smtClean="0">
                <a:solidFill>
                  <a:schemeClr val="tx1"/>
                </a:solidFill>
              </a:rPr>
              <a:t>- </a:t>
            </a:r>
            <a:endParaRPr lang="en-US" sz="1200" b="0" noProof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46086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6309320"/>
            <a:ext cx="1577455" cy="395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53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AU Passata" panose="020B0503030502030804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294E92"/>
        </a:buClr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tortoisegit.org/download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-for-windows.github.io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%3cgithubuser%3e/%3crepository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git-scm.com/book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gitready.com/" TargetMode="External"/><Relationship Id="rId4" Type="http://schemas.openxmlformats.org/officeDocument/2006/relationships/hyperlink" Target="http://www.gitguys.com/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dirty="0" smtClean="0"/>
              <a:t>Git </a:t>
            </a:r>
            <a:r>
              <a:rPr lang="da-DK" dirty="0" err="1" smtClean="0"/>
              <a:t>Workflow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a-DK" dirty="0" smtClean="0"/>
              <a:t>I4SWT</a:t>
            </a:r>
          </a:p>
        </p:txBody>
      </p:sp>
    </p:spTree>
    <p:extLst>
      <p:ext uri="{BB962C8B-B14F-4D97-AF65-F5344CB8AC3E}">
        <p14:creationId xmlns:p14="http://schemas.microsoft.com/office/powerpoint/2010/main" val="1970800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dirty="0" smtClean="0"/>
              <a:t>Gitting Git, gitting </a:t>
            </a:r>
            <a:r>
              <a:rPr lang="da-DK" dirty="0" err="1" smtClean="0"/>
              <a:t>started</a:t>
            </a:r>
            <a:endParaRPr lang="da-DK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680520"/>
          </a:xfrm>
        </p:spPr>
        <p:txBody>
          <a:bodyPr>
            <a:noAutofit/>
          </a:bodyPr>
          <a:lstStyle/>
          <a:p>
            <a:pPr marL="342900" lvl="1" indent="-342900">
              <a:buClr>
                <a:srgbClr val="294E92"/>
              </a:buClr>
              <a:buFont typeface="Arial" pitchFamily="34" charset="0"/>
              <a:buChar char="•"/>
            </a:pPr>
            <a:r>
              <a:rPr lang="en-US" sz="2400" dirty="0" smtClean="0"/>
              <a:t>Download and install </a:t>
            </a:r>
            <a:r>
              <a:rPr lang="en-US" sz="2400" dirty="0" err="1" smtClean="0"/>
              <a:t>Git</a:t>
            </a:r>
            <a:r>
              <a:rPr lang="en-US" sz="2400" dirty="0" smtClean="0"/>
              <a:t> interface and client</a:t>
            </a:r>
          </a:p>
          <a:p>
            <a:pPr lvl="1">
              <a:buClr>
                <a:srgbClr val="294E92"/>
              </a:buClr>
            </a:pPr>
            <a:r>
              <a:rPr lang="en-US" sz="2400" dirty="0" err="1" smtClean="0"/>
              <a:t>TortoiseGit</a:t>
            </a:r>
            <a:endParaRPr lang="en-US" sz="2400" dirty="0"/>
          </a:p>
          <a:p>
            <a:pPr lvl="2">
              <a:buClr>
                <a:srgbClr val="294E92"/>
              </a:buClr>
            </a:pPr>
            <a:r>
              <a:rPr lang="en-US" sz="2000" dirty="0" smtClean="0">
                <a:hlinkClick r:id="rId3"/>
              </a:rPr>
              <a:t>https</a:t>
            </a:r>
            <a:r>
              <a:rPr lang="en-US" sz="2000" dirty="0">
                <a:hlinkClick r:id="rId3"/>
              </a:rPr>
              <a:t>://tortoisegit.org/download/</a:t>
            </a:r>
            <a:endParaRPr lang="en-US" sz="2000" dirty="0" smtClean="0"/>
          </a:p>
          <a:p>
            <a:pPr lvl="1">
              <a:buClr>
                <a:srgbClr val="294E92"/>
              </a:buClr>
            </a:pPr>
            <a:r>
              <a:rPr lang="en-US" sz="2400" dirty="0" smtClean="0"/>
              <a:t>AND</a:t>
            </a:r>
            <a:endParaRPr lang="en-US" sz="2400" dirty="0"/>
          </a:p>
          <a:p>
            <a:pPr lvl="1"/>
            <a:r>
              <a:rPr lang="en-US" sz="2400" dirty="0" err="1" smtClean="0"/>
              <a:t>Git</a:t>
            </a:r>
            <a:r>
              <a:rPr lang="en-US" sz="2400" dirty="0" smtClean="0"/>
              <a:t> for Windows - </a:t>
            </a:r>
            <a:r>
              <a:rPr lang="en-US" sz="2400" dirty="0" err="1" smtClean="0"/>
              <a:t>Git</a:t>
            </a:r>
            <a:r>
              <a:rPr lang="en-US" sz="2400" dirty="0" smtClean="0"/>
              <a:t> Bash shell for “</a:t>
            </a:r>
            <a:r>
              <a:rPr lang="en-US" sz="2400" dirty="0" err="1" smtClean="0"/>
              <a:t>nitty</a:t>
            </a:r>
            <a:r>
              <a:rPr lang="en-US" sz="2400" dirty="0" smtClean="0"/>
              <a:t> gritty” stuff</a:t>
            </a:r>
          </a:p>
          <a:p>
            <a:pPr lvl="2"/>
            <a:r>
              <a:rPr lang="en-US" sz="2000" dirty="0" smtClean="0">
                <a:hlinkClick r:id="rId4"/>
              </a:rPr>
              <a:t>https</a:t>
            </a:r>
            <a:r>
              <a:rPr lang="en-US" sz="2000" dirty="0">
                <a:hlinkClick r:id="rId4"/>
              </a:rPr>
              <a:t>://git-for-windows.github.io</a:t>
            </a:r>
            <a:r>
              <a:rPr lang="en-US" sz="2000" dirty="0" smtClean="0">
                <a:hlinkClick r:id="rId4"/>
              </a:rPr>
              <a:t>/</a:t>
            </a:r>
            <a:endParaRPr lang="en-US" sz="2000" dirty="0" smtClean="0"/>
          </a:p>
          <a:p>
            <a:pPr lvl="2"/>
            <a:r>
              <a:rPr lang="en-US" sz="2000" dirty="0" smtClean="0"/>
              <a:t>Remember to add </a:t>
            </a:r>
            <a:r>
              <a:rPr lang="en-US" sz="2000" dirty="0" err="1" smtClean="0"/>
              <a:t>Git</a:t>
            </a:r>
            <a:r>
              <a:rPr lang="en-US" sz="2000" dirty="0" smtClean="0"/>
              <a:t> Credential Manager</a:t>
            </a:r>
          </a:p>
          <a:p>
            <a:pPr lvl="1"/>
            <a:r>
              <a:rPr lang="en-US" sz="2400" dirty="0" smtClean="0"/>
              <a:t>AND</a:t>
            </a:r>
          </a:p>
          <a:p>
            <a:pPr lvl="1"/>
            <a:r>
              <a:rPr lang="en-US" sz="2400" dirty="0" smtClean="0"/>
              <a:t>Install GitHub Extension for Visual Studio</a:t>
            </a:r>
          </a:p>
          <a:p>
            <a:pPr marL="457200" lvl="1" indent="0">
              <a:buNone/>
            </a:pPr>
            <a:endParaRPr lang="en-US" sz="2400" dirty="0" smtClean="0"/>
          </a:p>
          <a:p>
            <a:pPr lvl="1"/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131612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dirty="0" smtClean="0"/>
              <a:t>Local file </a:t>
            </a:r>
            <a:r>
              <a:rPr lang="da-DK" dirty="0" err="1" smtClean="0"/>
              <a:t>structure</a:t>
            </a:r>
            <a:endParaRPr lang="da-DK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193" r="21436" b="37389"/>
          <a:stretch/>
        </p:blipFill>
        <p:spPr bwMode="auto">
          <a:xfrm>
            <a:off x="2627784" y="1556792"/>
            <a:ext cx="4191811" cy="46956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ight Arrow 2"/>
          <p:cNvSpPr/>
          <p:nvPr/>
        </p:nvSpPr>
        <p:spPr>
          <a:xfrm>
            <a:off x="2267744" y="3212976"/>
            <a:ext cx="648072" cy="28803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5" name="Right Arrow 2"/>
          <p:cNvSpPr/>
          <p:nvPr/>
        </p:nvSpPr>
        <p:spPr>
          <a:xfrm>
            <a:off x="2261981" y="4444688"/>
            <a:ext cx="648072" cy="28803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28439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dirty="0" smtClean="0"/>
              <a:t>How to </a:t>
            </a:r>
            <a:r>
              <a:rPr lang="da-DK" dirty="0" err="1" smtClean="0"/>
              <a:t>access</a:t>
            </a:r>
            <a:r>
              <a:rPr lang="da-DK" dirty="0" smtClean="0"/>
              <a:t> a global </a:t>
            </a:r>
            <a:r>
              <a:rPr lang="da-DK" dirty="0" err="1" smtClean="0"/>
              <a:t>repository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457200" y="1556792"/>
            <a:ext cx="8507288" cy="4680520"/>
          </a:xfrm>
        </p:spPr>
        <p:txBody>
          <a:bodyPr/>
          <a:lstStyle/>
          <a:p>
            <a:r>
              <a:rPr lang="en-US" sz="2400" dirty="0"/>
              <a:t>Clone repos, </a:t>
            </a:r>
            <a:r>
              <a:rPr lang="en-US" sz="2400" dirty="0" err="1"/>
              <a:t>e.g</a:t>
            </a:r>
            <a:r>
              <a:rPr lang="en-US" sz="2400" dirty="0"/>
              <a:t> from </a:t>
            </a:r>
            <a:r>
              <a:rPr lang="en-US" sz="2400" dirty="0" smtClean="0"/>
              <a:t>GitHub</a:t>
            </a:r>
            <a:endParaRPr lang="en-US" sz="2400" dirty="0"/>
          </a:p>
          <a:p>
            <a:pPr lvl="1"/>
            <a:r>
              <a:rPr lang="en-US" sz="2400" b="1" dirty="0">
                <a:solidFill>
                  <a:srgbClr val="FF0000"/>
                </a:solidFill>
              </a:rPr>
              <a:t>Read-only</a:t>
            </a:r>
            <a:r>
              <a:rPr lang="en-US" sz="2400" dirty="0"/>
              <a:t> (HTTP</a:t>
            </a:r>
            <a:r>
              <a:rPr lang="en-US" sz="2400" dirty="0" smtClean="0"/>
              <a:t>) (</a:t>
            </a:r>
            <a:r>
              <a:rPr lang="en-US" sz="2400" b="1" dirty="0" smtClean="0"/>
              <a:t>no password</a:t>
            </a:r>
            <a:r>
              <a:rPr lang="en-US" sz="2400" dirty="0" smtClean="0"/>
              <a:t> needed):</a:t>
            </a:r>
          </a:p>
          <a:p>
            <a:pPr lvl="2"/>
            <a:r>
              <a:rPr lang="en-US" dirty="0" smtClean="0"/>
              <a:t> http://github.com/&lt;githubuser&gt;/&lt;repository&gt;</a:t>
            </a:r>
            <a:endParaRPr lang="en-US" dirty="0"/>
          </a:p>
          <a:p>
            <a:pPr lvl="1"/>
            <a:r>
              <a:rPr lang="en-US" sz="2400" b="1" dirty="0">
                <a:solidFill>
                  <a:srgbClr val="FF0000"/>
                </a:solidFill>
              </a:rPr>
              <a:t>Read/write</a:t>
            </a:r>
            <a:r>
              <a:rPr lang="en-US" sz="2400" dirty="0"/>
              <a:t> </a:t>
            </a:r>
            <a:r>
              <a:rPr lang="en-US" sz="2400" dirty="0" smtClean="0"/>
              <a:t>(HTTPS) (</a:t>
            </a:r>
            <a:r>
              <a:rPr lang="en-US" sz="2400" b="1" dirty="0" smtClean="0"/>
              <a:t>password required</a:t>
            </a:r>
            <a:r>
              <a:rPr lang="en-US" sz="2400" dirty="0" smtClean="0"/>
              <a:t>):</a:t>
            </a:r>
          </a:p>
          <a:p>
            <a:pPr lvl="2"/>
            <a:r>
              <a:rPr lang="en-US" dirty="0" smtClean="0"/>
              <a:t> </a:t>
            </a:r>
            <a:r>
              <a:rPr lang="en-US" dirty="0" smtClean="0">
                <a:hlinkClick r:id="rId3"/>
              </a:rPr>
              <a:t>https://</a:t>
            </a:r>
            <a:r>
              <a:rPr lang="en-US" dirty="0">
                <a:hlinkClick r:id="rId3"/>
              </a:rPr>
              <a:t>github.com/&lt;githubuser&gt;/&lt;repository</a:t>
            </a:r>
            <a:r>
              <a:rPr lang="en-US" dirty="0" smtClean="0"/>
              <a:t>&gt;</a:t>
            </a:r>
          </a:p>
          <a:p>
            <a:pPr lvl="1"/>
            <a:r>
              <a:rPr lang="en-US" sz="2400" dirty="0" smtClean="0"/>
              <a:t>Other protocols are also available</a:t>
            </a:r>
            <a:endParaRPr lang="en-US" sz="2400" dirty="0"/>
          </a:p>
          <a:p>
            <a:r>
              <a:rPr lang="da-DK" dirty="0" err="1" smtClean="0"/>
              <a:t>Create</a:t>
            </a:r>
            <a:r>
              <a:rPr lang="da-DK" dirty="0" smtClean="0"/>
              <a:t> a </a:t>
            </a:r>
            <a:r>
              <a:rPr lang="da-DK" dirty="0" err="1" smtClean="0"/>
              <a:t>GitHub</a:t>
            </a:r>
            <a:r>
              <a:rPr lang="da-DK" dirty="0" smtClean="0"/>
              <a:t> </a:t>
            </a:r>
            <a:r>
              <a:rPr lang="da-DK" dirty="0" err="1" smtClean="0"/>
              <a:t>user</a:t>
            </a:r>
            <a:r>
              <a:rPr lang="da-DK" dirty="0" smtClean="0"/>
              <a:t> to </a:t>
            </a:r>
            <a:r>
              <a:rPr lang="da-DK" dirty="0" err="1" smtClean="0"/>
              <a:t>use</a:t>
            </a:r>
            <a:r>
              <a:rPr lang="da-DK" dirty="0" smtClean="0"/>
              <a:t> for </a:t>
            </a:r>
            <a:r>
              <a:rPr lang="da-DK" dirty="0" err="1" smtClean="0"/>
              <a:t>your</a:t>
            </a:r>
            <a:r>
              <a:rPr lang="da-DK" dirty="0" smtClean="0"/>
              <a:t> team</a:t>
            </a:r>
          </a:p>
          <a:p>
            <a:r>
              <a:rPr lang="da-DK" dirty="0" err="1" smtClean="0"/>
              <a:t>Create</a:t>
            </a:r>
            <a:r>
              <a:rPr lang="da-DK" dirty="0" smtClean="0"/>
              <a:t> </a:t>
            </a:r>
            <a:r>
              <a:rPr lang="da-DK" dirty="0" err="1" smtClean="0"/>
              <a:t>your</a:t>
            </a:r>
            <a:r>
              <a:rPr lang="da-DK" dirty="0" smtClean="0"/>
              <a:t> </a:t>
            </a:r>
            <a:r>
              <a:rPr lang="da-DK" dirty="0" err="1" smtClean="0"/>
              <a:t>own</a:t>
            </a:r>
            <a:r>
              <a:rPr lang="da-DK" dirty="0" smtClean="0"/>
              <a:t> </a:t>
            </a:r>
            <a:r>
              <a:rPr lang="da-DK" dirty="0" err="1" smtClean="0"/>
              <a:t>teamrepositories</a:t>
            </a:r>
            <a:r>
              <a:rPr lang="da-DK" dirty="0" smtClean="0"/>
              <a:t> on </a:t>
            </a:r>
            <a:r>
              <a:rPr lang="da-DK" dirty="0" err="1" smtClean="0"/>
              <a:t>GitHub</a:t>
            </a:r>
            <a:r>
              <a:rPr lang="da-DK" dirty="0" smtClean="0"/>
              <a:t> to </a:t>
            </a:r>
            <a:r>
              <a:rPr lang="da-DK" dirty="0" err="1" smtClean="0"/>
              <a:t>use</a:t>
            </a:r>
            <a:r>
              <a:rPr lang="da-DK" dirty="0" smtClean="0"/>
              <a:t> for </a:t>
            </a:r>
            <a:r>
              <a:rPr lang="da-DK" dirty="0" err="1" smtClean="0"/>
              <a:t>each</a:t>
            </a:r>
            <a:r>
              <a:rPr lang="da-DK" dirty="0" smtClean="0"/>
              <a:t> solution/</a:t>
            </a:r>
            <a:r>
              <a:rPr lang="da-DK" dirty="0" err="1" smtClean="0"/>
              <a:t>exercise</a:t>
            </a:r>
            <a:r>
              <a:rPr lang="da-DK" dirty="0" smtClean="0"/>
              <a:t>/</a:t>
            </a:r>
            <a:r>
              <a:rPr lang="da-DK" dirty="0" err="1" smtClean="0"/>
              <a:t>hand</a:t>
            </a:r>
            <a:r>
              <a:rPr lang="da-DK" dirty="0" smtClean="0"/>
              <a:t>-in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369603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Stuff not to put in your repository</a:t>
            </a:r>
          </a:p>
        </p:txBody>
      </p:sp>
      <p:sp>
        <p:nvSpPr>
          <p:cNvPr id="316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56792"/>
            <a:ext cx="8229600" cy="5184576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Do not check in any</a:t>
            </a:r>
          </a:p>
          <a:p>
            <a:pPr lvl="1">
              <a:buFont typeface="Wingdings" pitchFamily="2" charset="2"/>
              <a:buChar char="ü"/>
            </a:pPr>
            <a:r>
              <a:rPr lang="en-US" dirty="0"/>
              <a:t>*.</a:t>
            </a:r>
            <a:r>
              <a:rPr lang="en-US" dirty="0" err="1"/>
              <a:t>ncb</a:t>
            </a:r>
            <a:endParaRPr lang="en-US" dirty="0"/>
          </a:p>
          <a:p>
            <a:pPr lvl="1">
              <a:buFont typeface="Wingdings" pitchFamily="2" charset="2"/>
              <a:buChar char="ü"/>
            </a:pPr>
            <a:r>
              <a:rPr lang="en-US" dirty="0"/>
              <a:t>*.</a:t>
            </a:r>
            <a:r>
              <a:rPr lang="en-US" dirty="0" err="1"/>
              <a:t>suo</a:t>
            </a:r>
            <a:endParaRPr lang="en-US" dirty="0"/>
          </a:p>
          <a:p>
            <a:pPr lvl="1">
              <a:buFont typeface="Wingdings" pitchFamily="2" charset="2"/>
              <a:buChar char="ü"/>
            </a:pPr>
            <a:r>
              <a:rPr lang="en-US" dirty="0"/>
              <a:t>*.ilk</a:t>
            </a:r>
          </a:p>
          <a:p>
            <a:pPr lvl="1">
              <a:buFont typeface="Wingdings" pitchFamily="2" charset="2"/>
              <a:buChar char="ü"/>
            </a:pPr>
            <a:r>
              <a:rPr lang="en-US" dirty="0"/>
              <a:t>*.</a:t>
            </a:r>
            <a:r>
              <a:rPr lang="en-US" dirty="0" err="1"/>
              <a:t>pdb</a:t>
            </a:r>
            <a:endParaRPr lang="en-US" dirty="0"/>
          </a:p>
          <a:p>
            <a:pPr lvl="1">
              <a:buFont typeface="Wingdings" pitchFamily="2" charset="2"/>
              <a:buChar char="ü"/>
            </a:pPr>
            <a:r>
              <a:rPr lang="en-US" dirty="0"/>
              <a:t>*.user</a:t>
            </a:r>
          </a:p>
          <a:p>
            <a:pPr lvl="1">
              <a:buFont typeface="Wingdings" pitchFamily="2" charset="2"/>
              <a:buChar char="ü"/>
            </a:pPr>
            <a:r>
              <a:rPr lang="en-US" dirty="0"/>
              <a:t>*.</a:t>
            </a:r>
            <a:r>
              <a:rPr lang="en-US" dirty="0" err="1" smtClean="0"/>
              <a:t>obj</a:t>
            </a:r>
            <a:endParaRPr lang="en-US" dirty="0" smtClean="0"/>
          </a:p>
          <a:p>
            <a:pPr lvl="1">
              <a:buFont typeface="Wingdings" pitchFamily="2" charset="2"/>
              <a:buChar char="ü"/>
            </a:pPr>
            <a:endParaRPr lang="en-US" dirty="0"/>
          </a:p>
          <a:p>
            <a:r>
              <a:rPr lang="en-US" dirty="0"/>
              <a:t>Do not check in the </a:t>
            </a:r>
            <a:r>
              <a:rPr lang="en-US" dirty="0" smtClean="0"/>
              <a:t>build </a:t>
            </a:r>
            <a:r>
              <a:rPr lang="en-US" dirty="0"/>
              <a:t>directories</a:t>
            </a:r>
          </a:p>
          <a:p>
            <a:pPr lvl="1">
              <a:buFont typeface="Wingdings" pitchFamily="2" charset="2"/>
              <a:buChar char="ü"/>
            </a:pPr>
            <a:r>
              <a:rPr lang="en-US" dirty="0"/>
              <a:t>Debug, Release (for traditional projects)</a:t>
            </a:r>
          </a:p>
          <a:p>
            <a:pPr lvl="1">
              <a:buFont typeface="Wingdings" pitchFamily="2" charset="2"/>
              <a:buChar char="ü"/>
            </a:pPr>
            <a:r>
              <a:rPr lang="en-US" dirty="0" err="1"/>
              <a:t>obj</a:t>
            </a:r>
            <a:r>
              <a:rPr lang="en-US" dirty="0"/>
              <a:t>, bin (for </a:t>
            </a:r>
            <a:r>
              <a:rPr lang="en-US" dirty="0" err="1"/>
              <a:t>.Net</a:t>
            </a:r>
            <a:r>
              <a:rPr lang="en-US" dirty="0"/>
              <a:t> projects)</a:t>
            </a:r>
          </a:p>
          <a:p>
            <a:pPr lvl="1">
              <a:buFont typeface="Wingdings" pitchFamily="2" charset="2"/>
              <a:buChar char="ü"/>
            </a:pPr>
            <a:r>
              <a:rPr lang="en-US" dirty="0"/>
              <a:t>(Etc</a:t>
            </a:r>
            <a:r>
              <a:rPr lang="en-US" dirty="0" smtClean="0"/>
              <a:t>.)</a:t>
            </a:r>
            <a:endParaRPr lang="en-US" dirty="0"/>
          </a:p>
          <a:p>
            <a:pPr marL="0" indent="0"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Do not check in plug-in packages – they can be reinstalled</a:t>
            </a: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err="1" smtClean="0">
                <a:solidFill>
                  <a:srgbClr val="FF0000"/>
                </a:solidFill>
              </a:rPr>
              <a:t>Git</a:t>
            </a:r>
            <a:r>
              <a:rPr lang="en-US" dirty="0" smtClean="0">
                <a:solidFill>
                  <a:srgbClr val="FF0000"/>
                </a:solidFill>
              </a:rPr>
              <a:t> can use a .</a:t>
            </a:r>
            <a:r>
              <a:rPr lang="en-US" dirty="0" err="1" smtClean="0">
                <a:solidFill>
                  <a:srgbClr val="FF0000"/>
                </a:solidFill>
              </a:rPr>
              <a:t>gitignore</a:t>
            </a:r>
            <a:r>
              <a:rPr lang="en-US" dirty="0" smtClean="0">
                <a:solidFill>
                  <a:srgbClr val="FF0000"/>
                </a:solidFill>
              </a:rPr>
              <a:t> if you put it in your project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Visual Studio can generate one for you, if you follow one of the methods described in the following</a:t>
            </a:r>
          </a:p>
        </p:txBody>
      </p:sp>
      <p:pic>
        <p:nvPicPr>
          <p:cNvPr id="316420" name="Picture 4" descr="MPj0401289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1367532"/>
            <a:ext cx="3525837" cy="234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9571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Visual Studio </a:t>
            </a:r>
            <a:r>
              <a:rPr lang="da-DK" dirty="0" err="1" smtClean="0"/>
              <a:t>focus</a:t>
            </a:r>
            <a:r>
              <a:rPr lang="da-DK" dirty="0" smtClean="0"/>
              <a:t> points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Let VS </a:t>
            </a:r>
            <a:r>
              <a:rPr lang="da-DK" dirty="0" err="1" smtClean="0"/>
              <a:t>create</a:t>
            </a:r>
            <a:r>
              <a:rPr lang="da-DK" dirty="0" smtClean="0"/>
              <a:t> the </a:t>
            </a:r>
            <a:r>
              <a:rPr lang="da-DK" dirty="0" err="1" smtClean="0"/>
              <a:t>local</a:t>
            </a:r>
            <a:r>
              <a:rPr lang="da-DK" dirty="0" smtClean="0"/>
              <a:t> </a:t>
            </a:r>
            <a:r>
              <a:rPr lang="da-DK" dirty="0" err="1" smtClean="0"/>
              <a:t>repository</a:t>
            </a:r>
            <a:endParaRPr lang="da-DK" dirty="0" smtClean="0"/>
          </a:p>
          <a:p>
            <a:r>
              <a:rPr lang="da-DK" dirty="0" smtClean="0"/>
              <a:t>Make sure the .</a:t>
            </a:r>
            <a:r>
              <a:rPr lang="da-DK" dirty="0" err="1" smtClean="0"/>
              <a:t>gitignore</a:t>
            </a:r>
            <a:r>
              <a:rPr lang="da-DK" dirty="0" smtClean="0"/>
              <a:t> file </a:t>
            </a:r>
            <a:r>
              <a:rPr lang="da-DK" dirty="0" err="1" smtClean="0"/>
              <a:t>exists</a:t>
            </a:r>
            <a:r>
              <a:rPr lang="da-DK" dirty="0" smtClean="0"/>
              <a:t> and is </a:t>
            </a:r>
            <a:r>
              <a:rPr lang="da-DK" dirty="0" err="1" smtClean="0"/>
              <a:t>suitable</a:t>
            </a:r>
            <a:r>
              <a:rPr lang="da-DK" dirty="0" smtClean="0"/>
              <a:t> for VS solutions</a:t>
            </a:r>
          </a:p>
          <a:p>
            <a:r>
              <a:rPr lang="da-DK" dirty="0" smtClean="0"/>
              <a:t>Let VS push or </a:t>
            </a:r>
            <a:r>
              <a:rPr lang="da-DK" dirty="0" err="1" smtClean="0"/>
              <a:t>publish</a:t>
            </a:r>
            <a:r>
              <a:rPr lang="da-DK" dirty="0" smtClean="0"/>
              <a:t> to a </a:t>
            </a:r>
            <a:r>
              <a:rPr lang="da-DK" dirty="0" err="1" smtClean="0"/>
              <a:t>remote</a:t>
            </a:r>
            <a:r>
              <a:rPr lang="da-DK" dirty="0" smtClean="0"/>
              <a:t> </a:t>
            </a:r>
            <a:r>
              <a:rPr lang="da-DK" dirty="0" err="1" smtClean="0"/>
              <a:t>repository</a:t>
            </a:r>
            <a:endParaRPr lang="da-DK" dirty="0" smtClean="0"/>
          </a:p>
          <a:p>
            <a:endParaRPr lang="da-DK" dirty="0" smtClean="0"/>
          </a:p>
          <a:p>
            <a:endParaRPr lang="da-DK" dirty="0" smtClean="0"/>
          </a:p>
        </p:txBody>
      </p:sp>
    </p:spTree>
    <p:extLst>
      <p:ext uri="{BB962C8B-B14F-4D97-AF65-F5344CB8AC3E}">
        <p14:creationId xmlns:p14="http://schemas.microsoft.com/office/powerpoint/2010/main" val="1948395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Other</a:t>
            </a:r>
            <a:r>
              <a:rPr lang="da-DK" dirty="0" smtClean="0"/>
              <a:t> </a:t>
            </a:r>
            <a:r>
              <a:rPr lang="da-DK" dirty="0" err="1" smtClean="0"/>
              <a:t>methods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 smtClean="0"/>
              <a:t>Move</a:t>
            </a:r>
            <a:r>
              <a:rPr lang="da-DK" dirty="0" smtClean="0"/>
              <a:t> a VS solution to a </a:t>
            </a:r>
            <a:r>
              <a:rPr lang="da-DK" dirty="0" err="1" smtClean="0"/>
              <a:t>local</a:t>
            </a:r>
            <a:r>
              <a:rPr lang="da-DK" dirty="0" smtClean="0"/>
              <a:t> (</a:t>
            </a:r>
            <a:r>
              <a:rPr lang="da-DK" dirty="0" err="1" smtClean="0"/>
              <a:t>cloned</a:t>
            </a:r>
            <a:r>
              <a:rPr lang="da-DK" dirty="0" smtClean="0"/>
              <a:t>) </a:t>
            </a:r>
            <a:r>
              <a:rPr lang="da-DK" dirty="0" err="1" smtClean="0"/>
              <a:t>repo</a:t>
            </a:r>
            <a:endParaRPr lang="da-DK" dirty="0" smtClean="0"/>
          </a:p>
          <a:p>
            <a:r>
              <a:rPr lang="da-DK" dirty="0" err="1" smtClean="0"/>
              <a:t>Create</a:t>
            </a:r>
            <a:r>
              <a:rPr lang="da-DK" dirty="0" smtClean="0"/>
              <a:t> a VS solution in an </a:t>
            </a:r>
            <a:r>
              <a:rPr lang="da-DK" dirty="0" err="1" smtClean="0"/>
              <a:t>already</a:t>
            </a:r>
            <a:r>
              <a:rPr lang="da-DK" dirty="0" smtClean="0"/>
              <a:t> </a:t>
            </a:r>
            <a:r>
              <a:rPr lang="da-DK" dirty="0" err="1" smtClean="0"/>
              <a:t>created</a:t>
            </a:r>
            <a:r>
              <a:rPr lang="da-DK" dirty="0" smtClean="0"/>
              <a:t>/</a:t>
            </a:r>
            <a:r>
              <a:rPr lang="da-DK" dirty="0" err="1" smtClean="0"/>
              <a:t>cloned</a:t>
            </a:r>
            <a:r>
              <a:rPr lang="da-DK" dirty="0" smtClean="0"/>
              <a:t> </a:t>
            </a:r>
            <a:r>
              <a:rPr lang="da-DK" dirty="0" err="1" smtClean="0"/>
              <a:t>local</a:t>
            </a:r>
            <a:r>
              <a:rPr lang="da-DK" dirty="0" smtClean="0"/>
              <a:t> </a:t>
            </a:r>
            <a:r>
              <a:rPr lang="da-DK" dirty="0" err="1" smtClean="0"/>
              <a:t>repo</a:t>
            </a:r>
            <a:endParaRPr lang="da-DK" dirty="0" smtClean="0"/>
          </a:p>
          <a:p>
            <a:r>
              <a:rPr lang="da-DK" dirty="0" smtClean="0"/>
              <a:t>Open a VS solution </a:t>
            </a:r>
            <a:r>
              <a:rPr lang="da-DK" dirty="0" err="1" smtClean="0"/>
              <a:t>already</a:t>
            </a:r>
            <a:r>
              <a:rPr lang="da-DK" dirty="0" smtClean="0"/>
              <a:t> part of a </a:t>
            </a:r>
            <a:r>
              <a:rPr lang="da-DK" dirty="0" err="1" smtClean="0"/>
              <a:t>repo</a:t>
            </a:r>
            <a:endParaRPr lang="da-DK" dirty="0" smtClean="0"/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728313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work modes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 smtClean="0"/>
              <a:t>Almost</a:t>
            </a:r>
            <a:r>
              <a:rPr lang="da-DK" dirty="0" smtClean="0"/>
              <a:t> </a:t>
            </a:r>
            <a:r>
              <a:rPr lang="da-DK" dirty="0" err="1" smtClean="0"/>
              <a:t>everything</a:t>
            </a:r>
            <a:r>
              <a:rPr lang="da-DK" dirty="0" smtClean="0"/>
              <a:t> </a:t>
            </a:r>
            <a:r>
              <a:rPr lang="da-DK" dirty="0" err="1" smtClean="0"/>
              <a:t>can</a:t>
            </a:r>
            <a:r>
              <a:rPr lang="da-DK" dirty="0" smtClean="0"/>
              <a:t> </a:t>
            </a:r>
            <a:r>
              <a:rPr lang="da-DK" dirty="0" err="1" smtClean="0"/>
              <a:t>be</a:t>
            </a:r>
            <a:r>
              <a:rPr lang="da-DK" dirty="0" smtClean="0"/>
              <a:t> done by </a:t>
            </a:r>
            <a:r>
              <a:rPr lang="da-DK" dirty="0" err="1" smtClean="0"/>
              <a:t>TortoiseGit</a:t>
            </a:r>
            <a:endParaRPr lang="da-DK" dirty="0" smtClean="0"/>
          </a:p>
          <a:p>
            <a:r>
              <a:rPr lang="en-US" dirty="0" smtClean="0"/>
              <a:t>Everything can be done from the command line, using </a:t>
            </a:r>
            <a:r>
              <a:rPr lang="en-US" dirty="0" err="1" smtClean="0"/>
              <a:t>git</a:t>
            </a:r>
            <a:endParaRPr lang="da-DK" dirty="0" smtClean="0"/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952844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resources are abundant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 </a:t>
            </a:r>
            <a:r>
              <a:rPr lang="en-US" dirty="0" err="1" smtClean="0"/>
              <a:t>Git</a:t>
            </a:r>
            <a:r>
              <a:rPr lang="en-US" dirty="0" smtClean="0"/>
              <a:t> book ( </a:t>
            </a: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git-scm.com/book</a:t>
            </a:r>
            <a:r>
              <a:rPr lang="en-US" dirty="0" smtClean="0"/>
              <a:t> )is </a:t>
            </a:r>
            <a:r>
              <a:rPr lang="en-US" i="1" dirty="0" smtClean="0"/>
              <a:t>really </a:t>
            </a:r>
            <a:r>
              <a:rPr lang="en-US" dirty="0" smtClean="0"/>
              <a:t>good - PDF, online</a:t>
            </a:r>
          </a:p>
          <a:p>
            <a:r>
              <a:rPr lang="en-US" dirty="0">
                <a:hlinkClick r:id="rId4"/>
              </a:rPr>
              <a:t>http://www.gitguys.com</a:t>
            </a:r>
            <a:endParaRPr lang="en-US" dirty="0"/>
          </a:p>
          <a:p>
            <a:r>
              <a:rPr lang="en-US" dirty="0" smtClean="0">
                <a:hlinkClick r:id="rId5"/>
              </a:rPr>
              <a:t>http</a:t>
            </a:r>
            <a:r>
              <a:rPr lang="en-US" dirty="0">
                <a:hlinkClick r:id="rId5"/>
              </a:rPr>
              <a:t>://gitready.com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537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dirty="0" err="1" smtClean="0"/>
              <a:t>Topics</a:t>
            </a:r>
            <a:r>
              <a:rPr lang="da-DK" dirty="0" smtClean="0"/>
              <a:t> not </a:t>
            </a:r>
            <a:r>
              <a:rPr lang="da-DK" dirty="0" err="1" smtClean="0"/>
              <a:t>covered</a:t>
            </a:r>
            <a:endParaRPr lang="da-DK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680520"/>
          </a:xfrm>
        </p:spPr>
        <p:txBody>
          <a:bodyPr>
            <a:noAutofit/>
          </a:bodyPr>
          <a:lstStyle/>
          <a:p>
            <a:endParaRPr lang="en-US" sz="2400" dirty="0" smtClean="0"/>
          </a:p>
          <a:p>
            <a:r>
              <a:rPr lang="en-US" sz="2400" dirty="0" smtClean="0"/>
              <a:t>Handling merge conflicts</a:t>
            </a:r>
          </a:p>
          <a:p>
            <a:endParaRPr lang="en-US" sz="2400" dirty="0"/>
          </a:p>
          <a:p>
            <a:r>
              <a:rPr lang="en-US" sz="2400" dirty="0"/>
              <a:t>Branching</a:t>
            </a:r>
          </a:p>
          <a:p>
            <a:pPr lvl="1"/>
            <a:r>
              <a:rPr lang="en-US" sz="2400" dirty="0" smtClean="0"/>
              <a:t>Covered later in the course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386903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a-DK" dirty="0" err="1" smtClean="0"/>
              <a:t>Centralized</a:t>
            </a:r>
            <a:r>
              <a:rPr lang="da-DK" dirty="0" smtClean="0"/>
              <a:t> </a:t>
            </a:r>
            <a:r>
              <a:rPr lang="da-DK" dirty="0" err="1" smtClean="0"/>
              <a:t>VCSs</a:t>
            </a:r>
            <a:r>
              <a:rPr lang="da-DK" dirty="0" smtClean="0"/>
              <a:t> (</a:t>
            </a:r>
            <a:r>
              <a:rPr lang="da-DK" dirty="0" err="1" smtClean="0"/>
              <a:t>CVSs</a:t>
            </a:r>
            <a:r>
              <a:rPr lang="da-DK" dirty="0" smtClean="0"/>
              <a:t>) </a:t>
            </a:r>
            <a:br>
              <a:rPr lang="da-DK" dirty="0" smtClean="0"/>
            </a:br>
            <a:r>
              <a:rPr lang="da-DK" dirty="0" smtClean="0"/>
              <a:t>– </a:t>
            </a:r>
            <a:r>
              <a:rPr lang="da-DK" dirty="0" err="1" smtClean="0"/>
              <a:t>e.g</a:t>
            </a:r>
            <a:r>
              <a:rPr lang="da-DK" dirty="0" smtClean="0"/>
              <a:t>. Subversion</a:t>
            </a:r>
            <a:endParaRPr lang="da-DK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3645024"/>
            <a:ext cx="3201102" cy="2509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680520"/>
          </a:xfrm>
        </p:spPr>
        <p:txBody>
          <a:bodyPr>
            <a:noAutofit/>
          </a:bodyPr>
          <a:lstStyle/>
          <a:p>
            <a:r>
              <a:rPr lang="en-US" sz="2400" dirty="0" smtClean="0"/>
              <a:t>Central repository stores all versions of all files. Clients (e.g. developers) update from/ commit to the repository</a:t>
            </a:r>
          </a:p>
          <a:p>
            <a:endParaRPr lang="en-US" sz="2400" dirty="0"/>
          </a:p>
          <a:p>
            <a:r>
              <a:rPr lang="en-US" sz="2400" dirty="0" smtClean="0"/>
              <a:t>Pros:</a:t>
            </a:r>
          </a:p>
          <a:p>
            <a:pPr lvl="1"/>
            <a:r>
              <a:rPr lang="en-US" sz="2400" dirty="0" smtClean="0"/>
              <a:t>Version control</a:t>
            </a:r>
          </a:p>
          <a:p>
            <a:endParaRPr lang="en-US" sz="2400" dirty="0"/>
          </a:p>
          <a:p>
            <a:r>
              <a:rPr lang="en-US" sz="2400" dirty="0" smtClean="0"/>
              <a:t>Cons:</a:t>
            </a:r>
          </a:p>
          <a:p>
            <a:pPr lvl="1"/>
            <a:r>
              <a:rPr lang="en-US" sz="2400" dirty="0" smtClean="0"/>
              <a:t>Requires access to the VC</a:t>
            </a:r>
          </a:p>
          <a:p>
            <a:pPr lvl="1"/>
            <a:r>
              <a:rPr lang="en-US" sz="2400" dirty="0" smtClean="0"/>
              <a:t>Vulnerable to errors on central</a:t>
            </a:r>
            <a:br>
              <a:rPr lang="en-US" sz="2400" dirty="0" smtClean="0"/>
            </a:br>
            <a:r>
              <a:rPr lang="en-US" sz="2400" dirty="0" smtClean="0"/>
              <a:t>server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62601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a-DK" dirty="0" smtClean="0"/>
              <a:t>Distributed </a:t>
            </a:r>
            <a:r>
              <a:rPr lang="da-DK" dirty="0" err="1" smtClean="0"/>
              <a:t>VCSs</a:t>
            </a:r>
            <a:r>
              <a:rPr lang="da-DK" dirty="0" smtClean="0"/>
              <a:t> (</a:t>
            </a:r>
            <a:r>
              <a:rPr lang="da-DK" dirty="0" err="1" smtClean="0"/>
              <a:t>CVSs</a:t>
            </a:r>
            <a:r>
              <a:rPr lang="da-DK" dirty="0" smtClean="0"/>
              <a:t>) </a:t>
            </a:r>
            <a:br>
              <a:rPr lang="da-DK" dirty="0" smtClean="0"/>
            </a:br>
            <a:r>
              <a:rPr lang="da-DK" dirty="0" smtClean="0"/>
              <a:t>– </a:t>
            </a:r>
            <a:r>
              <a:rPr lang="da-DK" dirty="0" err="1" smtClean="0"/>
              <a:t>e.g</a:t>
            </a:r>
            <a:r>
              <a:rPr lang="da-DK" dirty="0" smtClean="0"/>
              <a:t>. Git</a:t>
            </a:r>
            <a:endParaRPr lang="da-DK" dirty="0"/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680520"/>
          </a:xfrm>
        </p:spPr>
        <p:txBody>
          <a:bodyPr>
            <a:noAutofit/>
          </a:bodyPr>
          <a:lstStyle/>
          <a:p>
            <a:r>
              <a:rPr lang="en-US" sz="2400" dirty="0" smtClean="0"/>
              <a:t>Clients hold full “mirror” (clone) of repository, not just latest &amp; greatest</a:t>
            </a:r>
          </a:p>
          <a:p>
            <a:endParaRPr lang="en-US" sz="2400" dirty="0"/>
          </a:p>
          <a:p>
            <a:r>
              <a:rPr lang="en-US" sz="2400" dirty="0" smtClean="0"/>
              <a:t>Pros:</a:t>
            </a:r>
          </a:p>
          <a:p>
            <a:pPr lvl="1"/>
            <a:r>
              <a:rPr lang="en-US" sz="2400" dirty="0" smtClean="0"/>
              <a:t>Version control</a:t>
            </a:r>
          </a:p>
          <a:p>
            <a:pPr lvl="1"/>
            <a:r>
              <a:rPr lang="en-US" sz="2400" dirty="0" smtClean="0"/>
              <a:t>Works offline</a:t>
            </a:r>
          </a:p>
          <a:p>
            <a:pPr lvl="1"/>
            <a:r>
              <a:rPr lang="en-US" sz="2400" dirty="0" smtClean="0"/>
              <a:t>Server can be restored from any </a:t>
            </a:r>
            <a:br>
              <a:rPr lang="en-US" sz="2400" dirty="0" smtClean="0"/>
            </a:br>
            <a:r>
              <a:rPr lang="en-US" sz="2400" dirty="0" smtClean="0"/>
              <a:t>working copy</a:t>
            </a:r>
          </a:p>
          <a:p>
            <a:endParaRPr lang="en-US" sz="2400" dirty="0"/>
          </a:p>
          <a:p>
            <a:r>
              <a:rPr lang="en-US" sz="2400" dirty="0" smtClean="0"/>
              <a:t>Cons:</a:t>
            </a:r>
          </a:p>
          <a:p>
            <a:pPr lvl="1"/>
            <a:r>
              <a:rPr lang="en-US" sz="2400" dirty="0" smtClean="0"/>
              <a:t>Two-step sharing is a bit strange </a:t>
            </a:r>
            <a:br>
              <a:rPr lang="en-US" sz="2400" dirty="0" smtClean="0"/>
            </a:br>
            <a:r>
              <a:rPr lang="en-US" sz="2400" dirty="0" smtClean="0"/>
              <a:t>at first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2852936"/>
            <a:ext cx="2892853" cy="3257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09657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dirty="0" smtClean="0"/>
              <a:t>Snapshots, not differences</a:t>
            </a:r>
            <a:endParaRPr lang="da-DK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1700808"/>
            <a:ext cx="4762500" cy="212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3322712" cy="2268091"/>
          </a:xfrm>
        </p:spPr>
        <p:txBody>
          <a:bodyPr>
            <a:noAutofit/>
          </a:bodyPr>
          <a:lstStyle/>
          <a:p>
            <a:r>
              <a:rPr lang="en-US" sz="2400" b="1" dirty="0" smtClean="0"/>
              <a:t>Differences</a:t>
            </a:r>
          </a:p>
          <a:p>
            <a:pPr lvl="1"/>
            <a:r>
              <a:rPr lang="en-US" sz="2400" dirty="0" smtClean="0"/>
              <a:t>Recreate files from </a:t>
            </a:r>
            <a:br>
              <a:rPr lang="en-US" sz="2400" dirty="0" smtClean="0"/>
            </a:br>
            <a:r>
              <a:rPr lang="en-US" sz="2400" dirty="0" smtClean="0"/>
              <a:t>reverse deltas (not as pictured)</a:t>
            </a:r>
          </a:p>
          <a:p>
            <a:pPr lvl="1"/>
            <a:r>
              <a:rPr lang="en-US" sz="2400" dirty="0" smtClean="0"/>
              <a:t>Can take ages to restore older versions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4365104"/>
            <a:ext cx="4762500" cy="211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4368669"/>
            <a:ext cx="3322712" cy="22680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294E92"/>
              </a:buClr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 smtClean="0"/>
              <a:t>Snapshots</a:t>
            </a:r>
          </a:p>
          <a:p>
            <a:pPr lvl="1"/>
            <a:r>
              <a:rPr lang="en-US" sz="2400" dirty="0" smtClean="0"/>
              <a:t>Mini-</a:t>
            </a:r>
            <a:r>
              <a:rPr lang="en-US" sz="2400" dirty="0" err="1" smtClean="0"/>
              <a:t>filesystems</a:t>
            </a:r>
            <a:endParaRPr lang="en-US" sz="2400" dirty="0" smtClean="0"/>
          </a:p>
          <a:p>
            <a:pPr lvl="1"/>
            <a:r>
              <a:rPr lang="en-US" sz="2400" dirty="0" smtClean="0"/>
              <a:t>All versions instantly available</a:t>
            </a:r>
          </a:p>
        </p:txBody>
      </p:sp>
    </p:spTree>
    <p:extLst>
      <p:ext uri="{BB962C8B-B14F-4D97-AF65-F5344CB8AC3E}">
        <p14:creationId xmlns:p14="http://schemas.microsoft.com/office/powerpoint/2010/main" val="758009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i="1" dirty="0" smtClean="0"/>
              <a:t>Local </a:t>
            </a:r>
            <a:r>
              <a:rPr lang="da-DK" dirty="0" smtClean="0"/>
              <a:t>file </a:t>
            </a:r>
            <a:r>
              <a:rPr lang="da-DK" dirty="0" err="1" smtClean="0"/>
              <a:t>states</a:t>
            </a:r>
            <a:r>
              <a:rPr lang="da-DK" dirty="0" smtClean="0"/>
              <a:t> and operations</a:t>
            </a:r>
            <a:endParaRPr lang="da-DK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772816"/>
            <a:ext cx="4762500" cy="438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6012160" y="2342867"/>
            <a:ext cx="2770117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da-DK" sz="1600" i="1" dirty="0" err="1" smtClean="0"/>
              <a:t>Cloned</a:t>
            </a:r>
            <a:r>
              <a:rPr lang="da-DK" sz="1600" i="1" dirty="0" smtClean="0"/>
              <a:t> from </a:t>
            </a:r>
            <a:r>
              <a:rPr lang="da-DK" sz="1600" i="1" dirty="0" err="1" smtClean="0"/>
              <a:t>somewhere</a:t>
            </a:r>
            <a:r>
              <a:rPr lang="da-DK" sz="1600" i="1" dirty="0" smtClean="0"/>
              <a:t> or</a:t>
            </a:r>
          </a:p>
          <a:p>
            <a:r>
              <a:rPr lang="da-DK" sz="1600" i="1" dirty="0" err="1" smtClean="0"/>
              <a:t>created</a:t>
            </a:r>
            <a:r>
              <a:rPr lang="da-DK" sz="1600" i="1" dirty="0" smtClean="0"/>
              <a:t> on </a:t>
            </a:r>
            <a:r>
              <a:rPr lang="da-DK" sz="1600" i="1" dirty="0" err="1" smtClean="0"/>
              <a:t>your</a:t>
            </a:r>
            <a:r>
              <a:rPr lang="da-DK" sz="1600" i="1" dirty="0" smtClean="0"/>
              <a:t> </a:t>
            </a:r>
            <a:r>
              <a:rPr lang="da-DK" sz="1600" i="1" dirty="0" err="1" smtClean="0"/>
              <a:t>local</a:t>
            </a:r>
            <a:r>
              <a:rPr lang="da-DK" sz="1600" i="1" dirty="0" smtClean="0"/>
              <a:t> </a:t>
            </a:r>
            <a:r>
              <a:rPr lang="da-DK" sz="1600" i="1" dirty="0" err="1" smtClean="0"/>
              <a:t>machine</a:t>
            </a:r>
            <a:endParaRPr lang="da-DK" sz="1600" i="1" dirty="0" smtClean="0"/>
          </a:p>
        </p:txBody>
      </p:sp>
      <p:cxnSp>
        <p:nvCxnSpPr>
          <p:cNvPr id="5" name="Straight Arrow Connector 4"/>
          <p:cNvCxnSpPr>
            <a:stCxn id="9" idx="1"/>
          </p:cNvCxnSpPr>
          <p:nvPr/>
        </p:nvCxnSpPr>
        <p:spPr>
          <a:xfrm flipH="1" flipV="1">
            <a:off x="5508104" y="2635254"/>
            <a:ext cx="504056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398954" y="4509120"/>
            <a:ext cx="3017493" cy="10772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da-DK" sz="1600" b="1" i="1" dirty="0" smtClean="0"/>
              <a:t>Note: </a:t>
            </a:r>
          </a:p>
          <a:p>
            <a:r>
              <a:rPr lang="da-DK" sz="1600" i="1" dirty="0" smtClean="0"/>
              <a:t>VS2017 ”</a:t>
            </a:r>
            <a:r>
              <a:rPr lang="da-DK" sz="1600" i="1" dirty="0" err="1" smtClean="0"/>
              <a:t>Commit</a:t>
            </a:r>
            <a:r>
              <a:rPr lang="da-DK" sz="1600" i="1" dirty="0" smtClean="0"/>
              <a:t>” and </a:t>
            </a:r>
          </a:p>
          <a:p>
            <a:r>
              <a:rPr lang="da-DK" sz="1600" i="1" dirty="0" err="1" smtClean="0"/>
              <a:t>TortoiseGit</a:t>
            </a:r>
            <a:r>
              <a:rPr lang="da-DK" sz="1600" i="1" dirty="0" smtClean="0"/>
              <a:t> ”</a:t>
            </a:r>
            <a:r>
              <a:rPr lang="da-DK" sz="1600" i="1" dirty="0" err="1" smtClean="0"/>
              <a:t>commit</a:t>
            </a:r>
            <a:r>
              <a:rPr lang="da-DK" sz="1600" i="1" dirty="0" smtClean="0"/>
              <a:t> -&gt; master” </a:t>
            </a:r>
          </a:p>
          <a:p>
            <a:r>
              <a:rPr lang="da-DK" sz="1600" i="1" dirty="0" err="1" smtClean="0"/>
              <a:t>combine</a:t>
            </a:r>
            <a:r>
              <a:rPr lang="da-DK" sz="1600" i="1" dirty="0" smtClean="0"/>
              <a:t> stage and </a:t>
            </a:r>
            <a:r>
              <a:rPr lang="da-DK" sz="1600" i="1" dirty="0" err="1" smtClean="0"/>
              <a:t>commit</a:t>
            </a:r>
            <a:r>
              <a:rPr lang="da-DK" sz="1600" i="1" dirty="0" smtClean="0"/>
              <a:t> steps!</a:t>
            </a:r>
          </a:p>
        </p:txBody>
      </p:sp>
    </p:spTree>
    <p:extLst>
      <p:ext uri="{BB962C8B-B14F-4D97-AF65-F5344CB8AC3E}">
        <p14:creationId xmlns:p14="http://schemas.microsoft.com/office/powerpoint/2010/main" val="1255181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dirty="0" err="1" smtClean="0"/>
              <a:t>Recording</a:t>
            </a:r>
            <a:r>
              <a:rPr lang="da-DK" dirty="0" smtClean="0"/>
              <a:t> </a:t>
            </a:r>
            <a:r>
              <a:rPr lang="da-DK" dirty="0" err="1" smtClean="0"/>
              <a:t>changes</a:t>
            </a:r>
            <a:r>
              <a:rPr lang="da-DK" dirty="0" smtClean="0"/>
              <a:t> to the </a:t>
            </a:r>
            <a:r>
              <a:rPr lang="da-DK" dirty="0" err="1" smtClean="0"/>
              <a:t>repo</a:t>
            </a:r>
            <a:endParaRPr lang="da-DK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25"/>
          <a:stretch/>
        </p:blipFill>
        <p:spPr bwMode="auto">
          <a:xfrm>
            <a:off x="179512" y="2204864"/>
            <a:ext cx="7416824" cy="41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Left Brace 2"/>
          <p:cNvSpPr/>
          <p:nvPr/>
        </p:nvSpPr>
        <p:spPr>
          <a:xfrm rot="5400000">
            <a:off x="4716016" y="-603449"/>
            <a:ext cx="216024" cy="5544616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4" name="Rounded Rectangle 3"/>
          <p:cNvSpPr/>
          <p:nvPr/>
        </p:nvSpPr>
        <p:spPr>
          <a:xfrm>
            <a:off x="4103948" y="1403152"/>
            <a:ext cx="1440160" cy="57606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 err="1" smtClean="0"/>
              <a:t>Tracked</a:t>
            </a:r>
            <a:endParaRPr lang="da-DK" dirty="0"/>
          </a:p>
        </p:txBody>
      </p:sp>
      <p:sp>
        <p:nvSpPr>
          <p:cNvPr id="6" name="Left Brace 2"/>
          <p:cNvSpPr/>
          <p:nvPr/>
        </p:nvSpPr>
        <p:spPr>
          <a:xfrm rot="10800000" flipV="1">
            <a:off x="6876256" y="4077072"/>
            <a:ext cx="216024" cy="1965068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Rounded Rectangle 3"/>
          <p:cNvSpPr/>
          <p:nvPr/>
        </p:nvSpPr>
        <p:spPr>
          <a:xfrm>
            <a:off x="7236296" y="4354677"/>
            <a:ext cx="1440160" cy="145058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 err="1" smtClean="0"/>
              <a:t>These</a:t>
            </a:r>
            <a:r>
              <a:rPr lang="da-DK" dirty="0" smtClean="0"/>
              <a:t> </a:t>
            </a:r>
            <a:r>
              <a:rPr lang="da-DK" dirty="0" err="1" smtClean="0"/>
              <a:t>two</a:t>
            </a:r>
            <a:r>
              <a:rPr lang="da-DK" dirty="0" smtClean="0"/>
              <a:t> steps </a:t>
            </a:r>
            <a:r>
              <a:rPr lang="da-DK" dirty="0" err="1" smtClean="0"/>
              <a:t>combined</a:t>
            </a:r>
            <a:r>
              <a:rPr lang="da-DK" dirty="0" smtClean="0"/>
              <a:t> in most </a:t>
            </a:r>
            <a:r>
              <a:rPr lang="da-DK" dirty="0" err="1" smtClean="0"/>
              <a:t>git</a:t>
            </a:r>
            <a:r>
              <a:rPr lang="da-DK" dirty="0" smtClean="0"/>
              <a:t> </a:t>
            </a:r>
            <a:r>
              <a:rPr lang="da-DK" dirty="0" err="1" smtClean="0"/>
              <a:t>GUIs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80437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dirty="0" err="1" smtClean="0"/>
              <a:t>Working</a:t>
            </a:r>
            <a:r>
              <a:rPr lang="da-DK" dirty="0" smtClean="0"/>
              <a:t> with </a:t>
            </a:r>
            <a:r>
              <a:rPr lang="da-DK" dirty="0" err="1" smtClean="0"/>
              <a:t>remotes</a:t>
            </a:r>
            <a:endParaRPr lang="da-DK" dirty="0"/>
          </a:p>
        </p:txBody>
      </p:sp>
      <p:sp>
        <p:nvSpPr>
          <p:cNvPr id="6" name="Flowchart: Magnetic Disk 5"/>
          <p:cNvSpPr/>
          <p:nvPr/>
        </p:nvSpPr>
        <p:spPr>
          <a:xfrm>
            <a:off x="6948264" y="2348880"/>
            <a:ext cx="1008112" cy="223224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smtClean="0"/>
              <a:t>Remote</a:t>
            </a:r>
          </a:p>
          <a:p>
            <a:pPr algn="ctr"/>
            <a:r>
              <a:rPr lang="da-DK" dirty="0" err="1" smtClean="0"/>
              <a:t>repo</a:t>
            </a:r>
            <a:endParaRPr lang="da-DK" dirty="0"/>
          </a:p>
        </p:txBody>
      </p:sp>
      <p:sp>
        <p:nvSpPr>
          <p:cNvPr id="8" name="Flowchart: Magnetic Disk 7"/>
          <p:cNvSpPr/>
          <p:nvPr/>
        </p:nvSpPr>
        <p:spPr>
          <a:xfrm>
            <a:off x="2411760" y="2348880"/>
            <a:ext cx="1008112" cy="223224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smtClean="0"/>
              <a:t>Local </a:t>
            </a:r>
            <a:r>
              <a:rPr lang="da-DK" dirty="0" err="1" smtClean="0"/>
              <a:t>repo</a:t>
            </a:r>
            <a:endParaRPr lang="da-DK" dirty="0"/>
          </a:p>
        </p:txBody>
      </p:sp>
      <p:sp>
        <p:nvSpPr>
          <p:cNvPr id="7" name="Right Arrow 6"/>
          <p:cNvSpPr/>
          <p:nvPr/>
        </p:nvSpPr>
        <p:spPr>
          <a:xfrm>
            <a:off x="802197" y="2180709"/>
            <a:ext cx="1368152" cy="612068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err="1" smtClean="0"/>
              <a:t>Add</a:t>
            </a:r>
            <a:endParaRPr lang="da-DK" dirty="0"/>
          </a:p>
        </p:txBody>
      </p:sp>
      <p:sp>
        <p:nvSpPr>
          <p:cNvPr id="10" name="Right Arrow 9"/>
          <p:cNvSpPr/>
          <p:nvPr/>
        </p:nvSpPr>
        <p:spPr>
          <a:xfrm>
            <a:off x="849558" y="3591018"/>
            <a:ext cx="1346178" cy="612068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err="1" smtClean="0"/>
              <a:t>Commit</a:t>
            </a:r>
            <a:endParaRPr lang="da-DK" dirty="0"/>
          </a:p>
        </p:txBody>
      </p:sp>
      <p:sp>
        <p:nvSpPr>
          <p:cNvPr id="11" name="Right Arrow 10"/>
          <p:cNvSpPr/>
          <p:nvPr/>
        </p:nvSpPr>
        <p:spPr>
          <a:xfrm>
            <a:off x="3648974" y="4119602"/>
            <a:ext cx="3096344" cy="612068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smtClean="0"/>
              <a:t>Push</a:t>
            </a:r>
            <a:endParaRPr lang="da-DK" dirty="0"/>
          </a:p>
        </p:txBody>
      </p:sp>
      <p:sp>
        <p:nvSpPr>
          <p:cNvPr id="12" name="Right Arrow 11"/>
          <p:cNvSpPr/>
          <p:nvPr/>
        </p:nvSpPr>
        <p:spPr>
          <a:xfrm flipH="1">
            <a:off x="3648974" y="2755693"/>
            <a:ext cx="3096344" cy="612068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err="1" smtClean="0"/>
              <a:t>Pull</a:t>
            </a:r>
            <a:endParaRPr lang="da-DK" dirty="0"/>
          </a:p>
        </p:txBody>
      </p:sp>
      <p:sp>
        <p:nvSpPr>
          <p:cNvPr id="13" name="Right Arrow 12"/>
          <p:cNvSpPr/>
          <p:nvPr/>
        </p:nvSpPr>
        <p:spPr>
          <a:xfrm flipH="1">
            <a:off x="3635896" y="1911516"/>
            <a:ext cx="3096344" cy="612068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err="1" smtClean="0"/>
              <a:t>Clone</a:t>
            </a:r>
            <a:endParaRPr lang="da-DK" dirty="0"/>
          </a:p>
        </p:txBody>
      </p:sp>
      <p:sp>
        <p:nvSpPr>
          <p:cNvPr id="15" name="Flowchart: Magnetic Disk 14"/>
          <p:cNvSpPr/>
          <p:nvPr/>
        </p:nvSpPr>
        <p:spPr>
          <a:xfrm>
            <a:off x="5184068" y="5409220"/>
            <a:ext cx="1008112" cy="93610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smtClean="0"/>
              <a:t>Local </a:t>
            </a:r>
            <a:r>
              <a:rPr lang="da-DK" dirty="0" err="1" smtClean="0"/>
              <a:t>repo</a:t>
            </a:r>
            <a:endParaRPr lang="da-DK" dirty="0"/>
          </a:p>
        </p:txBody>
      </p:sp>
      <p:sp>
        <p:nvSpPr>
          <p:cNvPr id="16" name="Flowchart: Magnetic Disk 15"/>
          <p:cNvSpPr/>
          <p:nvPr/>
        </p:nvSpPr>
        <p:spPr>
          <a:xfrm>
            <a:off x="6948264" y="5409220"/>
            <a:ext cx="1008112" cy="93610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smtClean="0"/>
              <a:t>Local </a:t>
            </a:r>
            <a:r>
              <a:rPr lang="da-DK" dirty="0" err="1" smtClean="0"/>
              <a:t>repo</a:t>
            </a:r>
            <a:endParaRPr lang="da-DK" dirty="0"/>
          </a:p>
        </p:txBody>
      </p:sp>
      <p:grpSp>
        <p:nvGrpSpPr>
          <p:cNvPr id="22" name="Group 21"/>
          <p:cNvGrpSpPr/>
          <p:nvPr/>
        </p:nvGrpSpPr>
        <p:grpSpPr>
          <a:xfrm rot="9466238">
            <a:off x="5640689" y="4737834"/>
            <a:ext cx="1338350" cy="434371"/>
            <a:chOff x="8172400" y="4581128"/>
            <a:chExt cx="539552" cy="936104"/>
          </a:xfrm>
        </p:grpSpPr>
        <p:sp>
          <p:nvSpPr>
            <p:cNvPr id="23" name="Right Arrow 22"/>
            <p:cNvSpPr/>
            <p:nvPr/>
          </p:nvSpPr>
          <p:spPr>
            <a:xfrm flipV="1">
              <a:off x="8172400" y="5301208"/>
              <a:ext cx="539552" cy="216024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dirty="0"/>
            </a:p>
          </p:txBody>
        </p:sp>
        <p:sp>
          <p:nvSpPr>
            <p:cNvPr id="24" name="Right Arrow 23"/>
            <p:cNvSpPr/>
            <p:nvPr/>
          </p:nvSpPr>
          <p:spPr>
            <a:xfrm flipH="1" flipV="1">
              <a:off x="8172400" y="4581128"/>
              <a:ext cx="539552" cy="216024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dirty="0"/>
            </a:p>
          </p:txBody>
        </p:sp>
        <p:sp>
          <p:nvSpPr>
            <p:cNvPr id="25" name="Right Arrow 24"/>
            <p:cNvSpPr/>
            <p:nvPr/>
          </p:nvSpPr>
          <p:spPr>
            <a:xfrm flipH="1" flipV="1">
              <a:off x="8172400" y="4941168"/>
              <a:ext cx="539552" cy="216024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dirty="0"/>
            </a:p>
          </p:txBody>
        </p:sp>
      </p:grpSp>
      <p:grpSp>
        <p:nvGrpSpPr>
          <p:cNvPr id="26" name="Group 25"/>
          <p:cNvGrpSpPr/>
          <p:nvPr/>
        </p:nvGrpSpPr>
        <p:grpSpPr>
          <a:xfrm rot="5400000">
            <a:off x="7190867" y="4775937"/>
            <a:ext cx="522904" cy="434371"/>
            <a:chOff x="8172400" y="4581128"/>
            <a:chExt cx="539552" cy="936104"/>
          </a:xfrm>
        </p:grpSpPr>
        <p:sp>
          <p:nvSpPr>
            <p:cNvPr id="27" name="Right Arrow 26"/>
            <p:cNvSpPr/>
            <p:nvPr/>
          </p:nvSpPr>
          <p:spPr>
            <a:xfrm flipV="1">
              <a:off x="8172400" y="5301208"/>
              <a:ext cx="539552" cy="216024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dirty="0"/>
            </a:p>
          </p:txBody>
        </p:sp>
        <p:sp>
          <p:nvSpPr>
            <p:cNvPr id="28" name="Right Arrow 27"/>
            <p:cNvSpPr/>
            <p:nvPr/>
          </p:nvSpPr>
          <p:spPr>
            <a:xfrm flipH="1" flipV="1">
              <a:off x="8172400" y="4581128"/>
              <a:ext cx="539552" cy="216024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dirty="0"/>
            </a:p>
          </p:txBody>
        </p:sp>
        <p:sp>
          <p:nvSpPr>
            <p:cNvPr id="29" name="Right Arrow 28"/>
            <p:cNvSpPr/>
            <p:nvPr/>
          </p:nvSpPr>
          <p:spPr>
            <a:xfrm flipH="1" flipV="1">
              <a:off x="8172400" y="4941168"/>
              <a:ext cx="539552" cy="216024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dirty="0"/>
            </a:p>
          </p:txBody>
        </p:sp>
      </p:grpSp>
      <p:sp>
        <p:nvSpPr>
          <p:cNvPr id="3" name="Ellipse 2"/>
          <p:cNvSpPr/>
          <p:nvPr/>
        </p:nvSpPr>
        <p:spPr>
          <a:xfrm>
            <a:off x="849558" y="2792777"/>
            <a:ext cx="936104" cy="88209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smtClean="0"/>
              <a:t>Test!</a:t>
            </a:r>
            <a:endParaRPr lang="da-DK" dirty="0"/>
          </a:p>
        </p:txBody>
      </p:sp>
      <p:sp>
        <p:nvSpPr>
          <p:cNvPr id="21" name="Ellipse 20"/>
          <p:cNvSpPr/>
          <p:nvPr/>
        </p:nvSpPr>
        <p:spPr>
          <a:xfrm>
            <a:off x="4287648" y="3320988"/>
            <a:ext cx="936104" cy="88209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smtClean="0"/>
              <a:t>Test!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031204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7" grpId="0" animBg="1"/>
      <p:bldP spid="10" grpId="0" animBg="1"/>
      <p:bldP spid="11" grpId="0" animBg="1"/>
      <p:bldP spid="12" grpId="0" animBg="1"/>
      <p:bldP spid="13" grpId="0" animBg="1"/>
      <p:bldP spid="15" grpId="0" animBg="1"/>
      <p:bldP spid="16" grpId="0" animBg="1"/>
      <p:bldP spid="3" grpId="0" animBg="1"/>
      <p:bldP spid="2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Pull</a:t>
            </a:r>
            <a:r>
              <a:rPr lang="da-DK" dirty="0" smtClean="0"/>
              <a:t> – push </a:t>
            </a:r>
            <a:r>
              <a:rPr lang="da-DK" dirty="0" err="1" smtClean="0"/>
              <a:t>work</a:t>
            </a:r>
            <a:r>
              <a:rPr lang="da-DK" dirty="0" smtClean="0"/>
              <a:t> flow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da-DK" dirty="0" smtClean="0"/>
              <a:t>CODE</a:t>
            </a:r>
          </a:p>
          <a:p>
            <a:pPr marL="514350" indent="-514350">
              <a:buFont typeface="+mj-lt"/>
              <a:buAutoNum type="arabicPeriod"/>
            </a:pPr>
            <a:r>
              <a:rPr lang="da-DK" dirty="0" smtClean="0"/>
              <a:t>Write </a:t>
            </a:r>
            <a:r>
              <a:rPr lang="da-DK" dirty="0" err="1" smtClean="0"/>
              <a:t>TESTs</a:t>
            </a:r>
            <a:r>
              <a:rPr lang="da-DK" dirty="0" smtClean="0"/>
              <a:t> and run </a:t>
            </a:r>
            <a:r>
              <a:rPr lang="da-DK" dirty="0" err="1" smtClean="0"/>
              <a:t>them</a:t>
            </a:r>
            <a:endParaRPr lang="da-DK" dirty="0" smtClean="0"/>
          </a:p>
          <a:p>
            <a:pPr marL="514350" indent="-514350">
              <a:buFont typeface="+mj-lt"/>
              <a:buAutoNum type="arabicPeriod"/>
            </a:pPr>
            <a:r>
              <a:rPr lang="da-DK" dirty="0" smtClean="0"/>
              <a:t>CORRECT </a:t>
            </a:r>
            <a:r>
              <a:rPr lang="da-DK" dirty="0" err="1" smtClean="0"/>
              <a:t>code</a:t>
            </a:r>
            <a:endParaRPr lang="da-DK" dirty="0" smtClean="0"/>
          </a:p>
          <a:p>
            <a:pPr marL="514350" indent="-514350">
              <a:buFont typeface="+mj-lt"/>
              <a:buAutoNum type="arabicPeriod"/>
            </a:pPr>
            <a:r>
              <a:rPr lang="da-DK" dirty="0" smtClean="0"/>
              <a:t>COMMIT </a:t>
            </a:r>
            <a:r>
              <a:rPr lang="da-DK" dirty="0" err="1" smtClean="0"/>
              <a:t>when</a:t>
            </a:r>
            <a:r>
              <a:rPr lang="da-DK" dirty="0"/>
              <a:t> </a:t>
            </a:r>
            <a:r>
              <a:rPr lang="da-DK" dirty="0" smtClean="0"/>
              <a:t>all tests </a:t>
            </a:r>
            <a:r>
              <a:rPr lang="da-DK" dirty="0" err="1" smtClean="0"/>
              <a:t>are</a:t>
            </a:r>
            <a:r>
              <a:rPr lang="da-DK" dirty="0" smtClean="0"/>
              <a:t> </a:t>
            </a:r>
            <a:r>
              <a:rPr lang="da-DK" dirty="0" err="1" smtClean="0"/>
              <a:t>passed</a:t>
            </a:r>
            <a:endParaRPr lang="da-DK" dirty="0" smtClean="0"/>
          </a:p>
          <a:p>
            <a:pPr marL="514350" indent="-514350">
              <a:buFont typeface="+mj-lt"/>
              <a:buAutoNum type="arabicPeriod"/>
            </a:pPr>
            <a:r>
              <a:rPr lang="da-DK" dirty="0" smtClean="0"/>
              <a:t>PULL! From </a:t>
            </a:r>
            <a:r>
              <a:rPr lang="da-DK" dirty="0" err="1" smtClean="0"/>
              <a:t>your</a:t>
            </a:r>
            <a:r>
              <a:rPr lang="da-DK" dirty="0" smtClean="0"/>
              <a:t> </a:t>
            </a:r>
            <a:r>
              <a:rPr lang="da-DK" dirty="0" err="1" smtClean="0"/>
              <a:t>common</a:t>
            </a:r>
            <a:r>
              <a:rPr lang="da-DK" dirty="0" smtClean="0"/>
              <a:t> </a:t>
            </a:r>
            <a:r>
              <a:rPr lang="da-DK" dirty="0" err="1" smtClean="0"/>
              <a:t>remote</a:t>
            </a:r>
            <a:r>
              <a:rPr lang="da-DK" dirty="0" smtClean="0"/>
              <a:t> </a:t>
            </a:r>
            <a:r>
              <a:rPr lang="da-DK" dirty="0" err="1" smtClean="0"/>
              <a:t>repository</a:t>
            </a:r>
            <a:endParaRPr lang="da-DK" dirty="0" smtClean="0"/>
          </a:p>
          <a:p>
            <a:pPr marL="514350" indent="-514350">
              <a:buFont typeface="+mj-lt"/>
              <a:buAutoNum type="arabicPeriod"/>
            </a:pPr>
            <a:r>
              <a:rPr lang="da-DK" dirty="0" err="1" smtClean="0"/>
              <a:t>Solve</a:t>
            </a:r>
            <a:r>
              <a:rPr lang="da-DK" dirty="0" smtClean="0"/>
              <a:t> </a:t>
            </a:r>
            <a:r>
              <a:rPr lang="da-DK" dirty="0" err="1" smtClean="0"/>
              <a:t>any</a:t>
            </a:r>
            <a:r>
              <a:rPr lang="da-DK" dirty="0"/>
              <a:t> </a:t>
            </a:r>
            <a:r>
              <a:rPr lang="da-DK" dirty="0" smtClean="0"/>
              <a:t>MERGE </a:t>
            </a:r>
            <a:r>
              <a:rPr lang="da-DK" dirty="0" err="1" smtClean="0"/>
              <a:t>conflicts</a:t>
            </a:r>
            <a:endParaRPr lang="da-DK" dirty="0" smtClean="0"/>
          </a:p>
          <a:p>
            <a:pPr marL="514350" indent="-514350">
              <a:buFont typeface="+mj-lt"/>
              <a:buAutoNum type="arabicPeriod"/>
            </a:pPr>
            <a:r>
              <a:rPr lang="da-DK" dirty="0" smtClean="0"/>
              <a:t>TEST! And </a:t>
            </a:r>
            <a:r>
              <a:rPr lang="da-DK" dirty="0" err="1" smtClean="0"/>
              <a:t>correct</a:t>
            </a:r>
            <a:r>
              <a:rPr lang="da-DK" dirty="0" smtClean="0"/>
              <a:t> </a:t>
            </a:r>
            <a:r>
              <a:rPr lang="da-DK" dirty="0" err="1" smtClean="0"/>
              <a:t>until</a:t>
            </a:r>
            <a:r>
              <a:rPr lang="da-DK" dirty="0" smtClean="0"/>
              <a:t> all tests </a:t>
            </a:r>
            <a:r>
              <a:rPr lang="da-DK" dirty="0" err="1" smtClean="0"/>
              <a:t>are</a:t>
            </a:r>
            <a:r>
              <a:rPr lang="da-DK" dirty="0" smtClean="0"/>
              <a:t> </a:t>
            </a:r>
            <a:r>
              <a:rPr lang="da-DK" dirty="0" err="1" smtClean="0"/>
              <a:t>passed</a:t>
            </a:r>
            <a:endParaRPr lang="da-DK" dirty="0" smtClean="0"/>
          </a:p>
          <a:p>
            <a:pPr marL="514350" indent="-514350">
              <a:buFont typeface="+mj-lt"/>
              <a:buAutoNum type="arabicPeriod"/>
            </a:pPr>
            <a:r>
              <a:rPr lang="da-DK" dirty="0" smtClean="0"/>
              <a:t>COMMIT </a:t>
            </a:r>
            <a:r>
              <a:rPr lang="da-DK" dirty="0" err="1" smtClean="0"/>
              <a:t>merges</a:t>
            </a:r>
            <a:r>
              <a:rPr lang="da-DK" dirty="0" smtClean="0"/>
              <a:t> and </a:t>
            </a:r>
            <a:r>
              <a:rPr lang="da-DK" dirty="0" err="1" smtClean="0"/>
              <a:t>changes</a:t>
            </a:r>
            <a:endParaRPr lang="da-DK" dirty="0" smtClean="0"/>
          </a:p>
          <a:p>
            <a:pPr marL="514350" indent="-514350">
              <a:buFont typeface="+mj-lt"/>
              <a:buAutoNum type="arabicPeriod"/>
            </a:pPr>
            <a:r>
              <a:rPr lang="da-DK" dirty="0" smtClean="0"/>
              <a:t>Now </a:t>
            </a:r>
            <a:r>
              <a:rPr lang="da-DK" dirty="0" err="1" smtClean="0"/>
              <a:t>you</a:t>
            </a:r>
            <a:r>
              <a:rPr lang="da-DK" dirty="0" smtClean="0"/>
              <a:t> </a:t>
            </a:r>
            <a:r>
              <a:rPr lang="da-DK" dirty="0" err="1" smtClean="0"/>
              <a:t>can</a:t>
            </a:r>
            <a:r>
              <a:rPr lang="da-DK" dirty="0" smtClean="0"/>
              <a:t> PUSH!</a:t>
            </a:r>
          </a:p>
          <a:p>
            <a:pPr marL="514350" indent="-514350">
              <a:buFont typeface="+mj-lt"/>
              <a:buAutoNum type="arabicPeriod"/>
            </a:pPr>
            <a:r>
              <a:rPr lang="da-DK" dirty="0" smtClean="0"/>
              <a:t>If </a:t>
            </a:r>
            <a:r>
              <a:rPr lang="da-DK" dirty="0" err="1" smtClean="0"/>
              <a:t>somebody</a:t>
            </a:r>
            <a:r>
              <a:rPr lang="da-DK" dirty="0" smtClean="0"/>
              <a:t> </a:t>
            </a:r>
            <a:r>
              <a:rPr lang="da-DK" dirty="0" err="1" smtClean="0"/>
              <a:t>pushed</a:t>
            </a:r>
            <a:r>
              <a:rPr lang="da-DK" dirty="0" smtClean="0"/>
              <a:t> </a:t>
            </a:r>
            <a:r>
              <a:rPr lang="da-DK" dirty="0" err="1" smtClean="0"/>
              <a:t>since</a:t>
            </a:r>
            <a:r>
              <a:rPr lang="da-DK" dirty="0" smtClean="0"/>
              <a:t> last </a:t>
            </a:r>
            <a:r>
              <a:rPr lang="da-DK" dirty="0" err="1" smtClean="0"/>
              <a:t>pull</a:t>
            </a:r>
            <a:r>
              <a:rPr lang="da-DK" dirty="0"/>
              <a:t> </a:t>
            </a:r>
            <a:r>
              <a:rPr lang="da-DK" dirty="0" smtClean="0"/>
              <a:t>– </a:t>
            </a:r>
            <a:r>
              <a:rPr lang="da-DK" dirty="0" err="1" smtClean="0"/>
              <a:t>repeat</a:t>
            </a:r>
            <a:r>
              <a:rPr lang="da-DK" dirty="0" smtClean="0"/>
              <a:t> from PULL!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266214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dirty="0" err="1" smtClean="0"/>
              <a:t>Setting</a:t>
            </a:r>
            <a:r>
              <a:rPr lang="da-DK" dirty="0" smtClean="0"/>
              <a:t> up </a:t>
            </a:r>
            <a:r>
              <a:rPr lang="da-DK" dirty="0" err="1" smtClean="0"/>
              <a:t>remotes</a:t>
            </a:r>
            <a:endParaRPr lang="da-DK" dirty="0"/>
          </a:p>
        </p:txBody>
      </p:sp>
      <p:sp>
        <p:nvSpPr>
          <p:cNvPr id="6" name="Flowchart: Magnetic Disk 5"/>
          <p:cNvSpPr/>
          <p:nvPr/>
        </p:nvSpPr>
        <p:spPr>
          <a:xfrm>
            <a:off x="6922109" y="4221088"/>
            <a:ext cx="1008112" cy="223224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smtClean="0"/>
              <a:t>Remote</a:t>
            </a:r>
          </a:p>
          <a:p>
            <a:pPr algn="ctr"/>
            <a:r>
              <a:rPr lang="da-DK" dirty="0" err="1" smtClean="0"/>
              <a:t>repo</a:t>
            </a:r>
            <a:endParaRPr lang="da-DK" dirty="0"/>
          </a:p>
        </p:txBody>
      </p:sp>
      <p:sp>
        <p:nvSpPr>
          <p:cNvPr id="8" name="Flowchart: Magnetic Disk 7"/>
          <p:cNvSpPr/>
          <p:nvPr/>
        </p:nvSpPr>
        <p:spPr>
          <a:xfrm>
            <a:off x="2437916" y="2019894"/>
            <a:ext cx="1008112" cy="443344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smtClean="0"/>
              <a:t>Local </a:t>
            </a:r>
            <a:r>
              <a:rPr lang="da-DK" dirty="0" err="1" smtClean="0"/>
              <a:t>repo</a:t>
            </a:r>
            <a:endParaRPr lang="da-DK" dirty="0"/>
          </a:p>
        </p:txBody>
      </p:sp>
      <p:sp>
        <p:nvSpPr>
          <p:cNvPr id="7" name="Right Arrow 6"/>
          <p:cNvSpPr/>
          <p:nvPr/>
        </p:nvSpPr>
        <p:spPr>
          <a:xfrm>
            <a:off x="877618" y="3003478"/>
            <a:ext cx="1368152" cy="612068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err="1" smtClean="0"/>
              <a:t>Add</a:t>
            </a:r>
            <a:endParaRPr lang="da-DK" dirty="0"/>
          </a:p>
        </p:txBody>
      </p:sp>
      <p:sp>
        <p:nvSpPr>
          <p:cNvPr id="10" name="Right Arrow 9"/>
          <p:cNvSpPr/>
          <p:nvPr/>
        </p:nvSpPr>
        <p:spPr>
          <a:xfrm>
            <a:off x="899592" y="3727697"/>
            <a:ext cx="1346178" cy="612068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err="1" smtClean="0"/>
              <a:t>Commit</a:t>
            </a:r>
            <a:endParaRPr lang="da-DK" dirty="0"/>
          </a:p>
        </p:txBody>
      </p:sp>
      <p:sp>
        <p:nvSpPr>
          <p:cNvPr id="11" name="Right Arrow 10"/>
          <p:cNvSpPr/>
          <p:nvPr/>
        </p:nvSpPr>
        <p:spPr>
          <a:xfrm>
            <a:off x="3825765" y="5607242"/>
            <a:ext cx="3096344" cy="612068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smtClean="0"/>
              <a:t>Push</a:t>
            </a:r>
            <a:endParaRPr lang="da-DK" dirty="0"/>
          </a:p>
        </p:txBody>
      </p:sp>
      <p:sp>
        <p:nvSpPr>
          <p:cNvPr id="3" name="Ellipse 2"/>
          <p:cNvSpPr/>
          <p:nvPr/>
        </p:nvSpPr>
        <p:spPr>
          <a:xfrm>
            <a:off x="857502" y="1385892"/>
            <a:ext cx="936104" cy="88209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smtClean="0"/>
              <a:t>Code and Test</a:t>
            </a:r>
            <a:endParaRPr lang="da-DK" dirty="0"/>
          </a:p>
        </p:txBody>
      </p:sp>
      <p:sp>
        <p:nvSpPr>
          <p:cNvPr id="30" name="Right Arrow 6"/>
          <p:cNvSpPr/>
          <p:nvPr/>
        </p:nvSpPr>
        <p:spPr>
          <a:xfrm>
            <a:off x="730279" y="2267990"/>
            <a:ext cx="1515491" cy="612068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err="1" smtClean="0"/>
              <a:t>Create</a:t>
            </a:r>
            <a:r>
              <a:rPr lang="da-DK" dirty="0" smtClean="0"/>
              <a:t> </a:t>
            </a:r>
            <a:r>
              <a:rPr lang="da-DK" dirty="0" err="1" smtClean="0"/>
              <a:t>repo</a:t>
            </a:r>
            <a:endParaRPr lang="da-DK" dirty="0"/>
          </a:p>
        </p:txBody>
      </p:sp>
      <p:sp>
        <p:nvSpPr>
          <p:cNvPr id="31" name="Right Arrow 6"/>
          <p:cNvSpPr/>
          <p:nvPr/>
        </p:nvSpPr>
        <p:spPr>
          <a:xfrm>
            <a:off x="877618" y="4725144"/>
            <a:ext cx="6018754" cy="648072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err="1" smtClean="0"/>
              <a:t>Create</a:t>
            </a:r>
            <a:r>
              <a:rPr lang="da-DK" dirty="0" smtClean="0"/>
              <a:t> or find </a:t>
            </a:r>
            <a:r>
              <a:rPr lang="da-DK" dirty="0" err="1" smtClean="0"/>
              <a:t>remote</a:t>
            </a:r>
            <a:r>
              <a:rPr lang="da-DK" dirty="0" smtClean="0"/>
              <a:t> </a:t>
            </a:r>
            <a:r>
              <a:rPr lang="da-DK" dirty="0" err="1" smtClean="0"/>
              <a:t>repo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274972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7" grpId="0" animBg="1"/>
      <p:bldP spid="10" grpId="0" animBg="1"/>
      <p:bldP spid="11" grpId="0" animBg="1"/>
      <p:bldP spid="3" grpId="0" animBg="1"/>
      <p:bldP spid="30" grpId="0" animBg="1"/>
      <p:bldP spid="31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3176</TotalTime>
  <Words>594</Words>
  <Application>Microsoft Office PowerPoint</Application>
  <PresentationFormat>On-screen Show (4:3)</PresentationFormat>
  <Paragraphs>146</Paragraphs>
  <Slides>18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AU Passata</vt:lpstr>
      <vt:lpstr>Calibri</vt:lpstr>
      <vt:lpstr>Wingdings</vt:lpstr>
      <vt:lpstr>Office Theme</vt:lpstr>
      <vt:lpstr>Git Workflow</vt:lpstr>
      <vt:lpstr>Centralized VCSs (CVSs)  – e.g. Subversion</vt:lpstr>
      <vt:lpstr>Distributed VCSs (CVSs)  – e.g. Git</vt:lpstr>
      <vt:lpstr>Snapshots, not differences</vt:lpstr>
      <vt:lpstr>Local file states and operations</vt:lpstr>
      <vt:lpstr>Recording changes to the repo</vt:lpstr>
      <vt:lpstr>Working with remotes</vt:lpstr>
      <vt:lpstr>Pull – push work flow</vt:lpstr>
      <vt:lpstr>Setting up remotes</vt:lpstr>
      <vt:lpstr>Gitting Git, gitting started</vt:lpstr>
      <vt:lpstr>Local file structure</vt:lpstr>
      <vt:lpstr>How to access a global repository</vt:lpstr>
      <vt:lpstr>Stuff not to put in your repository</vt:lpstr>
      <vt:lpstr>Visual Studio focus points</vt:lpstr>
      <vt:lpstr>Other methods</vt:lpstr>
      <vt:lpstr>Other work modes</vt:lpstr>
      <vt:lpstr>Git resources are abundant</vt:lpstr>
      <vt:lpstr>Topics not covered</vt:lpstr>
    </vt:vector>
  </TitlesOfParts>
  <Company>IHA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Steen Fredborg Krøyer</dc:creator>
  <cp:lastModifiedBy>Frank Bodholdt Jakobsen</cp:lastModifiedBy>
  <cp:revision>160</cp:revision>
  <cp:lastPrinted>2016-02-08T11:58:40Z</cp:lastPrinted>
  <dcterms:created xsi:type="dcterms:W3CDTF">2011-04-02T15:06:22Z</dcterms:created>
  <dcterms:modified xsi:type="dcterms:W3CDTF">2019-08-20T13:32:42Z</dcterms:modified>
</cp:coreProperties>
</file>