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67" r:id="rId3"/>
    <p:sldId id="266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16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ru-RU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ru-RU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ри колонки">
  <p:cSld name="Три колонки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толбец с тремя рисунками">
  <p:cSld name="Столбец с тремя рисунками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xcellents1/recsys_job.git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ctrTitle"/>
          </p:nvPr>
        </p:nvSpPr>
        <p:spPr>
          <a:xfrm>
            <a:off x="1508408" y="1005255"/>
            <a:ext cx="4571999" cy="279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ru-RU" sz="3200"/>
              <a:t>РАЗРАБОТКА РЕКОМЕНДАТЕЛЬНОЙ СИСТЕМЫ SUNRISE V.0.7* ПО ЗАДАНИЮ ОТ КОМПАНИИ «РАБОТА.РУ»</a:t>
            </a:r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852979" y="4197825"/>
            <a:ext cx="4108206" cy="165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5000"/>
              <a:buNone/>
            </a:pPr>
            <a:r>
              <a:rPr lang="en-US" sz="5100" u="sng" dirty="0" smtClean="0"/>
              <a:t>FINAL</a:t>
            </a:r>
            <a:endParaRPr sz="5100" u="sng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25000"/>
              <a:buNone/>
            </a:pPr>
            <a:endParaRPr sz="28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25000"/>
              <a:buNone/>
            </a:pP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sp>
        <p:nvSpPr>
          <p:cNvPr id="240" name="Google Shape;240;p19"/>
          <p:cNvSpPr/>
          <p:nvPr/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1" name="Google Shape;241;p19" descr="Изображение выглядит как логотип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t="319" r="3" b="2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9"/>
          <p:cNvSpPr txBox="1"/>
          <p:nvPr/>
        </p:nvSpPr>
        <p:spPr>
          <a:xfrm>
            <a:off x="2235199" y="6211669"/>
            <a:ext cx="98786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 Sunrise – в переводе с английского «Восход солнца», символ надежды. Именно с надеждой на хорошую работу и светлое будущее люди приходят на сайт «работа.ру»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9063" y="247592"/>
            <a:ext cx="2325687" cy="1478570"/>
          </a:xfrm>
        </p:spPr>
        <p:txBody>
          <a:bodyPr>
            <a:normAutofit/>
          </a:bodyPr>
          <a:lstStyle/>
          <a:p>
            <a:pPr algn="just"/>
            <a:r>
              <a:rPr lang="ru-RU" u="sng" dirty="0"/>
              <a:t>Задача</a:t>
            </a:r>
          </a:p>
        </p:txBody>
      </p:sp>
      <p:pic>
        <p:nvPicPr>
          <p:cNvPr id="10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1C8386E-DA2E-2B7E-CAAC-898836768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07" y="3876869"/>
            <a:ext cx="7473821" cy="251758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Объект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3620455-789C-55A1-0DDB-224B624C1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07" y="738033"/>
            <a:ext cx="7473821" cy="2573908"/>
          </a:xfrm>
          <a:prstGeom prst="round2DiagRect">
            <a:avLst>
              <a:gd name="adj1" fmla="val 5608"/>
              <a:gd name="adj2" fmla="val 0"/>
            </a:avLst>
          </a:prstGeom>
          <a:pattFill prst="pct5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3" name="Content Placeholder 10">
            <a:extLst>
              <a:ext uri="{FF2B5EF4-FFF2-40B4-BE49-F238E27FC236}">
                <a16:creationId xmlns:a16="http://schemas.microsoft.com/office/drawing/2014/main" id="{29FB001F-B64F-8FC8-4566-0CB508BD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41" y="1726162"/>
            <a:ext cx="3286684" cy="503853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800"/>
              </a:spcAft>
              <a:buNone/>
            </a:pPr>
            <a:r>
              <a:rPr lang="ru-RU" sz="2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По поведению пользователей на площадке </a:t>
            </a:r>
            <a:r>
              <a:rPr lang="en-US" sz="29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rabota</a:t>
            </a:r>
            <a:r>
              <a:rPr lang="ru-RU" sz="2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9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29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предсказать, на какие вакансии пользователь в дальнейшем откликнется или позвонит.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999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2536643" cy="1478570"/>
          </a:xfrm>
        </p:spPr>
        <p:txBody>
          <a:bodyPr>
            <a:normAutofit/>
          </a:bodyPr>
          <a:lstStyle/>
          <a:p>
            <a:r>
              <a:rPr lang="ru-RU" u="sng" dirty="0"/>
              <a:t>Немного о данных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2F083B4-4767-4893-759F-2C7B454C3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6" y="2589761"/>
            <a:ext cx="2262754" cy="206900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439E1D-AA77-D9ED-74B8-8FD96755C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73" y="2097088"/>
            <a:ext cx="1930566" cy="16904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73" y="4100778"/>
            <a:ext cx="2042423" cy="16904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9" name="Content Placeholder 8">
            <a:extLst>
              <a:ext uri="{FF2B5EF4-FFF2-40B4-BE49-F238E27FC236}">
                <a16:creationId xmlns:a16="http://schemas.microsoft.com/office/drawing/2014/main" id="{463A78A2-EE29-072E-CC5F-35477641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472" y="646763"/>
            <a:ext cx="6395490" cy="5844695"/>
          </a:xfrm>
        </p:spPr>
        <p:txBody>
          <a:bodyPr>
            <a:normAutofit fontScale="92500"/>
          </a:bodyPr>
          <a:lstStyle/>
          <a:p>
            <a:r>
              <a:rPr lang="ru-RU" b="0" i="0" dirty="0">
                <a:effectLst/>
                <a:latin typeface="Consolas" panose="020B0609020204030204" pitchFamily="49" charset="0"/>
              </a:rPr>
              <a:t>12 292 588 – записей о взаимодействии пользователей и вакансий</a:t>
            </a:r>
          </a:p>
          <a:p>
            <a:r>
              <a:rPr lang="ru-RU" b="0" i="0" dirty="0">
                <a:effectLst/>
                <a:latin typeface="Consolas" panose="020B0609020204030204" pitchFamily="49" charset="0"/>
              </a:rPr>
              <a:t>период 2 месяца 01 августа 2022 года по 01 октября 2022 года</a:t>
            </a:r>
          </a:p>
          <a:p>
            <a:r>
              <a:rPr lang="ru-RU" dirty="0">
                <a:latin typeface="Consolas" panose="020B0609020204030204" pitchFamily="49" charset="0"/>
              </a:rPr>
              <a:t>160 167 – уникальных вакансий</a:t>
            </a:r>
          </a:p>
          <a:p>
            <a:r>
              <a:rPr lang="ru-RU" dirty="0"/>
              <a:t>330 180 – уникальных пользователей (по устройствам)</a:t>
            </a:r>
            <a:endParaRPr lang="en-US" dirty="0"/>
          </a:p>
          <a:p>
            <a:r>
              <a:rPr lang="ru-RU" b="0" i="0" dirty="0">
                <a:effectLst/>
                <a:latin typeface="Segoe WPC"/>
              </a:rPr>
              <a:t>209</a:t>
            </a:r>
            <a:r>
              <a:rPr lang="ru-RU" dirty="0">
                <a:latin typeface="Segoe WPC"/>
              </a:rPr>
              <a:t> </a:t>
            </a:r>
            <a:r>
              <a:rPr lang="ru-RU" b="0" i="0" dirty="0">
                <a:effectLst/>
                <a:latin typeface="Segoe WPC"/>
              </a:rPr>
              <a:t>335</a:t>
            </a:r>
            <a:r>
              <a:rPr lang="en-US" b="0" i="0" dirty="0">
                <a:effectLst/>
                <a:latin typeface="Segoe WPC"/>
              </a:rPr>
              <a:t> – </a:t>
            </a:r>
            <a:r>
              <a:rPr lang="ru-RU" b="0" i="0" dirty="0">
                <a:effectLst/>
                <a:latin typeface="Segoe WPC"/>
              </a:rPr>
              <a:t>зарегистрированных пользователей</a:t>
            </a:r>
            <a:endParaRPr lang="ru-RU" dirty="0"/>
          </a:p>
          <a:p>
            <a:r>
              <a:rPr lang="ru-RU" dirty="0"/>
              <a:t>10 вариантов взаимодействия с вакансией, которые растянуты по времени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xfrm>
            <a:off x="1413974" y="73395"/>
            <a:ext cx="3105272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ru-RU" sz="4400" u="sng"/>
              <a:t>РЕШЕНИЕ</a:t>
            </a:r>
            <a:endParaRPr u="sng"/>
          </a:p>
        </p:txBody>
      </p:sp>
      <p:pic>
        <p:nvPicPr>
          <p:cNvPr id="266" name="Google Shape;2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060" y="4109898"/>
            <a:ext cx="1184310" cy="92619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267" name="Google Shape;267;p22" descr="Изображение выглядит как текст, графическая встав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6739" y="4153862"/>
            <a:ext cx="1887671" cy="88222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268" name="Google Shape;268;p22"/>
          <p:cNvSpPr txBox="1">
            <a:spLocks noGrp="1"/>
          </p:cNvSpPr>
          <p:nvPr>
            <p:ph type="body" idx="1"/>
          </p:nvPr>
        </p:nvSpPr>
        <p:spPr>
          <a:xfrm>
            <a:off x="5460023" y="426034"/>
            <a:ext cx="6321669" cy="34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1" dirty="0">
                <a:latin typeface="Consolas"/>
                <a:ea typeface="Consolas"/>
                <a:cs typeface="Consolas"/>
                <a:sym typeface="Consolas"/>
              </a:rPr>
              <a:t>Вектор решения на данный момент такой:</a:t>
            </a:r>
            <a:endParaRPr dirty="0"/>
          </a:p>
          <a:p>
            <a:pPr marL="228600" lvl="0" indent="-2286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1600" dirty="0">
                <a:latin typeface="Consolas"/>
                <a:ea typeface="Consolas"/>
                <a:cs typeface="Consolas"/>
                <a:sym typeface="Consolas"/>
              </a:rPr>
              <a:t>Предобработка данных должна быть минимальной и очень простой, мы используем масштабирование типов взаимодействий, удаление лишних столбцов и группировку с </a:t>
            </a:r>
            <a:r>
              <a:rPr lang="ru-RU" sz="1600" dirty="0" smtClean="0">
                <a:latin typeface="Consolas"/>
                <a:ea typeface="Consolas"/>
                <a:cs typeface="Consolas"/>
                <a:sym typeface="Consolas"/>
              </a:rPr>
              <a:t>агрегированием, лучше всего себя показала сумма, чему мы нашли логичное объяснение</a:t>
            </a:r>
            <a:endParaRPr dirty="0"/>
          </a:p>
          <a:p>
            <a:pPr marL="228600" lvl="0" indent="-2286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1600" dirty="0">
                <a:latin typeface="Consolas"/>
                <a:ea typeface="Consolas"/>
                <a:cs typeface="Consolas"/>
                <a:sym typeface="Consolas"/>
              </a:rPr>
              <a:t>На следующем этапе мы используем разряженные матрицы</a:t>
            </a:r>
            <a:endParaRPr dirty="0"/>
          </a:p>
          <a:p>
            <a:pPr marL="228600" lvl="0" indent="-2286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1600" dirty="0">
                <a:latin typeface="Consolas"/>
                <a:ea typeface="Consolas"/>
                <a:cs typeface="Consolas"/>
                <a:sym typeface="Consolas"/>
              </a:rPr>
              <a:t>Весь код реализуется на языке </a:t>
            </a:r>
            <a:r>
              <a:rPr lang="ru-RU" sz="1600" dirty="0" err="1"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ru-RU" sz="1600" dirty="0">
                <a:latin typeface="Consolas"/>
                <a:ea typeface="Consolas"/>
                <a:cs typeface="Consolas"/>
                <a:sym typeface="Consolas"/>
              </a:rPr>
              <a:t>, работаем с двумя библиотеками ориентированными на </a:t>
            </a:r>
            <a:r>
              <a:rPr lang="ru-RU" sz="1600" b="0" i="0" dirty="0" err="1">
                <a:latin typeface="Consolas"/>
                <a:ea typeface="Consolas"/>
                <a:cs typeface="Consolas"/>
                <a:sym typeface="Consolas"/>
              </a:rPr>
              <a:t>implicit</a:t>
            </a:r>
            <a:r>
              <a:rPr lang="ru-RU" sz="1600" b="0" i="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b="0" i="0" dirty="0" err="1">
                <a:latin typeface="Consolas"/>
                <a:ea typeface="Consolas"/>
                <a:cs typeface="Consolas"/>
                <a:sym typeface="Consolas"/>
              </a:rPr>
              <a:t>ratings</a:t>
            </a:r>
            <a:r>
              <a:rPr lang="ru-RU" sz="1600" b="0" i="0" dirty="0">
                <a:latin typeface="Consolas"/>
                <a:ea typeface="Consolas"/>
                <a:cs typeface="Consolas"/>
                <a:sym typeface="Consolas"/>
              </a:rPr>
              <a:t> фиксирующими неявное взаимодействие (выбираем лучшую):</a:t>
            </a:r>
            <a:endParaRPr sz="1600" b="0" i="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9" name="Google Shape;26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61700" y="4109898"/>
            <a:ext cx="1341923" cy="92619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grpSp>
        <p:nvGrpSpPr>
          <p:cNvPr id="270" name="Google Shape;270;p22"/>
          <p:cNvGrpSpPr/>
          <p:nvPr/>
        </p:nvGrpSpPr>
        <p:grpSpPr>
          <a:xfrm>
            <a:off x="944635" y="1317907"/>
            <a:ext cx="4157110" cy="4503536"/>
            <a:chOff x="812" y="210078"/>
            <a:chExt cx="4157110" cy="4503536"/>
          </a:xfrm>
        </p:grpSpPr>
        <p:sp>
          <p:nvSpPr>
            <p:cNvPr id="271" name="Google Shape;271;p22"/>
            <p:cNvSpPr/>
            <p:nvPr/>
          </p:nvSpPr>
          <p:spPr>
            <a:xfrm>
              <a:off x="812" y="210078"/>
              <a:ext cx="1732129" cy="103927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5875" cap="flat" cmpd="sng">
              <a:solidFill>
                <a:srgbClr val="58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 txBox="1"/>
            <p:nvPr/>
          </p:nvSpPr>
          <p:spPr>
            <a:xfrm>
              <a:off x="31251" y="240517"/>
              <a:ext cx="1671251" cy="97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300" b="0" i="0" u="none" strike="noStrike" cap="none" dirty="0">
                  <a:solidFill>
                    <a:schemeClr val="tx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Минимальная предобработка данных</a:t>
              </a:r>
              <a:endParaRPr sz="1300" b="0" i="0" u="none" strike="noStrike" cap="none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885369" y="514933"/>
              <a:ext cx="367211" cy="42956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6C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 txBox="1"/>
            <p:nvPr/>
          </p:nvSpPr>
          <p:spPr>
            <a:xfrm>
              <a:off x="1885369" y="600847"/>
              <a:ext cx="257048" cy="257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2425793" y="210078"/>
              <a:ext cx="1732129" cy="103927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5875" cap="flat" cmpd="sng">
              <a:solidFill>
                <a:srgbClr val="58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 txBox="1"/>
            <p:nvPr/>
          </p:nvSpPr>
          <p:spPr>
            <a:xfrm>
              <a:off x="2456232" y="240517"/>
              <a:ext cx="1671251" cy="97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300" b="0" i="0" u="none" strike="noStrike" cap="none" dirty="0">
                  <a:solidFill>
                    <a:schemeClr val="tx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Обучение модели</a:t>
              </a:r>
              <a:endParaRPr sz="1300" b="0" i="0" u="none" strike="noStrike" cap="none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 rot="5400000">
              <a:off x="3108252" y="1370604"/>
              <a:ext cx="367211" cy="42956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6C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 txBox="1"/>
            <p:nvPr/>
          </p:nvSpPr>
          <p:spPr>
            <a:xfrm>
              <a:off x="3162988" y="1401783"/>
              <a:ext cx="257740" cy="2570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425793" y="1942207"/>
              <a:ext cx="1732129" cy="103927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5875" cap="flat" cmpd="sng">
              <a:solidFill>
                <a:srgbClr val="58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2456232" y="1972646"/>
              <a:ext cx="1671251" cy="97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300" b="0" i="0" u="none" strike="noStrike" cap="none" dirty="0" smtClean="0">
                  <a:solidFill>
                    <a:schemeClr val="tx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Настройка </a:t>
              </a:r>
              <a:r>
                <a:rPr lang="ru-RU" sz="1300" b="0" i="0" u="none" strike="noStrike" cap="none" dirty="0" err="1" smtClean="0">
                  <a:solidFill>
                    <a:schemeClr val="tx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гипер</a:t>
              </a:r>
              <a:r>
                <a:rPr lang="ru-RU" sz="1300" b="0" i="0" u="none" strike="noStrike" cap="none" dirty="0" smtClean="0">
                  <a:solidFill>
                    <a:schemeClr val="tx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-параметров</a:t>
              </a:r>
              <a:endParaRPr sz="13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 rot="10800000">
              <a:off x="1906154" y="2247062"/>
              <a:ext cx="367211" cy="42956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6C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 txBox="1"/>
            <p:nvPr/>
          </p:nvSpPr>
          <p:spPr>
            <a:xfrm>
              <a:off x="2016317" y="2332976"/>
              <a:ext cx="257048" cy="257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12" y="1942207"/>
              <a:ext cx="1732129" cy="103927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5875" cap="flat" cmpd="sng">
              <a:solidFill>
                <a:srgbClr val="58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 txBox="1"/>
            <p:nvPr/>
          </p:nvSpPr>
          <p:spPr>
            <a:xfrm>
              <a:off x="31251" y="1972646"/>
              <a:ext cx="1671251" cy="97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ru-RU" sz="1300" dirty="0">
                  <a:solidFill>
                    <a:schemeClr val="tx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Получение первых </a:t>
              </a:r>
              <a:r>
                <a:rPr lang="ru-RU" sz="1300" dirty="0" smtClean="0">
                  <a:solidFill>
                    <a:schemeClr val="tx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выходных данных</a:t>
              </a:r>
              <a:endParaRPr sz="1300" b="0" i="0" u="none" strike="noStrike" cap="none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 rot="5400000">
              <a:off x="683271" y="3102734"/>
              <a:ext cx="367211" cy="42956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6C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738007" y="3133913"/>
              <a:ext cx="257740" cy="2570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812" y="3674337"/>
              <a:ext cx="1732129" cy="103927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5875" cap="flat" cmpd="sng">
              <a:solidFill>
                <a:srgbClr val="58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 txBox="1"/>
            <p:nvPr/>
          </p:nvSpPr>
          <p:spPr>
            <a:xfrm>
              <a:off x="31251" y="3704776"/>
              <a:ext cx="1671251" cy="97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ru-RU" sz="1300" dirty="0">
                  <a:solidFill>
                    <a:schemeClr val="tx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Фильтрация </a:t>
              </a:r>
              <a:r>
                <a:rPr lang="ru-RU" sz="1300" dirty="0" smtClean="0">
                  <a:solidFill>
                    <a:schemeClr val="tx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рекомендаций 2 алгоритмом</a:t>
              </a:r>
              <a:endParaRPr lang="ru-RU" sz="13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89" name="Google Shape;289;p22"/>
          <p:cNvSpPr txBox="1"/>
          <p:nvPr/>
        </p:nvSpPr>
        <p:spPr>
          <a:xfrm>
            <a:off x="5556739" y="5310554"/>
            <a:ext cx="62249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На выходе обученная модель выдает рекомендации, которые мы хотим дополнительно фильтровать по времени (например рекомендовать свежие вакансии), популярности и некоторым другим характеристикам </a:t>
            </a: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>
            <a:spLocks noGrp="1"/>
          </p:cNvSpPr>
          <p:nvPr>
            <p:ph type="title"/>
          </p:nvPr>
        </p:nvSpPr>
        <p:spPr>
          <a:xfrm>
            <a:off x="1337354" y="184098"/>
            <a:ext cx="3727573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ru-RU" sz="4400" u="sng"/>
              <a:t>ЧТО СДЕЛАНО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body" idx="1"/>
          </p:nvPr>
        </p:nvSpPr>
        <p:spPr>
          <a:xfrm>
            <a:off x="6354147" y="354562"/>
            <a:ext cx="5207738" cy="638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Провели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объемную аналитическую работу</a:t>
            </a:r>
          </a:p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Обучили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и забраковали модели построенные на явном взаимодействии:</a:t>
            </a:r>
            <a:endParaRPr dirty="0"/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CVD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CVD++</a:t>
            </a:r>
            <a:endParaRPr dirty="0"/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KNN</a:t>
            </a:r>
            <a:endParaRPr dirty="0"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Разработали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BaseLine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алгоритм, который может учитывать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15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различных подходов к ранжированию вакансий и выделению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ТОП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и который показал результат по метрике 0,021</a:t>
            </a:r>
            <a:endParaRPr dirty="0"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Разработали метод разбиения данных на тренировочную и тестовую выборки, в результате получили 1790 пользователей и для каждого по 5 последних понравившихся вакансий</a:t>
            </a:r>
            <a:endParaRPr dirty="0"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И самое главное реализовали 2 полностью рабочих алгоритма на базе библиотек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Implicit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и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Light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FM, которые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на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различных тестовых данных показали результат метрики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precision@5 от 0,041 до 0,064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97" y="1662668"/>
            <a:ext cx="4704340" cy="2626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05197" y="4457700"/>
            <a:ext cx="470434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title"/>
          </p:nvPr>
        </p:nvSpPr>
        <p:spPr>
          <a:xfrm>
            <a:off x="1337353" y="184098"/>
            <a:ext cx="4913977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ru-RU" sz="4400" u="sng"/>
              <a:t>В ЧЕМ  ПЛЮСЫ НАШИХ МОДЕЛЕЙ</a:t>
            </a:r>
            <a:endParaRPr sz="4400" u="sng"/>
          </a:p>
        </p:txBody>
      </p:sp>
      <p:sp>
        <p:nvSpPr>
          <p:cNvPr id="311" name="Google Shape;311;p25"/>
          <p:cNvSpPr txBox="1">
            <a:spLocks noGrp="1"/>
          </p:cNvSpPr>
          <p:nvPr>
            <p:ph type="body" idx="1"/>
          </p:nvPr>
        </p:nvSpPr>
        <p:spPr>
          <a:xfrm>
            <a:off x="6354147" y="354562"/>
            <a:ext cx="5253135" cy="629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Минимальная предобработка данных (буквально 4-5 строк)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Высокая скорость обучения моделей, от 7 до 10 секунд (в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google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colab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c GPU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). Такая скорость позволит обновлять модель довольно таки часто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Удобный и быстрый вывод результата (не более секунды). У первых наших алгоритмов на это уходило около 40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минут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Дополнительный бонус в виде ранжирования конкретного списка вакансий, идеально подходит для использования в рекламных компаниях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Хорошая аналитика, мы реально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нашли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некоторые узловые точки пользовательской активности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.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813" y="1662668"/>
            <a:ext cx="5354517" cy="81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702" y="2825450"/>
            <a:ext cx="5581445" cy="187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6813" y="4935448"/>
            <a:ext cx="5354517" cy="1859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6085326" y="197463"/>
            <a:ext cx="5599651" cy="75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ru-RU"/>
              <a:t>ССЫЛКА НА GITHUB</a:t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1" name="Google Shape;321;p26"/>
          <p:cNvSpPr txBox="1">
            <a:spLocks noGrp="1"/>
          </p:cNvSpPr>
          <p:nvPr>
            <p:ph type="body" idx="1"/>
          </p:nvPr>
        </p:nvSpPr>
        <p:spPr>
          <a:xfrm>
            <a:off x="6294671" y="808057"/>
            <a:ext cx="5768376" cy="585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ru-RU" sz="1400" dirty="0"/>
              <a:t>В нашем </a:t>
            </a:r>
            <a:r>
              <a:rPr lang="ru-RU" sz="1400" dirty="0" err="1"/>
              <a:t>репозитории</a:t>
            </a:r>
            <a:r>
              <a:rPr lang="ru-RU" sz="1400" dirty="0"/>
              <a:t> следующие папки</a:t>
            </a:r>
            <a:r>
              <a:rPr lang="ru-RU" sz="1400" dirty="0" smtClean="0"/>
              <a:t>: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400" dirty="0"/>
              <a:t>DATA – по согласованию с индустриальным партнером там будут жить исходные </a:t>
            </a:r>
            <a:r>
              <a:rPr lang="ru-RU" sz="1400" dirty="0" smtClean="0"/>
              <a:t>данные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US" sz="1400" dirty="0" smtClean="0"/>
              <a:t>OUR_ANSWER – </a:t>
            </a:r>
            <a:r>
              <a:rPr lang="ru-RU" sz="1400" dirty="0" smtClean="0"/>
              <a:t>готовый алгоритм и файл с предсказаниями для пользователей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400" dirty="0"/>
              <a:t>DATA ANALYSIS – аналитика по данным и таблицы рейтингов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400" dirty="0"/>
              <a:t>DATA PREPROCESSING – скрипты для предобработки данных, скрипт для выделения </a:t>
            </a:r>
            <a:r>
              <a:rPr lang="ru-RU" sz="1400" dirty="0" err="1"/>
              <a:t>train</a:t>
            </a:r>
            <a:r>
              <a:rPr lang="ru-RU" sz="1400" dirty="0"/>
              <a:t> и </a:t>
            </a:r>
            <a:r>
              <a:rPr lang="ru-RU" sz="1400" dirty="0" err="1"/>
              <a:t>test</a:t>
            </a:r>
            <a:r>
              <a:rPr lang="ru-RU" sz="1400" dirty="0"/>
              <a:t> </a:t>
            </a:r>
            <a:endParaRPr sz="14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400" dirty="0"/>
              <a:t>IN DEVELOPMENT – 4 алгоритма которые мы сейчас </a:t>
            </a:r>
            <a:r>
              <a:rPr lang="ru-RU" sz="1400" dirty="0" smtClean="0"/>
              <a:t>дорабатываем</a:t>
            </a:r>
            <a:endParaRPr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400" dirty="0" smtClean="0"/>
              <a:t>PRESENTATIONS – презентации и визитки участников команды</a:t>
            </a:r>
            <a:endParaRPr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400" dirty="0" smtClean="0"/>
              <a:t>READY-MADE </a:t>
            </a:r>
            <a:r>
              <a:rPr lang="ru-RU" sz="1400" dirty="0"/>
              <a:t>ALGORITHMS – готовые алгоритмы, с учетом того что основные алгоритмы у нас в доработке тут пока находится </a:t>
            </a:r>
            <a:r>
              <a:rPr lang="ru-RU" sz="1400" dirty="0" err="1"/>
              <a:t>baseline</a:t>
            </a:r>
            <a:r>
              <a:rPr lang="ru-RU" sz="1400" dirty="0"/>
              <a:t> алгоритм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400" dirty="0"/>
              <a:t>В папке REJECTED ALGORITHMS мы поместили алгоритмы, от реализации которых мы полностью отказались, но просто удалить их мы не решились. </a:t>
            </a:r>
            <a:endParaRPr dirty="0"/>
          </a:p>
        </p:txBody>
      </p:sp>
      <p:pic>
        <p:nvPicPr>
          <p:cNvPr id="322" name="Google Shape;322;p26" descr="Изображение выглядит как логотип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t="319" r="3" b="2"/>
          <a:stretch/>
        </p:blipFill>
        <p:spPr>
          <a:xfrm>
            <a:off x="913243" y="1354015"/>
            <a:ext cx="2307611" cy="227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6" descr="https://res.cloudinary.com/practicaldev/image/fetch/s--fURC8_qX--/c_imagga_scale,f_auto,fl_progressive,h_500,q_auto,w_1000/https:/dev-to-uploads.s3.amazonaws.com/i/l23lcfi8o299kxgm7id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3055" y="1853295"/>
            <a:ext cx="2560070" cy="128003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>
            <a:hlinkClick r:id="rId5"/>
          </p:cNvPr>
          <p:cNvSpPr/>
          <p:nvPr/>
        </p:nvSpPr>
        <p:spPr>
          <a:xfrm>
            <a:off x="1008294" y="3809236"/>
            <a:ext cx="50028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Ссылку на GitHub отправили куратору личным сообщением </a:t>
            </a:r>
            <a:endParaRPr sz="2000" b="0" i="0" u="none" strike="noStrike" cap="none">
              <a:solidFill>
                <a:srgbClr val="0070C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>
            <a:spLocks noGrp="1"/>
          </p:cNvSpPr>
          <p:nvPr>
            <p:ph type="title"/>
          </p:nvPr>
        </p:nvSpPr>
        <p:spPr>
          <a:xfrm>
            <a:off x="1358913" y="215273"/>
            <a:ext cx="96884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ru-RU" u="sng" dirty="0" smtClean="0"/>
              <a:t>Реакция по FEEDBACK</a:t>
            </a:r>
            <a:endParaRPr u="sng" dirty="0"/>
          </a:p>
        </p:txBody>
      </p:sp>
      <p:sp>
        <p:nvSpPr>
          <p:cNvPr id="330" name="Google Shape;330;p27"/>
          <p:cNvSpPr txBox="1">
            <a:spLocks noGrp="1"/>
          </p:cNvSpPr>
          <p:nvPr>
            <p:ph type="body" idx="1"/>
          </p:nvPr>
        </p:nvSpPr>
        <p:spPr>
          <a:xfrm>
            <a:off x="865187" y="1535112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Комментарии по решению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lvl="0" indent="-311150">
              <a:lnSpc>
                <a:spcPct val="95000"/>
              </a:lnSpc>
              <a:spcBef>
                <a:spcPts val="1200"/>
              </a:spcBef>
              <a:buSzPts val="1300"/>
              <a:buAutoNum type="arabicPeriod"/>
            </a:pP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Для моделей в IN DEVELOPMENT используется </a:t>
            </a:r>
            <a:r>
              <a:rPr lang="ru-RU" sz="1300" dirty="0" err="1">
                <a:latin typeface="Arial"/>
                <a:ea typeface="Arial"/>
                <a:cs typeface="Arial"/>
                <a:sym typeface="Arial"/>
              </a:rPr>
              <a:t>cookie_id</a:t>
            </a: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. Как насчет использования </a:t>
            </a:r>
            <a:r>
              <a:rPr lang="ru-RU" sz="1300" dirty="0" err="1">
                <a:latin typeface="Arial"/>
                <a:ea typeface="Arial"/>
                <a:cs typeface="Arial"/>
                <a:sym typeface="Arial"/>
              </a:rPr>
              <a:t>user_id</a:t>
            </a: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? Ведь один пользователь мог заходить и совершать действия на сайте с разных устройств. Есть смысл «склеить» такие </a:t>
            </a:r>
            <a:r>
              <a:rPr lang="ru-RU" sz="1300" dirty="0" err="1">
                <a:latin typeface="Arial"/>
                <a:ea typeface="Arial"/>
                <a:cs typeface="Arial"/>
                <a:sym typeface="Arial"/>
              </a:rPr>
              <a:t>cookie_id</a:t>
            </a:r>
            <a:r>
              <a:rPr lang="ru-RU" sz="1300" dirty="0" smtClean="0">
                <a:latin typeface="Arial"/>
                <a:ea typeface="Arial"/>
                <a:cs typeface="Arial"/>
                <a:sym typeface="Arial"/>
              </a:rPr>
              <a:t>. – 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Мы реализовали такую модель, но результат по метрике ухудшился (код в файле </a:t>
            </a:r>
            <a:r>
              <a:rPr lang="en-US" sz="1300" b="1" u="sng" dirty="0" smtClean="0">
                <a:latin typeface="Arial"/>
                <a:ea typeface="Arial"/>
                <a:cs typeface="Arial"/>
                <a:sym typeface="Arial"/>
              </a:rPr>
              <a:t>implicit_build_v4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 в папке </a:t>
            </a:r>
            <a:r>
              <a:rPr lang="en-US" sz="1300" b="1" u="sng" dirty="0">
                <a:latin typeface="Arial"/>
                <a:ea typeface="Arial"/>
                <a:cs typeface="Arial"/>
                <a:sym typeface="Arial"/>
              </a:rPr>
              <a:t>IN DEVELOPMENT/1_choise_implict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300" b="1" u="sng" dirty="0" smtClean="0">
              <a:latin typeface="Arial"/>
              <a:ea typeface="Arial"/>
              <a:cs typeface="Arial"/>
              <a:sym typeface="Arial"/>
            </a:endParaRPr>
          </a:p>
          <a:p>
            <a:pPr lvl="0" indent="-311150">
              <a:lnSpc>
                <a:spcPct val="95000"/>
              </a:lnSpc>
              <a:spcBef>
                <a:spcPts val="1200"/>
              </a:spcBef>
              <a:buSzPts val="1300"/>
              <a:buAutoNum type="arabicPeriod"/>
            </a:pPr>
            <a:endParaRPr sz="1300" b="1" i="1" dirty="0">
              <a:latin typeface="Arial"/>
              <a:ea typeface="Arial"/>
              <a:cs typeface="Arial"/>
              <a:sym typeface="Arial"/>
            </a:endParaRPr>
          </a:p>
          <a:p>
            <a:pPr lvl="0" indent="-311150">
              <a:lnSpc>
                <a:spcPct val="95000"/>
              </a:lnSpc>
              <a:spcBef>
                <a:spcPts val="0"/>
              </a:spcBef>
              <a:buSzPts val="1300"/>
              <a:buAutoNum type="arabicPeriod"/>
            </a:pP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Хорошо, что поэкспериментировали с разными весами для разных типов событий и посмотрели разные варианты схлопывания взаимодействий. Возможно есть более оптимальный вариант схлопывания? Стоит ли считать все клики, совершенные пользователем с вакансией? Есть ли существенная разница,10 раз юзер кликнул на вакансию или 5? Может быть, стоит оставить только уникальный набор типов взаимодействий пользователя с вакансией и просуммировать их веса? (такой вариант не был мной найден в ноутбуках</a:t>
            </a:r>
            <a:r>
              <a:rPr lang="ru-RU" sz="1300" dirty="0" smtClean="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300" dirty="0" smtClean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ru-RU" sz="1300" b="1" u="sng" dirty="0">
                <a:latin typeface="Arial"/>
                <a:ea typeface="Arial"/>
                <a:cs typeface="Arial"/>
                <a:sym typeface="Arial"/>
              </a:rPr>
              <a:t>Мы реализовали такую модель, но результат по метрике ухудшился (код в файле </a:t>
            </a:r>
            <a:r>
              <a:rPr lang="en-US" sz="1300" b="1" u="sng" dirty="0" smtClean="0">
                <a:latin typeface="Arial"/>
                <a:ea typeface="Arial"/>
                <a:cs typeface="Arial"/>
                <a:sym typeface="Arial"/>
              </a:rPr>
              <a:t>implicit_build_v4 </a:t>
            </a:r>
            <a:r>
              <a:rPr lang="ru-RU" sz="1300" b="1" u="sng" dirty="0">
                <a:latin typeface="Arial"/>
                <a:ea typeface="Arial"/>
                <a:cs typeface="Arial"/>
                <a:sym typeface="Arial"/>
              </a:rPr>
              <a:t>в папке </a:t>
            </a:r>
            <a:r>
              <a:rPr lang="en-US" sz="1300" b="1" u="sng" dirty="0">
                <a:latin typeface="Arial"/>
                <a:ea typeface="Arial"/>
                <a:cs typeface="Arial"/>
                <a:sym typeface="Arial"/>
              </a:rPr>
              <a:t>IN DEVELOPMENT/1_choise_implict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300" b="1" u="sng" dirty="0" smtClean="0">
              <a:latin typeface="Arial"/>
              <a:ea typeface="Arial"/>
              <a:cs typeface="Arial"/>
              <a:sym typeface="Arial"/>
            </a:endParaRPr>
          </a:p>
          <a:p>
            <a:pPr lvl="0" indent="-311150">
              <a:lnSpc>
                <a:spcPct val="95000"/>
              </a:lnSpc>
              <a:spcBef>
                <a:spcPts val="0"/>
              </a:spcBef>
              <a:buSzPts val="1300"/>
              <a:buAutoNum type="arabicPeriod"/>
            </a:pP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Идея использовать 2 слоя: первый для генерации кандидатов и второй для отбора, — хорошая. Возможно, для второго слоя можно тоже использовать модель, а не просто набор правил. </a:t>
            </a:r>
            <a:r>
              <a:rPr lang="en-US" sz="1300" dirty="0" smtClean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Один вариант из тех идей что были мы реализовали (это сортировка из 10 или 15 в 5 по </a:t>
            </a:r>
            <a:r>
              <a:rPr lang="ru-RU" sz="1300" b="1" u="sng" dirty="0" err="1" smtClean="0">
                <a:latin typeface="Arial"/>
                <a:ea typeface="Arial"/>
                <a:cs typeface="Arial"/>
                <a:sym typeface="Arial"/>
              </a:rPr>
              <a:t>ТОПу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 из </a:t>
            </a:r>
            <a:r>
              <a:rPr lang="en-US" sz="1300" b="1" u="sng" dirty="0" smtClean="0">
                <a:latin typeface="Arial"/>
                <a:ea typeface="Arial"/>
                <a:cs typeface="Arial"/>
                <a:sym typeface="Arial"/>
              </a:rPr>
              <a:t>baseline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), но метрика упала, поэтому в финальную часть мы не стали ее запускать, а вторую идею просто проверить не успели</a:t>
            </a:r>
            <a:endParaRPr lang="en-US" sz="1300" b="1" u="sng" dirty="0" smtClean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sz="1300" b="1" u="sng" dirty="0">
              <a:latin typeface="Arial"/>
              <a:ea typeface="Arial"/>
              <a:cs typeface="Arial"/>
              <a:sym typeface="Arial"/>
            </a:endParaRPr>
          </a:p>
          <a:p>
            <a:pPr indent="-311150">
              <a:lnSpc>
                <a:spcPct val="95000"/>
              </a:lnSpc>
              <a:spcBef>
                <a:spcPts val="0"/>
              </a:spcBef>
              <a:buSzPts val="1300"/>
              <a:buFont typeface="Arial"/>
              <a:buAutoNum type="arabicPeriod"/>
            </a:pP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Стоит фильтровать выбросы из </a:t>
            </a:r>
            <a:r>
              <a:rPr lang="ru-RU" sz="1300" dirty="0" err="1">
                <a:latin typeface="Arial"/>
                <a:ea typeface="Arial"/>
                <a:cs typeface="Arial"/>
                <a:sym typeface="Arial"/>
              </a:rPr>
              <a:t>датасета</a:t>
            </a: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. В ноутбуках с </a:t>
            </a:r>
            <a:r>
              <a:rPr lang="ru-RU" sz="1300" dirty="0" err="1">
                <a:latin typeface="Arial"/>
                <a:ea typeface="Arial"/>
                <a:cs typeface="Arial"/>
                <a:sym typeface="Arial"/>
              </a:rPr>
              <a:t>препроцессингом</a:t>
            </a: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 это отчасти есть, но кажется, в финальных моделях не используется (возможно, это в </a:t>
            </a:r>
            <a:r>
              <a:rPr lang="ru-RU" sz="1300" dirty="0" smtClean="0">
                <a:latin typeface="Arial"/>
                <a:ea typeface="Arial"/>
                <a:cs typeface="Arial"/>
                <a:sym typeface="Arial"/>
              </a:rPr>
              <a:t>планах)</a:t>
            </a: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300" dirty="0" smtClean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К сожалению осталось в планах, не успели. Проводить </a:t>
            </a:r>
            <a:r>
              <a:rPr lang="ru-RU" sz="1300" b="1" u="sng" dirty="0" err="1" smtClean="0">
                <a:latin typeface="Arial"/>
                <a:ea typeface="Arial"/>
                <a:cs typeface="Arial"/>
                <a:sym typeface="Arial"/>
              </a:rPr>
              <a:t>хакатон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 в разгар учебного процесса (высшая математика + глубокое обучение + хранение данных), для работающих людей это так себе идея, было очень мало времени</a:t>
            </a:r>
            <a:endParaRPr lang="ru-RU" sz="1300" b="1" u="sng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Контур">
  <a:themeElements>
    <a:clrScheme name="Контур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835</Words>
  <Application>Microsoft Office PowerPoint</Application>
  <PresentationFormat>Широкоэкранный</PresentationFormat>
  <Paragraphs>61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Twentieth Century</vt:lpstr>
      <vt:lpstr>Consolas</vt:lpstr>
      <vt:lpstr>Arial</vt:lpstr>
      <vt:lpstr>Segoe WPC</vt:lpstr>
      <vt:lpstr>Calibri</vt:lpstr>
      <vt:lpstr>Times New Roman</vt:lpstr>
      <vt:lpstr>Контур</vt:lpstr>
      <vt:lpstr>РАЗРАБОТКА РЕКОМЕНДАТЕЛЬНОЙ СИСТЕМЫ SUNRISE V.0.7* ПО ЗАДАНИЮ ОТ КОМПАНИИ «РАБОТА.РУ»</vt:lpstr>
      <vt:lpstr>Задача</vt:lpstr>
      <vt:lpstr>Немного о данных</vt:lpstr>
      <vt:lpstr>РЕШЕНИЕ</vt:lpstr>
      <vt:lpstr>ЧТО СДЕЛАНО</vt:lpstr>
      <vt:lpstr>В ЧЕМ  ПЛЮСЫ НАШИХ МОДЕЛЕЙ</vt:lpstr>
      <vt:lpstr>ССЫЛКА НА GITHUB</vt:lpstr>
      <vt:lpstr>Реакция по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РЕКОМЕНДАТЕЛЬНОЙ СИСТЕМЫ SUNRISE V.0.7* ПО ЗАДАНИЮ ОТ КОМПАНИИ «РАБОТА.РУ»</dc:title>
  <cp:lastModifiedBy>Home PC</cp:lastModifiedBy>
  <cp:revision>7</cp:revision>
  <dcterms:modified xsi:type="dcterms:W3CDTF">2023-04-30T16:28:48Z</dcterms:modified>
</cp:coreProperties>
</file>