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3"/>
  </p:notesMasterIdLst>
  <p:sldIdLst>
    <p:sldId id="256" r:id="rId2"/>
    <p:sldId id="309" r:id="rId3"/>
    <p:sldId id="313" r:id="rId4"/>
    <p:sldId id="310" r:id="rId5"/>
    <p:sldId id="312" r:id="rId6"/>
    <p:sldId id="314" r:id="rId7"/>
    <p:sldId id="317" r:id="rId8"/>
    <p:sldId id="315" r:id="rId9"/>
    <p:sldId id="327" r:id="rId10"/>
    <p:sldId id="328" r:id="rId11"/>
    <p:sldId id="321" r:id="rId12"/>
    <p:sldId id="320" r:id="rId13"/>
    <p:sldId id="316" r:id="rId14"/>
    <p:sldId id="326" r:id="rId15"/>
    <p:sldId id="318" r:id="rId16"/>
    <p:sldId id="323" r:id="rId17"/>
    <p:sldId id="322" r:id="rId18"/>
    <p:sldId id="325" r:id="rId19"/>
    <p:sldId id="324" r:id="rId20"/>
    <p:sldId id="330" r:id="rId21"/>
    <p:sldId id="331" r:id="rId22"/>
  </p:sldIdLst>
  <p:sldSz cx="9144000" cy="5143500" type="screen16x9"/>
  <p:notesSz cx="6858000" cy="9144000"/>
  <p:embeddedFontLst>
    <p:embeddedFont>
      <p:font typeface="Montserrat" pitchFamily="2" charset="-52"/>
      <p:regular r:id="rId24"/>
      <p:bold r:id="rId25"/>
      <p:italic r:id="rId26"/>
      <p:boldItalic r:id="rId27"/>
    </p:embeddedFont>
    <p:embeddedFont>
      <p:font typeface="Montserrat Black" pitchFamily="2" charset="-52"/>
      <p:bold r:id="rId28"/>
      <p:boldItalic r:id="rId29"/>
    </p:embeddedFont>
    <p:embeddedFont>
      <p:font typeface="Montserrat SemiBold" panose="00000700000000000000" pitchFamily="2" charset="-52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D109350-2FB2-4289-B995-EDFE8CB8E25F}">
          <p14:sldIdLst>
            <p14:sldId id="256"/>
            <p14:sldId id="309"/>
            <p14:sldId id="313"/>
            <p14:sldId id="310"/>
            <p14:sldId id="312"/>
            <p14:sldId id="314"/>
            <p14:sldId id="317"/>
            <p14:sldId id="315"/>
            <p14:sldId id="327"/>
            <p14:sldId id="328"/>
            <p14:sldId id="321"/>
            <p14:sldId id="320"/>
            <p14:sldId id="316"/>
            <p14:sldId id="326"/>
            <p14:sldId id="318"/>
            <p14:sldId id="323"/>
            <p14:sldId id="322"/>
            <p14:sldId id="325"/>
            <p14:sldId id="324"/>
            <p14:sldId id="330"/>
            <p14:sldId id="33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375354-1DC0-42E1-8818-1F904973905E}">
  <a:tblStyle styleId="{E0375354-1DC0-42E1-8818-1F90497390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85D-40B3-8D60-31BC981B55E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85D-40B3-8D60-31BC981B55ED}"/>
              </c:ext>
            </c:extLst>
          </c:dPt>
          <c:dLbls>
            <c:dLbl>
              <c:idx val="0"/>
              <c:layout>
                <c:manualLayout>
                  <c:x val="-0.11248298925530283"/>
                  <c:y val="0.1679892116699179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837A98F-70E5-4E3D-914C-BCC23C584B92}" type="CATEGORYNAME">
                      <a:rPr lang="en-US" b="1">
                        <a:solidFill>
                          <a:schemeClr val="bg1"/>
                        </a:solidFill>
                      </a:rPr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[ИМЯ КАТЕГОРИИ]</a:t>
                    </a:fld>
                    <a:r>
                      <a:rPr lang="en-US" dirty="0">
                        <a:solidFill>
                          <a:schemeClr val="bg1"/>
                        </a:solidFill>
                      </a:rPr>
                      <a:t>
</a:t>
                    </a:r>
                    <a:fld id="{EBEC75C0-F0D5-4E68-BCCA-4041373EACD2}" type="PERCENTAGE">
                      <a:rPr lang="en-US">
                        <a:solidFill>
                          <a:schemeClr val="bg1"/>
                        </a:solidFill>
                      </a:rPr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[ПРОЦЕНТ]</a:t>
                    </a:fld>
                    <a:endParaRPr lang="en-US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85D-40B3-8D60-31BC981B55ED}"/>
                </c:ext>
              </c:extLst>
            </c:dLbl>
            <c:dLbl>
              <c:idx val="1"/>
              <c:layout>
                <c:manualLayout>
                  <c:x val="4.1067761806981518E-2"/>
                  <c:y val="-0.2820211515863690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6F11BE9-DC57-4FAD-9D7E-38DD40090989}" type="CATEGORYNAME">
                      <a:rPr lang="en-US" b="1">
                        <a:solidFill>
                          <a:schemeClr val="bg1"/>
                        </a:solidFill>
                      </a:rPr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[ИМЯ КАТЕГОРИИ]</a:t>
                    </a:fld>
                    <a:r>
                      <a:rPr lang="en-US" dirty="0">
                        <a:solidFill>
                          <a:schemeClr val="bg1"/>
                        </a:solidFill>
                      </a:rPr>
                      <a:t>
</a:t>
                    </a:r>
                    <a:fld id="{5D446EF9-970A-43F7-A7FC-A791309FC312}" type="PERCENTAGE">
                      <a:rPr lang="en-US">
                        <a:solidFill>
                          <a:schemeClr val="bg1"/>
                        </a:solidFill>
                      </a:rPr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[ПРОЦЕНТ]</a:t>
                    </a:fld>
                    <a:endParaRPr lang="en-US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85D-40B3-8D60-31BC981B55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B2B</c:v>
                </c:pt>
                <c:pt idx="1">
                  <c:v>B2C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12</c:v>
                </c:pt>
                <c:pt idx="1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85D-40B3-8D60-31BC981B55ED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412150"/>
            <a:ext cx="7717500" cy="16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2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713400" y="3069625"/>
            <a:ext cx="7717500" cy="6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/>
          <p:nvPr/>
        </p:nvSpPr>
        <p:spPr>
          <a:xfrm rot="10800000" flipH="1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/>
          <p:nvPr/>
        </p:nvSpPr>
        <p:spPr>
          <a:xfrm rot="10800000" flipH="1"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2683950" y="3273525"/>
            <a:ext cx="575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 flipH="1">
            <a:off x="2684000" y="1247225"/>
            <a:ext cx="5757300" cy="18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/>
          <p:nvPr/>
        </p:nvSpPr>
        <p:spPr>
          <a:xfrm rot="10800000" flipH="1">
            <a:off x="1216200" y="2571750"/>
            <a:ext cx="1216200" cy="25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 rot="10800000" flipH="1">
            <a:off x="0" y="1061825"/>
            <a:ext cx="1216200" cy="150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6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/>
          <p:nvPr/>
        </p:nvSpPr>
        <p:spPr>
          <a:xfrm rot="10800000" flipH="1">
            <a:off x="0" y="2571825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 rot="10800000" flipH="1">
            <a:off x="1219200" y="1247175"/>
            <a:ext cx="1216200" cy="132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3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5D0499E8-E35B-4830-B987-293893B9A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698475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8" r:id="rId3"/>
    <p:sldLayoutId id="2147483659" r:id="rId4"/>
    <p:sldLayoutId id="2147483666" r:id="rId5"/>
    <p:sldLayoutId id="2147483668" r:id="rId6"/>
    <p:sldLayoutId id="2147483669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Montserrat Black" pitchFamily="2" charset="-52"/>
          <a:ea typeface="Montserrat Black" pitchFamily="2" charset="-52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Зависимостей спроса на солнечные панели от рыночных и социальных факторов.</a:t>
            </a:r>
            <a:endParaRPr sz="3200" dirty="0">
              <a:solidFill>
                <a:srgbClr val="4A8CFF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77F9A96-428A-4010-8DCB-472258CA9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878" y="4098652"/>
            <a:ext cx="5265122" cy="104484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B50CC1C-FC85-4029-9979-D56F6E4A42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714" b="11813"/>
          <a:stretch/>
        </p:blipFill>
        <p:spPr>
          <a:xfrm>
            <a:off x="0" y="2871787"/>
            <a:ext cx="2868561" cy="21931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8A8070D-101C-4440-B341-992C11C39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Trends – “buy solar panels”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7692616-7048-4FCA-AB07-BF5B69139C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80"/>
          <a:stretch/>
        </p:blipFill>
        <p:spPr>
          <a:xfrm>
            <a:off x="4480560" y="1319474"/>
            <a:ext cx="4663440" cy="272813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0B392AA-C7CB-49FF-A19A-3E0E461E98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24" r="8201"/>
          <a:stretch/>
        </p:blipFill>
        <p:spPr>
          <a:xfrm>
            <a:off x="4480560" y="3128930"/>
            <a:ext cx="1699359" cy="1673346"/>
          </a:xfrm>
          <a:prstGeom prst="rect">
            <a:avLst/>
          </a:prstGeom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88134775-BC39-4A42-A264-5F009B1DE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" y="1319474"/>
            <a:ext cx="4006215" cy="338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151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8A6AF-3452-46A9-A3CA-37D9CF68C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Спрос имеет сезонность</a:t>
            </a:r>
          </a:p>
        </p:txBody>
      </p:sp>
      <p:pic>
        <p:nvPicPr>
          <p:cNvPr id="3" name="Рисунок 2" descr="Изображение выглядит как текст, снимок экрана, График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9FC65F1D-1DCF-4C5E-8FA7-9627AB78C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00" y="1445895"/>
            <a:ext cx="4354707" cy="2904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F3F0A8D-58D1-40F2-96CC-7D675412B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5895"/>
            <a:ext cx="4530637" cy="325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6453034-9864-4A71-97F7-B9291A345CDD}"/>
              </a:ext>
            </a:extLst>
          </p:cNvPr>
          <p:cNvSpPr txBox="1"/>
          <p:nvPr/>
        </p:nvSpPr>
        <p:spPr>
          <a:xfrm>
            <a:off x="217393" y="98423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+mn-lt"/>
              </a:rPr>
              <a:t>Имеется корреляция с параметрами, отвечающими за количество осадков, температуру и сезон.</a:t>
            </a:r>
          </a:p>
        </p:txBody>
      </p:sp>
    </p:spTree>
    <p:extLst>
      <p:ext uri="{BB962C8B-B14F-4D97-AF65-F5344CB8AC3E}">
        <p14:creationId xmlns:p14="http://schemas.microsoft.com/office/powerpoint/2010/main" val="446041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8A6AF-3452-46A9-A3CA-37D9CF68C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Спрос имеет сезонность</a:t>
            </a:r>
          </a:p>
        </p:txBody>
      </p:sp>
      <p:pic>
        <p:nvPicPr>
          <p:cNvPr id="3" name="Рисунок 2" descr="Изображение выглядит как текст, снимок экрана, График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9FC65F1D-1DCF-4C5E-8FA7-9627AB78C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00" y="1445895"/>
            <a:ext cx="4354707" cy="2904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F3F0A8D-58D1-40F2-96CC-7D675412B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5895"/>
            <a:ext cx="4530637" cy="325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593E1022-EC56-4478-8605-190E0EAD9E55}"/>
              </a:ext>
            </a:extLst>
          </p:cNvPr>
          <p:cNvCxnSpPr>
            <a:cxnSpLocks/>
          </p:cNvCxnSpPr>
          <p:nvPr/>
        </p:nvCxnSpPr>
        <p:spPr>
          <a:xfrm flipV="1">
            <a:off x="7498404" y="3421380"/>
            <a:ext cx="502920" cy="5029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D248C560-A0E7-47B5-824B-334BBAC43202}"/>
              </a:ext>
            </a:extLst>
          </p:cNvPr>
          <p:cNvCxnSpPr>
            <a:cxnSpLocks/>
          </p:cNvCxnSpPr>
          <p:nvPr/>
        </p:nvCxnSpPr>
        <p:spPr>
          <a:xfrm flipV="1">
            <a:off x="6749253" y="3421380"/>
            <a:ext cx="502920" cy="5029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071ED4C-1E1C-4ED8-BBDF-318FEFB1F120}"/>
              </a:ext>
            </a:extLst>
          </p:cNvPr>
          <p:cNvCxnSpPr>
            <a:cxnSpLocks/>
          </p:cNvCxnSpPr>
          <p:nvPr/>
        </p:nvCxnSpPr>
        <p:spPr>
          <a:xfrm flipV="1">
            <a:off x="916629" y="3672840"/>
            <a:ext cx="502920" cy="5029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96572773-B24F-45B6-B340-9E6C14461D06}"/>
              </a:ext>
            </a:extLst>
          </p:cNvPr>
          <p:cNvCxnSpPr>
            <a:cxnSpLocks/>
          </p:cNvCxnSpPr>
          <p:nvPr/>
        </p:nvCxnSpPr>
        <p:spPr>
          <a:xfrm flipV="1">
            <a:off x="2084718" y="3368040"/>
            <a:ext cx="502920" cy="5029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A75701DA-F628-472D-9112-B37A6BA9C755}"/>
              </a:ext>
            </a:extLst>
          </p:cNvPr>
          <p:cNvCxnSpPr>
            <a:cxnSpLocks/>
          </p:cNvCxnSpPr>
          <p:nvPr/>
        </p:nvCxnSpPr>
        <p:spPr>
          <a:xfrm flipV="1">
            <a:off x="3497742" y="3073308"/>
            <a:ext cx="502920" cy="5029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06655C5E-D2D2-410B-B3C9-2EFF752F0841}"/>
              </a:ext>
            </a:extLst>
          </p:cNvPr>
          <p:cNvCxnSpPr>
            <a:cxnSpLocks/>
          </p:cNvCxnSpPr>
          <p:nvPr/>
        </p:nvCxnSpPr>
        <p:spPr>
          <a:xfrm flipV="1">
            <a:off x="8174540" y="3421380"/>
            <a:ext cx="502920" cy="5029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3E8E1420-65E6-4FCB-AEEC-38343E9EB630}"/>
              </a:ext>
            </a:extLst>
          </p:cNvPr>
          <p:cNvCxnSpPr/>
          <p:nvPr/>
        </p:nvCxnSpPr>
        <p:spPr>
          <a:xfrm>
            <a:off x="1920240" y="1943100"/>
            <a:ext cx="0" cy="7239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1374D5CE-04AE-4EB2-9D60-D123C9332442}"/>
              </a:ext>
            </a:extLst>
          </p:cNvPr>
          <p:cNvCxnSpPr/>
          <p:nvPr/>
        </p:nvCxnSpPr>
        <p:spPr>
          <a:xfrm>
            <a:off x="3291840" y="1661160"/>
            <a:ext cx="0" cy="7239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2DF4F70-4A9C-4E38-AC91-B453DEC52668}"/>
              </a:ext>
            </a:extLst>
          </p:cNvPr>
          <p:cNvSpPr txBox="1"/>
          <p:nvPr/>
        </p:nvSpPr>
        <p:spPr>
          <a:xfrm>
            <a:off x="1947558" y="1679080"/>
            <a:ext cx="5029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?</a:t>
            </a:r>
            <a:endParaRPr lang="ru-RU" sz="20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D87342-3A7E-404B-A254-632EA63F73AD}"/>
              </a:ext>
            </a:extLst>
          </p:cNvPr>
          <p:cNvSpPr txBox="1"/>
          <p:nvPr/>
        </p:nvSpPr>
        <p:spPr>
          <a:xfrm>
            <a:off x="3334394" y="1445895"/>
            <a:ext cx="5029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?</a:t>
            </a:r>
            <a:endParaRPr lang="ru-RU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0806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DD1A855-1E3D-4C3A-BDEC-33024A97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FBFE989E-A1E8-4E49-8945-156E0E98ED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Альтернативные энергоресурсы</a:t>
            </a:r>
          </a:p>
        </p:txBody>
      </p:sp>
    </p:spTree>
    <p:extLst>
      <p:ext uri="{BB962C8B-B14F-4D97-AF65-F5344CB8AC3E}">
        <p14:creationId xmlns:p14="http://schemas.microsoft.com/office/powerpoint/2010/main" val="3429861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FAF055-E2EF-4207-A5D1-7A4438BBC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00" y="91440"/>
            <a:ext cx="7708200" cy="1228035"/>
          </a:xfrm>
        </p:spPr>
        <p:txBody>
          <a:bodyPr/>
          <a:lstStyle/>
          <a:p>
            <a:r>
              <a:rPr lang="ru-RU" sz="2000" dirty="0">
                <a:latin typeface="Montserrat" pitchFamily="2" charset="-52"/>
              </a:rPr>
              <a:t>В 2022 производство возобновляемой энергии превысило показатели угля и атомной промышленность</a:t>
            </a:r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987FB-65C4-417A-ABBC-8A890F9AF815}"/>
              </a:ext>
            </a:extLst>
          </p:cNvPr>
          <p:cNvSpPr txBox="1"/>
          <p:nvPr/>
        </p:nvSpPr>
        <p:spPr>
          <a:xfrm>
            <a:off x="0" y="4561040"/>
            <a:ext cx="53949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50" b="0" dirty="0">
                <a:solidFill>
                  <a:schemeClr val="bg2"/>
                </a:solidFill>
                <a:effectLst/>
                <a:latin typeface="+mn-lt"/>
              </a:rPr>
              <a:t>https://www.eia.gov/todayinenergy/detail.php?id=55960#</a:t>
            </a:r>
            <a:endParaRPr lang="ru-RU" sz="1050" dirty="0">
              <a:solidFill>
                <a:schemeClr val="bg2"/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60DF05F-9811-4314-B2D6-01BFDB348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200" y="1387485"/>
            <a:ext cx="6337400" cy="310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35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8E43922-2E53-4582-BBF4-3D403DC04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00" y="62903"/>
            <a:ext cx="7708200" cy="936300"/>
          </a:xfrm>
        </p:spPr>
        <p:txBody>
          <a:bodyPr/>
          <a:lstStyle/>
          <a:p>
            <a:r>
              <a:rPr lang="ru-RU" dirty="0">
                <a:latin typeface="Montserrat" pitchFamily="2" charset="-52"/>
              </a:rPr>
              <a:t>Солнечная энергетика - уголь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24AEBE2-43B7-4318-A69B-13B23B7B99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60"/>
          <a:stretch/>
        </p:blipFill>
        <p:spPr>
          <a:xfrm>
            <a:off x="428078" y="590201"/>
            <a:ext cx="8287844" cy="423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33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DD1A855-1E3D-4C3A-BDEC-33024A97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FBFE989E-A1E8-4E49-8945-156E0E98ED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Фондовый рынок</a:t>
            </a:r>
          </a:p>
        </p:txBody>
      </p:sp>
    </p:spTree>
    <p:extLst>
      <p:ext uri="{BB962C8B-B14F-4D97-AF65-F5344CB8AC3E}">
        <p14:creationId xmlns:p14="http://schemas.microsoft.com/office/powerpoint/2010/main" val="1263985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25ADE3-BB02-4356-81B5-047185B9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/>
              <a:t>Показатели фондового рынка и их влияние на потребление энергии солнечных батарей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03899A-C8E9-434B-B9C2-CEFC8DDE91DE}"/>
              </a:ext>
            </a:extLst>
          </p:cNvPr>
          <p:cNvSpPr txBox="1">
            <a:spLocks/>
          </p:cNvSpPr>
          <p:nvPr/>
        </p:nvSpPr>
        <p:spPr>
          <a:xfrm>
            <a:off x="253999" y="1678138"/>
            <a:ext cx="2479041" cy="57626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BY" dirty="0">
                <a:latin typeface="Montserrat" pitchFamily="2" charset="-52"/>
              </a:rPr>
              <a:t>ETF фондов на солнечную энергетику</a:t>
            </a:r>
          </a:p>
        </p:txBody>
      </p:sp>
      <p:sp>
        <p:nvSpPr>
          <p:cNvPr id="4" name="Текст 4">
            <a:extLst>
              <a:ext uri="{FF2B5EF4-FFF2-40B4-BE49-F238E27FC236}">
                <a16:creationId xmlns:a16="http://schemas.microsoft.com/office/drawing/2014/main" id="{61D88845-3B5F-4F9E-B868-532B26DAF1CB}"/>
              </a:ext>
            </a:extLst>
          </p:cNvPr>
          <p:cNvSpPr txBox="1">
            <a:spLocks/>
          </p:cNvSpPr>
          <p:nvPr/>
        </p:nvSpPr>
        <p:spPr>
          <a:xfrm>
            <a:off x="253999" y="2309672"/>
            <a:ext cx="2479041" cy="221152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>
                <a:latin typeface="Montserrat" pitchFamily="2" charset="-52"/>
              </a:rPr>
              <a:t>Invesco Solar ETF  тикер [TAN]</a:t>
            </a:r>
          </a:p>
          <a:p>
            <a:r>
              <a:rPr lang="en-US">
                <a:latin typeface="Montserrat" pitchFamily="2" charset="-52"/>
              </a:rPr>
              <a:t>iShares Global Clean Energy ETF [ICLN]</a:t>
            </a:r>
          </a:p>
          <a:p>
            <a:r>
              <a:rPr lang="en-US">
                <a:latin typeface="Montserrat" pitchFamily="2" charset="-52"/>
              </a:rPr>
              <a:t>Invesco Global Clean Energy ETF [PBD]</a:t>
            </a:r>
          </a:p>
          <a:p>
            <a:r>
              <a:rPr lang="en-US">
                <a:latin typeface="Montserrat" pitchFamily="2" charset="-52"/>
              </a:rPr>
              <a:t>First Trust NASDAQ Clean Edge Green Energy Index Fund [QCLN]</a:t>
            </a:r>
          </a:p>
          <a:p>
            <a:endParaRPr lang="ru-BY" dirty="0">
              <a:latin typeface="Montserrat" pitchFamily="2" charset="-52"/>
            </a:endParaRPr>
          </a:p>
        </p:txBody>
      </p:sp>
      <p:sp>
        <p:nvSpPr>
          <p:cNvPr id="5" name="Текст 5">
            <a:extLst>
              <a:ext uri="{FF2B5EF4-FFF2-40B4-BE49-F238E27FC236}">
                <a16:creationId xmlns:a16="http://schemas.microsoft.com/office/drawing/2014/main" id="{B43BBAA3-C856-467C-B104-76A05B5D27CF}"/>
              </a:ext>
            </a:extLst>
          </p:cNvPr>
          <p:cNvSpPr txBox="1">
            <a:spLocks/>
          </p:cNvSpPr>
          <p:nvPr/>
        </p:nvSpPr>
        <p:spPr>
          <a:xfrm>
            <a:off x="3330377" y="1678138"/>
            <a:ext cx="2483045" cy="57626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dirty="0">
                <a:latin typeface="Montserrat" pitchFamily="2" charset="-52"/>
              </a:rPr>
              <a:t>Основные индексы американского рынка: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2D4E4B63-ECBE-41BD-BA24-3E95375B3087}"/>
              </a:ext>
            </a:extLst>
          </p:cNvPr>
          <p:cNvSpPr txBox="1">
            <a:spLocks/>
          </p:cNvSpPr>
          <p:nvPr/>
        </p:nvSpPr>
        <p:spPr>
          <a:xfrm>
            <a:off x="3330377" y="2309671"/>
            <a:ext cx="2483045" cy="22056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Montserrat" pitchFamily="2" charset="-52"/>
              </a:rPr>
              <a:t>US 30</a:t>
            </a:r>
          </a:p>
          <a:p>
            <a:r>
              <a:rPr lang="en-US" dirty="0">
                <a:latin typeface="Montserrat" pitchFamily="2" charset="-52"/>
              </a:rPr>
              <a:t>US 500</a:t>
            </a:r>
          </a:p>
          <a:p>
            <a:r>
              <a:rPr lang="en-US" dirty="0">
                <a:latin typeface="Montserrat" pitchFamily="2" charset="-52"/>
              </a:rPr>
              <a:t>Dow Jones</a:t>
            </a:r>
          </a:p>
          <a:p>
            <a:r>
              <a:rPr lang="en-US" dirty="0">
                <a:latin typeface="Montserrat" pitchFamily="2" charset="-52"/>
              </a:rPr>
              <a:t>S&amp;P 500</a:t>
            </a:r>
          </a:p>
          <a:p>
            <a:r>
              <a:rPr lang="en-US" dirty="0">
                <a:latin typeface="Montserrat" pitchFamily="2" charset="-52"/>
              </a:rPr>
              <a:t>Nasdaq</a:t>
            </a:r>
          </a:p>
          <a:p>
            <a:r>
              <a:rPr lang="en-US" dirty="0">
                <a:latin typeface="Montserrat" pitchFamily="2" charset="-52"/>
              </a:rPr>
              <a:t>S&amp;P 500 VIX</a:t>
            </a:r>
          </a:p>
          <a:p>
            <a:r>
              <a:rPr lang="en-US" dirty="0">
                <a:latin typeface="Montserrat" pitchFamily="2" charset="-52"/>
              </a:rPr>
              <a:t>Dollar Index</a:t>
            </a:r>
          </a:p>
          <a:p>
            <a:endParaRPr lang="ru-BY" dirty="0">
              <a:latin typeface="Montserrat" pitchFamily="2" charset="-52"/>
            </a:endParaRPr>
          </a:p>
        </p:txBody>
      </p:sp>
      <p:sp>
        <p:nvSpPr>
          <p:cNvPr id="7" name="Текст 8">
            <a:extLst>
              <a:ext uri="{FF2B5EF4-FFF2-40B4-BE49-F238E27FC236}">
                <a16:creationId xmlns:a16="http://schemas.microsoft.com/office/drawing/2014/main" id="{165C1853-40B2-48E0-AAF8-49F998589489}"/>
              </a:ext>
            </a:extLst>
          </p:cNvPr>
          <p:cNvSpPr txBox="1">
            <a:spLocks/>
          </p:cNvSpPr>
          <p:nvPr/>
        </p:nvSpPr>
        <p:spPr>
          <a:xfrm>
            <a:off x="6619030" y="1678138"/>
            <a:ext cx="2475551" cy="57626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dirty="0">
                <a:latin typeface="Montserrat" pitchFamily="2" charset="-52"/>
              </a:rPr>
              <a:t>Основные товары американского рынка: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938FB039-AC8C-4DA4-9B37-CDD7AE953C33}"/>
              </a:ext>
            </a:extLst>
          </p:cNvPr>
          <p:cNvSpPr txBox="1">
            <a:spLocks/>
          </p:cNvSpPr>
          <p:nvPr/>
        </p:nvSpPr>
        <p:spPr>
          <a:xfrm>
            <a:off x="6615628" y="2309672"/>
            <a:ext cx="2478830" cy="22056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Montserrat" pitchFamily="2" charset="-52"/>
              </a:rPr>
              <a:t>Crude Oil WTI </a:t>
            </a:r>
          </a:p>
          <a:p>
            <a:r>
              <a:rPr lang="en-US" dirty="0">
                <a:latin typeface="Montserrat" pitchFamily="2" charset="-52"/>
              </a:rPr>
              <a:t>Natural Gas</a:t>
            </a:r>
          </a:p>
          <a:p>
            <a:r>
              <a:rPr lang="en-US" dirty="0">
                <a:latin typeface="Montserrat" pitchFamily="2" charset="-52"/>
              </a:rPr>
              <a:t>GOLD</a:t>
            </a:r>
          </a:p>
          <a:p>
            <a:r>
              <a:rPr lang="en-US" dirty="0">
                <a:latin typeface="Montserrat" pitchFamily="2" charset="-52"/>
              </a:rPr>
              <a:t>Silver</a:t>
            </a:r>
          </a:p>
          <a:p>
            <a:r>
              <a:rPr lang="en-US" dirty="0">
                <a:latin typeface="Montserrat" pitchFamily="2" charset="-52"/>
              </a:rPr>
              <a:t>Copper</a:t>
            </a:r>
          </a:p>
          <a:p>
            <a:r>
              <a:rPr lang="en-US" dirty="0">
                <a:latin typeface="Montserrat" pitchFamily="2" charset="-52"/>
              </a:rPr>
              <a:t>Carbon</a:t>
            </a:r>
          </a:p>
          <a:p>
            <a:r>
              <a:rPr lang="en-US" dirty="0">
                <a:latin typeface="Montserrat" pitchFamily="2" charset="-52"/>
              </a:rPr>
              <a:t>Coal</a:t>
            </a:r>
            <a:endParaRPr lang="ru-BY" dirty="0">
              <a:latin typeface="Montserra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132535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DD1A855-1E3D-4C3A-BDEC-33024A97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FBFE989E-A1E8-4E49-8945-156E0E98ED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Регуляторные факторы</a:t>
            </a:r>
          </a:p>
        </p:txBody>
      </p:sp>
    </p:spTree>
    <p:extLst>
      <p:ext uri="{BB962C8B-B14F-4D97-AF65-F5344CB8AC3E}">
        <p14:creationId xmlns:p14="http://schemas.microsoft.com/office/powerpoint/2010/main" val="2926674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533066-B978-4B0B-8493-2E6577F8B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Лидеры по покупкам – Калифорния, Флорида, Техас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3CFD35-873F-4848-82D5-7E251206F5B3}"/>
              </a:ext>
            </a:extLst>
          </p:cNvPr>
          <p:cNvSpPr txBox="1"/>
          <p:nvPr/>
        </p:nvSpPr>
        <p:spPr>
          <a:xfrm>
            <a:off x="4572000" y="1617643"/>
            <a:ext cx="41839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+mn-lt"/>
              </a:rPr>
              <a:t>В Алабаме и Огайо довольно высокая доля заказов не завершившихся успешно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05EB846-5541-4D40-BAA6-8F30CA4AE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" y="1753117"/>
            <a:ext cx="4039712" cy="16372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4C1DF4-5BA8-4C5D-A5BB-9286699686DC}"/>
              </a:ext>
            </a:extLst>
          </p:cNvPr>
          <p:cNvSpPr txBox="1"/>
          <p:nvPr/>
        </p:nvSpPr>
        <p:spPr>
          <a:xfrm>
            <a:off x="172720" y="3236493"/>
            <a:ext cx="416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+mn-lt"/>
              </a:rPr>
              <a:t>В Техасе довольно низкая сумма налогов из-за стимулирующей программы штата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214B60-8FF2-4689-A83B-CC7A0C3F12E3}"/>
              </a:ext>
            </a:extLst>
          </p:cNvPr>
          <p:cNvSpPr txBox="1"/>
          <p:nvPr/>
        </p:nvSpPr>
        <p:spPr>
          <a:xfrm>
            <a:off x="109676" y="4104047"/>
            <a:ext cx="41656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>
                <a:solidFill>
                  <a:schemeClr val="bg2"/>
                </a:solidFill>
                <a:effectLst/>
                <a:latin typeface="+mn-lt"/>
              </a:rPr>
              <a:t>https://www.reuters.com/default/texas-solar-boom-turns-battery-dash-grid-pain-looms-2023-03-15/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93EFD2-0807-475F-AC13-945CA1BE0587}"/>
              </a:ext>
            </a:extLst>
          </p:cNvPr>
          <p:cNvSpPr txBox="1"/>
          <p:nvPr/>
        </p:nvSpPr>
        <p:spPr>
          <a:xfrm>
            <a:off x="4571900" y="2328552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latin typeface="+mn-lt"/>
              </a:defRPr>
            </a:lvl1pPr>
          </a:lstStyle>
          <a:p>
            <a:r>
              <a:rPr lang="ru-RU" dirty="0"/>
              <a:t>Ожидаемый рост заказов в Массачусетсе может быть вызван программой SMART Program.</a:t>
            </a:r>
          </a:p>
          <a:p>
            <a:endParaRPr lang="ru-RU" dirty="0"/>
          </a:p>
          <a:p>
            <a:r>
              <a:rPr lang="ru-RU" dirty="0"/>
              <a:t>Корме того, в Массачусетсе в 2019 году была выведена из эксплуатации АЭС "</a:t>
            </a:r>
            <a:r>
              <a:rPr lang="ru-RU" dirty="0" err="1"/>
              <a:t>Пилгрим</a:t>
            </a:r>
            <a:r>
              <a:rPr lang="ru-RU" dirty="0"/>
              <a:t>".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91B5A3-0532-477A-A7AE-C748DCF16185}"/>
              </a:ext>
            </a:extLst>
          </p:cNvPr>
          <p:cNvSpPr txBox="1"/>
          <p:nvPr/>
        </p:nvSpPr>
        <p:spPr>
          <a:xfrm>
            <a:off x="4571900" y="4104047"/>
            <a:ext cx="4572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050">
                <a:solidFill>
                  <a:schemeClr val="bg2"/>
                </a:solidFill>
                <a:effectLst/>
                <a:latin typeface="+mn-lt"/>
              </a:defRPr>
            </a:lvl1pPr>
          </a:lstStyle>
          <a:p>
            <a:r>
              <a:rPr lang="ru-RU" dirty="0"/>
              <a:t>https://www.solar.com/learn/massachusetts-smart-solar-program-complete-overview/</a:t>
            </a:r>
          </a:p>
        </p:txBody>
      </p:sp>
    </p:spTree>
    <p:extLst>
      <p:ext uri="{BB962C8B-B14F-4D97-AF65-F5344CB8AC3E}">
        <p14:creationId xmlns:p14="http://schemas.microsoft.com/office/powerpoint/2010/main" val="185115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0A1BA1C-42A9-4B1B-9DEF-3629D2B7E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– построить и описать модель зависимостей спроса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CE931C-8C19-4B1C-B327-A37EF777784F}"/>
              </a:ext>
            </a:extLst>
          </p:cNvPr>
          <p:cNvSpPr txBox="1"/>
          <p:nvPr/>
        </p:nvSpPr>
        <p:spPr>
          <a:xfrm>
            <a:off x="199104" y="1968004"/>
            <a:ext cx="4372896" cy="26920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ru-RU" sz="1400" kern="100" dirty="0">
                <a:effectLst/>
                <a:latin typeface="Montserrat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Сделать предположения о зависимостях спроса на солнечную энергетику (оборудование).</a:t>
            </a:r>
          </a:p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ru-RU" sz="1400" kern="100" dirty="0">
                <a:effectLst/>
                <a:latin typeface="Montserrat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Найти открытые источники данных для анализа.</a:t>
            </a:r>
          </a:p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ru-RU" sz="1400" kern="100" dirty="0">
                <a:effectLst/>
                <a:latin typeface="Montserrat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Сформулировать зависимости в формате: гипотеза, аннотация (логика, источники), зависимость (формула).</a:t>
            </a:r>
          </a:p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ru-RU" sz="1400" dirty="0">
                <a:effectLst/>
                <a:latin typeface="Montserrat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Ранжировать полученные результаты, выбрать лучшие</a:t>
            </a:r>
            <a:endParaRPr lang="en-US" sz="1200" dirty="0">
              <a:latin typeface="Montserrat" pitchFamily="2" charset="-52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FF4FEAB-F9ED-4F77-9F81-CAD503E54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532" y="1541897"/>
            <a:ext cx="4576468" cy="286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914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DEA367A-DD4B-40AE-8F7F-737FA5921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976823-F875-495A-890C-7B4163DA18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637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914EA166-F659-49B8-8F03-50ECEB5D9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685925" y="421482"/>
            <a:ext cx="6755375" cy="4200524"/>
          </a:xfrm>
        </p:spPr>
        <p:txBody>
          <a:bodyPr/>
          <a:lstStyle/>
          <a:p>
            <a:pPr indent="0" algn="l"/>
            <a:r>
              <a:rPr lang="ru-RU" sz="1800" dirty="0">
                <a:solidFill>
                  <a:schemeClr val="bg2">
                    <a:lumMod val="50000"/>
                  </a:schemeClr>
                </a:solidFill>
              </a:rPr>
              <a:t>Имеется положительный тренд солнечной энергии и запросов на покупку солнечных панелей</a:t>
            </a:r>
          </a:p>
          <a:p>
            <a:pPr indent="0" algn="l"/>
            <a:endParaRPr lang="ru-RU" sz="1800" dirty="0">
              <a:solidFill>
                <a:schemeClr val="bg2">
                  <a:lumMod val="50000"/>
                </a:schemeClr>
              </a:solidFill>
            </a:endParaRPr>
          </a:p>
          <a:p>
            <a:pPr indent="0" algn="l"/>
            <a:r>
              <a:rPr lang="ru-RU" sz="1800" dirty="0">
                <a:solidFill>
                  <a:schemeClr val="bg2">
                    <a:lumMod val="50000"/>
                  </a:schemeClr>
                </a:solidFill>
              </a:rPr>
              <a:t>Спрос имеет сезонную зависимость</a:t>
            </a:r>
          </a:p>
          <a:p>
            <a:pPr indent="0" algn="l"/>
            <a:endParaRPr lang="ru-RU" sz="1800" dirty="0">
              <a:solidFill>
                <a:schemeClr val="bg2">
                  <a:lumMod val="50000"/>
                </a:schemeClr>
              </a:solidFill>
            </a:endParaRPr>
          </a:p>
          <a:p>
            <a:pPr indent="0" algn="l"/>
            <a:r>
              <a:rPr lang="ru-RU" sz="1800" dirty="0">
                <a:solidFill>
                  <a:schemeClr val="bg2">
                    <a:lumMod val="50000"/>
                  </a:schemeClr>
                </a:solidFill>
              </a:rPr>
              <a:t>Обратная зависимость с угольной энергетикой</a:t>
            </a:r>
          </a:p>
          <a:p>
            <a:pPr indent="0" algn="l"/>
            <a:endParaRPr lang="ru-RU" sz="1800" dirty="0">
              <a:solidFill>
                <a:schemeClr val="bg2">
                  <a:lumMod val="50000"/>
                </a:schemeClr>
              </a:solidFill>
            </a:endParaRPr>
          </a:p>
          <a:p>
            <a:pPr indent="0" algn="l"/>
            <a:r>
              <a:rPr lang="ru-RU" sz="1800" dirty="0">
                <a:solidFill>
                  <a:schemeClr val="bg2">
                    <a:lumMod val="50000"/>
                  </a:schemeClr>
                </a:solidFill>
              </a:rPr>
              <a:t>Можно построить зависимость с фондовым рынком</a:t>
            </a:r>
          </a:p>
          <a:p>
            <a:pPr indent="0" algn="l"/>
            <a:endParaRPr lang="ru-RU" sz="1800" dirty="0">
              <a:solidFill>
                <a:schemeClr val="bg2">
                  <a:lumMod val="50000"/>
                </a:schemeClr>
              </a:solidFill>
            </a:endParaRPr>
          </a:p>
          <a:p>
            <a:pPr indent="0" algn="l"/>
            <a:r>
              <a:rPr lang="ru-RU" sz="1800" dirty="0">
                <a:solidFill>
                  <a:schemeClr val="bg2">
                    <a:lumMod val="50000"/>
                  </a:schemeClr>
                </a:solidFill>
              </a:rPr>
              <a:t>Регуляторные факторы оказывают большое воздействие на спрос </a:t>
            </a:r>
          </a:p>
          <a:p>
            <a:pPr indent="0" algn="l"/>
            <a:endParaRPr lang="ru-RU" sz="1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67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217155-4DD7-4E50-90EE-8C82DEDC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A9ABF8D-0782-4362-A88E-6436F6466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601" y="328901"/>
            <a:ext cx="5265122" cy="1044848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492DB86-135E-4EE8-A485-C63D046C5011}"/>
              </a:ext>
            </a:extLst>
          </p:cNvPr>
          <p:cNvSpPr txBox="1">
            <a:spLocks/>
          </p:cNvSpPr>
          <p:nvPr/>
        </p:nvSpPr>
        <p:spPr>
          <a:xfrm>
            <a:off x="5477504" y="1309446"/>
            <a:ext cx="3262438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 dirty="0"/>
              <a:t>Распределение продаж</a:t>
            </a:r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2C2153AD-0F26-46CE-87A5-4838C6FE8D6D}"/>
              </a:ext>
            </a:extLst>
          </p:cNvPr>
          <p:cNvSpPr txBox="1">
            <a:spLocks/>
          </p:cNvSpPr>
          <p:nvPr/>
        </p:nvSpPr>
        <p:spPr>
          <a:xfrm>
            <a:off x="404059" y="1309446"/>
            <a:ext cx="3262438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Value-chain </a:t>
            </a:r>
            <a:r>
              <a:rPr lang="ru-RU" dirty="0"/>
              <a:t>компании</a:t>
            </a:r>
          </a:p>
        </p:txBody>
      </p:sp>
      <p:graphicFrame>
        <p:nvGraphicFramePr>
          <p:cNvPr id="11" name="Объект 9">
            <a:extLst>
              <a:ext uri="{FF2B5EF4-FFF2-40B4-BE49-F238E27FC236}">
                <a16:creationId xmlns:a16="http://schemas.microsoft.com/office/drawing/2014/main" id="{6203D2FE-EB15-4C01-B52D-1C7BFBF122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7973175"/>
              </p:ext>
            </p:extLst>
          </p:nvPr>
        </p:nvGraphicFramePr>
        <p:xfrm>
          <a:off x="5434781" y="2065498"/>
          <a:ext cx="3347884" cy="2859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Google Shape;329;p41">
            <a:extLst>
              <a:ext uri="{FF2B5EF4-FFF2-40B4-BE49-F238E27FC236}">
                <a16:creationId xmlns:a16="http://schemas.microsoft.com/office/drawing/2014/main" id="{EAFF3A5D-5F84-4874-850F-2E2799CC0D7A}"/>
              </a:ext>
            </a:extLst>
          </p:cNvPr>
          <p:cNvSpPr/>
          <p:nvPr/>
        </p:nvSpPr>
        <p:spPr>
          <a:xfrm>
            <a:off x="2020376" y="2571750"/>
            <a:ext cx="2655018" cy="1158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0" tIns="91425" rIns="180000" bIns="91425" anchor="ctr" anchorCtr="0">
            <a:noAutofit/>
          </a:bodyPr>
          <a:lstStyle/>
          <a:p>
            <a:r>
              <a:rPr lang="ru-RU" b="1" dirty="0">
                <a:latin typeface="Montserrat" pitchFamily="2" charset="-52"/>
              </a:rPr>
              <a:t>Доставка панелей до покупателя</a:t>
            </a:r>
          </a:p>
        </p:txBody>
      </p:sp>
      <p:sp>
        <p:nvSpPr>
          <p:cNvPr id="13" name="Google Shape;331;p41">
            <a:extLst>
              <a:ext uri="{FF2B5EF4-FFF2-40B4-BE49-F238E27FC236}">
                <a16:creationId xmlns:a16="http://schemas.microsoft.com/office/drawing/2014/main" id="{2DE395D2-D6DF-4A81-8DA3-13F1AF5B2BC4}"/>
              </a:ext>
            </a:extLst>
          </p:cNvPr>
          <p:cNvSpPr/>
          <p:nvPr/>
        </p:nvSpPr>
        <p:spPr>
          <a:xfrm>
            <a:off x="0" y="2571750"/>
            <a:ext cx="2655018" cy="1158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0" tIns="91425" rIns="180000" bIns="91425" anchor="ctr" anchorCtr="0">
            <a:noAutofit/>
          </a:bodyPr>
          <a:lstStyle/>
          <a:p>
            <a:r>
              <a:rPr lang="ru-RU" b="1" dirty="0">
                <a:latin typeface="Montserrat" pitchFamily="2" charset="-52"/>
              </a:rPr>
              <a:t>Покупка панелей у дистрибьютера</a:t>
            </a:r>
          </a:p>
        </p:txBody>
      </p:sp>
    </p:spTree>
    <p:extLst>
      <p:ext uri="{BB962C8B-B14F-4D97-AF65-F5344CB8AC3E}">
        <p14:creationId xmlns:p14="http://schemas.microsoft.com/office/powerpoint/2010/main" val="4041177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2D0210-D681-47E8-B5B6-FA69F36E2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055400" cy="1032387"/>
          </a:xfrm>
        </p:spPr>
        <p:txBody>
          <a:bodyPr anchor="ctr"/>
          <a:lstStyle/>
          <a:p>
            <a:pPr algn="l"/>
            <a:r>
              <a:rPr lang="ru-RU" dirty="0"/>
              <a:t>Модель спроса</a:t>
            </a: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C4EE8C14-6D1D-4D6A-BC47-5C93F4DA23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968FED0-9736-485B-AF93-7861E0CB4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786" y="161113"/>
            <a:ext cx="5569214" cy="49823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4273CD-9B4C-4FAA-9F26-023DA4E49E16}"/>
              </a:ext>
            </a:extLst>
          </p:cNvPr>
          <p:cNvSpPr txBox="1"/>
          <p:nvPr/>
        </p:nvSpPr>
        <p:spPr>
          <a:xfrm>
            <a:off x="1257446" y="2652306"/>
            <a:ext cx="25623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Montserrat" pitchFamily="2" charset="-52"/>
              </a:rPr>
              <a:t>Объем рынка</a:t>
            </a:r>
          </a:p>
        </p:txBody>
      </p:sp>
    </p:spTree>
    <p:extLst>
      <p:ext uri="{BB962C8B-B14F-4D97-AF65-F5344CB8AC3E}">
        <p14:creationId xmlns:p14="http://schemas.microsoft.com/office/powerpoint/2010/main" val="1181295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Заголовок 37">
            <a:extLst>
              <a:ext uri="{FF2B5EF4-FFF2-40B4-BE49-F238E27FC236}">
                <a16:creationId xmlns:a16="http://schemas.microsoft.com/office/drawing/2014/main" id="{9CC9784C-E7D6-4EF1-A623-6EC25F9B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dirty="0">
                <a:latin typeface="Montserrat" pitchFamily="2" charset="-52"/>
              </a:rPr>
              <a:t> 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721CE41-23A3-4E24-86D5-FC526149CD35}"/>
              </a:ext>
            </a:extLst>
          </p:cNvPr>
          <p:cNvSpPr/>
          <p:nvPr/>
        </p:nvSpPr>
        <p:spPr>
          <a:xfrm>
            <a:off x="3653231" y="2180646"/>
            <a:ext cx="1352202" cy="7822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latin typeface="+mj-lt"/>
              </a:rPr>
              <a:t>Объем рынка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293061-6DE7-4945-8D9D-34A65A69C7E3}"/>
              </a:ext>
            </a:extLst>
          </p:cNvPr>
          <p:cNvSpPr/>
          <p:nvPr/>
        </p:nvSpPr>
        <p:spPr>
          <a:xfrm>
            <a:off x="1491578" y="1753891"/>
            <a:ext cx="1656080" cy="5491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latin typeface="Montserrat" pitchFamily="2" charset="-52"/>
              </a:rPr>
              <a:t>Экономические факторы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D529C9BF-608B-483C-9427-BD83835FCC68}"/>
              </a:ext>
            </a:extLst>
          </p:cNvPr>
          <p:cNvSpPr/>
          <p:nvPr/>
        </p:nvSpPr>
        <p:spPr>
          <a:xfrm>
            <a:off x="5525841" y="1762477"/>
            <a:ext cx="1656080" cy="5491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latin typeface="Montserrat" pitchFamily="2" charset="-52"/>
              </a:rPr>
              <a:t>Политические факторы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D171D371-7DAE-49D5-AB61-566DAA8C1C8D}"/>
              </a:ext>
            </a:extLst>
          </p:cNvPr>
          <p:cNvSpPr/>
          <p:nvPr/>
        </p:nvSpPr>
        <p:spPr>
          <a:xfrm>
            <a:off x="5517737" y="2557260"/>
            <a:ext cx="1656080" cy="5491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latin typeface="Montserrat" pitchFamily="2" charset="-52"/>
              </a:rPr>
              <a:t>Социальные факторы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C0487390-4031-41D1-B8C5-A40A4DA649D0}"/>
              </a:ext>
            </a:extLst>
          </p:cNvPr>
          <p:cNvSpPr/>
          <p:nvPr/>
        </p:nvSpPr>
        <p:spPr>
          <a:xfrm>
            <a:off x="1489098" y="2737483"/>
            <a:ext cx="1656080" cy="5491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latin typeface="Montserrat" pitchFamily="2" charset="-52"/>
              </a:rPr>
              <a:t>Природно-климатические факторы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D7B7CEF-0FF2-4241-B573-F12EB29D6A1E}"/>
              </a:ext>
            </a:extLst>
          </p:cNvPr>
          <p:cNvSpPr/>
          <p:nvPr/>
        </p:nvSpPr>
        <p:spPr>
          <a:xfrm>
            <a:off x="1224590" y="1148912"/>
            <a:ext cx="940960" cy="449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>
                <a:latin typeface="Montserrat" pitchFamily="2" charset="-52"/>
              </a:rPr>
              <a:t>Цена на электричество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64EBB82C-5AA3-42D6-9F0C-9064CA733885}"/>
              </a:ext>
            </a:extLst>
          </p:cNvPr>
          <p:cNvSpPr/>
          <p:nvPr/>
        </p:nvSpPr>
        <p:spPr>
          <a:xfrm>
            <a:off x="111541" y="2648833"/>
            <a:ext cx="940960" cy="449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>
                <a:latin typeface="Montserrat" pitchFamily="2" charset="-52"/>
              </a:rPr>
              <a:t>Количество солнечных дней в году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4B8AAE63-6C6C-4454-B9D6-EA827353266F}"/>
              </a:ext>
            </a:extLst>
          </p:cNvPr>
          <p:cNvSpPr/>
          <p:nvPr/>
        </p:nvSpPr>
        <p:spPr>
          <a:xfrm>
            <a:off x="3903256" y="4092591"/>
            <a:ext cx="1254116" cy="783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>
                <a:latin typeface="Montserrat" pitchFamily="2" charset="-52"/>
              </a:rPr>
              <a:t>Площадь для потенциальной установки (частные дома/хозяйства)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FE312FF-459F-4A8C-BD43-46D11622BFFF}"/>
              </a:ext>
            </a:extLst>
          </p:cNvPr>
          <p:cNvSpPr/>
          <p:nvPr/>
        </p:nvSpPr>
        <p:spPr>
          <a:xfrm>
            <a:off x="7410434" y="2755580"/>
            <a:ext cx="989904" cy="449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>
                <a:latin typeface="Montserrat" pitchFamily="2" charset="-52"/>
              </a:rPr>
              <a:t>Тренд на экологичность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592AF163-4677-4EB9-9BF8-221FBD88118D}"/>
              </a:ext>
            </a:extLst>
          </p:cNvPr>
          <p:cNvSpPr/>
          <p:nvPr/>
        </p:nvSpPr>
        <p:spPr>
          <a:xfrm>
            <a:off x="5858929" y="590922"/>
            <a:ext cx="989904" cy="449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>
                <a:latin typeface="Montserrat" pitchFamily="2" charset="-52"/>
              </a:rPr>
              <a:t>Политика </a:t>
            </a:r>
            <a:r>
              <a:rPr lang="en-US" sz="700" dirty="0">
                <a:latin typeface="Montserrat" pitchFamily="2" charset="-52"/>
              </a:rPr>
              <a:t>zero waste</a:t>
            </a:r>
            <a:endParaRPr lang="ru-RU" sz="700" dirty="0">
              <a:latin typeface="Montserrat" pitchFamily="2" charset="-52"/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9E0FA015-D72D-4294-B599-C85FDB4FCB76}"/>
              </a:ext>
            </a:extLst>
          </p:cNvPr>
          <p:cNvSpPr/>
          <p:nvPr/>
        </p:nvSpPr>
        <p:spPr>
          <a:xfrm>
            <a:off x="5858929" y="26674"/>
            <a:ext cx="989904" cy="449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>
                <a:latin typeface="Montserrat" pitchFamily="2" charset="-52"/>
              </a:rPr>
              <a:t>Субсидии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6A45B88C-5674-45F7-8EFE-973EA4CFCA34}"/>
              </a:ext>
            </a:extLst>
          </p:cNvPr>
          <p:cNvSpPr/>
          <p:nvPr/>
        </p:nvSpPr>
        <p:spPr>
          <a:xfrm>
            <a:off x="91715" y="27572"/>
            <a:ext cx="940960" cy="449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>
                <a:latin typeface="Montserrat" pitchFamily="2" charset="-52"/>
              </a:rPr>
              <a:t>Инфляция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5453A038-3302-4B28-81D7-A4D207561CDA}"/>
              </a:ext>
            </a:extLst>
          </p:cNvPr>
          <p:cNvSpPr/>
          <p:nvPr/>
        </p:nvSpPr>
        <p:spPr>
          <a:xfrm>
            <a:off x="3501292" y="3353308"/>
            <a:ext cx="1656080" cy="5491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latin typeface="Montserrat" pitchFamily="2" charset="-52"/>
              </a:rPr>
              <a:t>Инфраструктурные факторы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0970CE1E-4DE3-40E0-BF9D-5321AB066130}"/>
              </a:ext>
            </a:extLst>
          </p:cNvPr>
          <p:cNvSpPr/>
          <p:nvPr/>
        </p:nvSpPr>
        <p:spPr>
          <a:xfrm>
            <a:off x="1376178" y="4601461"/>
            <a:ext cx="940960" cy="449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>
                <a:latin typeface="Montserrat" pitchFamily="2" charset="-52"/>
              </a:rPr>
              <a:t>Стабильность электросетей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F1509602-1130-441F-AED5-E76D38B76EB4}"/>
              </a:ext>
            </a:extLst>
          </p:cNvPr>
          <p:cNvSpPr/>
          <p:nvPr/>
        </p:nvSpPr>
        <p:spPr>
          <a:xfrm>
            <a:off x="3388372" y="34843"/>
            <a:ext cx="940960" cy="449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>
                <a:latin typeface="Montserrat" pitchFamily="2" charset="-52"/>
              </a:rPr>
              <a:t>Уменьшенные налоги (для предприятий)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4E80E472-FA1F-420D-8EF2-1B5E8323C0DF}"/>
              </a:ext>
            </a:extLst>
          </p:cNvPr>
          <p:cNvSpPr/>
          <p:nvPr/>
        </p:nvSpPr>
        <p:spPr>
          <a:xfrm>
            <a:off x="3409685" y="564504"/>
            <a:ext cx="940960" cy="449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>
                <a:latin typeface="Montserrat" pitchFamily="2" charset="-52"/>
              </a:rPr>
              <a:t>Стоимость панелей (или </a:t>
            </a:r>
            <a:r>
              <a:rPr lang="en-US" sz="700" dirty="0">
                <a:latin typeface="Montserrat" pitchFamily="2" charset="-52"/>
              </a:rPr>
              <a:t>ROI</a:t>
            </a:r>
            <a:r>
              <a:rPr lang="ru-RU" sz="700" dirty="0">
                <a:latin typeface="Montserrat" pitchFamily="2" charset="-52"/>
              </a:rPr>
              <a:t>)</a:t>
            </a: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F07E2783-508C-4660-8D4F-AA4FC1CD2E7E}"/>
              </a:ext>
            </a:extLst>
          </p:cNvPr>
          <p:cNvSpPr/>
          <p:nvPr/>
        </p:nvSpPr>
        <p:spPr>
          <a:xfrm>
            <a:off x="2468725" y="4062122"/>
            <a:ext cx="1170743" cy="449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>
                <a:latin typeface="Montserrat" pitchFamily="2" charset="-52"/>
              </a:rPr>
              <a:t>Инфраструктура для обслуживания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5BCFB182-6093-4FD7-85C0-364D095E3C2C}"/>
              </a:ext>
            </a:extLst>
          </p:cNvPr>
          <p:cNvSpPr/>
          <p:nvPr/>
        </p:nvSpPr>
        <p:spPr>
          <a:xfrm>
            <a:off x="1169025" y="34843"/>
            <a:ext cx="989904" cy="449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>
                <a:latin typeface="Montserrat" pitchFamily="2" charset="-52"/>
              </a:rPr>
              <a:t>Цена на энергоресурсы</a:t>
            </a: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D391C8DC-8F81-4115-9490-4E440D2F5058}"/>
              </a:ext>
            </a:extLst>
          </p:cNvPr>
          <p:cNvSpPr/>
          <p:nvPr/>
        </p:nvSpPr>
        <p:spPr>
          <a:xfrm>
            <a:off x="67244" y="573577"/>
            <a:ext cx="989903" cy="449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>
                <a:latin typeface="Montserrat" pitchFamily="2" charset="-52"/>
              </a:rPr>
              <a:t>Эффективность панелей</a:t>
            </a: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450E826F-7AB2-43D6-A218-C468A373ED47}"/>
              </a:ext>
            </a:extLst>
          </p:cNvPr>
          <p:cNvSpPr/>
          <p:nvPr/>
        </p:nvSpPr>
        <p:spPr>
          <a:xfrm>
            <a:off x="7410434" y="2199351"/>
            <a:ext cx="989904" cy="449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>
                <a:latin typeface="Montserrat" pitchFamily="2" charset="-52"/>
              </a:rPr>
              <a:t>Новости, реклама</a:t>
            </a: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E89BEC6F-4DC3-4BEC-B521-69B5249F60E8}"/>
              </a:ext>
            </a:extLst>
          </p:cNvPr>
          <p:cNvSpPr/>
          <p:nvPr/>
        </p:nvSpPr>
        <p:spPr>
          <a:xfrm>
            <a:off x="2317138" y="575118"/>
            <a:ext cx="940960" cy="449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>
                <a:latin typeface="Montserrat" pitchFamily="2" charset="-52"/>
              </a:rPr>
              <a:t>Количество Квт/ч на душу населения</a:t>
            </a: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749CB5AB-7EFE-4BDD-8D41-234002A7C295}"/>
              </a:ext>
            </a:extLst>
          </p:cNvPr>
          <p:cNvSpPr/>
          <p:nvPr/>
        </p:nvSpPr>
        <p:spPr>
          <a:xfrm>
            <a:off x="2306802" y="1158275"/>
            <a:ext cx="940960" cy="449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Montserrat" pitchFamily="2" charset="-52"/>
              </a:rPr>
              <a:t>TPO </a:t>
            </a:r>
            <a:r>
              <a:rPr lang="ru-RU" sz="700" dirty="0">
                <a:latin typeface="Montserrat" pitchFamily="2" charset="-52"/>
              </a:rPr>
              <a:t>панели</a:t>
            </a: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A1A52C5C-307E-4EF0-91EA-88B954444696}"/>
              </a:ext>
            </a:extLst>
          </p:cNvPr>
          <p:cNvSpPr/>
          <p:nvPr/>
        </p:nvSpPr>
        <p:spPr>
          <a:xfrm>
            <a:off x="2491253" y="4587254"/>
            <a:ext cx="1170743" cy="449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>
                <a:latin typeface="Montserrat" pitchFamily="2" charset="-52"/>
              </a:rPr>
              <a:t>Процесс выдачи разрешений</a:t>
            </a:r>
            <a:endParaRPr lang="en-US" sz="700" dirty="0">
              <a:latin typeface="Montserrat" pitchFamily="2" charset="-52"/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77E823A3-0C9C-4B48-AAE2-2C178521CAD3}"/>
              </a:ext>
            </a:extLst>
          </p:cNvPr>
          <p:cNvSpPr/>
          <p:nvPr/>
        </p:nvSpPr>
        <p:spPr>
          <a:xfrm>
            <a:off x="3338761" y="1131867"/>
            <a:ext cx="1060561" cy="630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>
                <a:latin typeface="Montserrat" pitchFamily="2" charset="-52"/>
              </a:rPr>
              <a:t>Стоимость </a:t>
            </a:r>
            <a:r>
              <a:rPr lang="en-US" sz="700" dirty="0">
                <a:latin typeface="Montserrat" pitchFamily="2" charset="-52"/>
              </a:rPr>
              <a:t>(ROI)</a:t>
            </a:r>
            <a:r>
              <a:rPr lang="ru-RU" sz="700" dirty="0">
                <a:latin typeface="Montserrat" pitchFamily="2" charset="-52"/>
              </a:rPr>
              <a:t> альтернативных источников энергии</a:t>
            </a: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552AB334-3DE2-4ED9-AD16-671489E7F842}"/>
              </a:ext>
            </a:extLst>
          </p:cNvPr>
          <p:cNvSpPr/>
          <p:nvPr/>
        </p:nvSpPr>
        <p:spPr>
          <a:xfrm>
            <a:off x="5850825" y="1158275"/>
            <a:ext cx="989904" cy="449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>
                <a:latin typeface="Montserrat" pitchFamily="2" charset="-52"/>
              </a:rPr>
              <a:t>Санкции (поставщики из других стран)</a:t>
            </a: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AC0D4B10-74E8-4F26-9366-13F2FF4CDD47}"/>
              </a:ext>
            </a:extLst>
          </p:cNvPr>
          <p:cNvSpPr/>
          <p:nvPr/>
        </p:nvSpPr>
        <p:spPr>
          <a:xfrm>
            <a:off x="5525841" y="3357658"/>
            <a:ext cx="1656080" cy="5491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latin typeface="Montserrat" pitchFamily="2" charset="-52"/>
              </a:rPr>
              <a:t>Научные факторы</a:t>
            </a: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90C5667E-5876-4BD6-BA17-303F25D2CE37}"/>
              </a:ext>
            </a:extLst>
          </p:cNvPr>
          <p:cNvSpPr/>
          <p:nvPr/>
        </p:nvSpPr>
        <p:spPr>
          <a:xfrm>
            <a:off x="7410434" y="3403155"/>
            <a:ext cx="989904" cy="449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>
                <a:latin typeface="Montserrat" pitchFamily="2" charset="-52"/>
              </a:rPr>
              <a:t>Разработка улучшенных панелей</a:t>
            </a: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2EF8EACF-25CA-4F9C-B81A-D0669C39A499}"/>
              </a:ext>
            </a:extLst>
          </p:cNvPr>
          <p:cNvSpPr/>
          <p:nvPr/>
        </p:nvSpPr>
        <p:spPr>
          <a:xfrm>
            <a:off x="7410434" y="4031856"/>
            <a:ext cx="989904" cy="632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>
                <a:latin typeface="Montserrat" pitchFamily="2" charset="-52"/>
              </a:rPr>
              <a:t>Разработка новых способов переработки</a:t>
            </a:r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A203C39E-F126-4190-8A31-D66D45A702C9}"/>
              </a:ext>
            </a:extLst>
          </p:cNvPr>
          <p:cNvSpPr/>
          <p:nvPr/>
        </p:nvSpPr>
        <p:spPr>
          <a:xfrm>
            <a:off x="5760406" y="4025782"/>
            <a:ext cx="1170742" cy="632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>
                <a:latin typeface="Montserrat" pitchFamily="2" charset="-52"/>
              </a:rPr>
              <a:t>Улучшение связанных систем (например, аккумуляторов)</a:t>
            </a: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74F76F06-387E-4631-872E-56D19213B56F}"/>
              </a:ext>
            </a:extLst>
          </p:cNvPr>
          <p:cNvSpPr/>
          <p:nvPr/>
        </p:nvSpPr>
        <p:spPr>
          <a:xfrm>
            <a:off x="1217969" y="569928"/>
            <a:ext cx="940960" cy="449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>
                <a:latin typeface="Montserrat" pitchFamily="2" charset="-52"/>
              </a:rPr>
              <a:t>Возврат части стоимости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E2A32A56-6D06-4751-BE61-494EC2D7E552}"/>
              </a:ext>
            </a:extLst>
          </p:cNvPr>
          <p:cNvSpPr/>
          <p:nvPr/>
        </p:nvSpPr>
        <p:spPr>
          <a:xfrm>
            <a:off x="111541" y="3251761"/>
            <a:ext cx="940960" cy="449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>
                <a:latin typeface="Montserrat" pitchFamily="2" charset="-52"/>
              </a:rPr>
              <a:t>Температура</a:t>
            </a: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83EFBD28-2307-459E-B5B2-1D004EC4A260}"/>
              </a:ext>
            </a:extLst>
          </p:cNvPr>
          <p:cNvSpPr/>
          <p:nvPr/>
        </p:nvSpPr>
        <p:spPr>
          <a:xfrm>
            <a:off x="96520" y="1154314"/>
            <a:ext cx="940960" cy="449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>
                <a:latin typeface="Montserrat" pitchFamily="2" charset="-52"/>
              </a:rPr>
              <a:t>Стоимость установки</a:t>
            </a:r>
          </a:p>
        </p:txBody>
      </p: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93FD0E18-7EBB-40A6-BF71-4751B456113E}"/>
              </a:ext>
            </a:extLst>
          </p:cNvPr>
          <p:cNvSpPr/>
          <p:nvPr/>
        </p:nvSpPr>
        <p:spPr>
          <a:xfrm>
            <a:off x="2295279" y="36898"/>
            <a:ext cx="989904" cy="449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>
                <a:latin typeface="Montserrat" pitchFamily="2" charset="-52"/>
              </a:rPr>
              <a:t>Уровень дохода населения</a:t>
            </a:r>
          </a:p>
        </p:txBody>
      </p:sp>
    </p:spTree>
    <p:extLst>
      <p:ext uri="{BB962C8B-B14F-4D97-AF65-F5344CB8AC3E}">
        <p14:creationId xmlns:p14="http://schemas.microsoft.com/office/powerpoint/2010/main" val="4139122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2445538-5A87-4C4F-89A6-387BD064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1743000"/>
            <a:ext cx="7717500" cy="1657500"/>
          </a:xfrm>
        </p:spPr>
        <p:txBody>
          <a:bodyPr anchor="ctr"/>
          <a:lstStyle/>
          <a:p>
            <a:r>
              <a:rPr lang="ru-RU" sz="2400" dirty="0">
                <a:latin typeface="Montserrat Black" pitchFamily="2" charset="-52"/>
              </a:rPr>
              <a:t>Спрос = доля рынка • объем рынка</a:t>
            </a:r>
          </a:p>
        </p:txBody>
      </p:sp>
    </p:spTree>
    <p:extLst>
      <p:ext uri="{BB962C8B-B14F-4D97-AF65-F5344CB8AC3E}">
        <p14:creationId xmlns:p14="http://schemas.microsoft.com/office/powerpoint/2010/main" val="1978812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2D0210-D681-47E8-B5B6-FA69F36E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dirty="0"/>
              <a:t>Доля рынка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4184CD0-78DB-43BD-A868-37C602EFC470}"/>
              </a:ext>
            </a:extLst>
          </p:cNvPr>
          <p:cNvSpPr/>
          <p:nvPr/>
        </p:nvSpPr>
        <p:spPr>
          <a:xfrm>
            <a:off x="3604178" y="2068830"/>
            <a:ext cx="1935643" cy="10058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+mj-lt"/>
              </a:rPr>
              <a:t>Доля рынка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CFE9056-0BFA-45FD-8865-88556F563A70}"/>
              </a:ext>
            </a:extLst>
          </p:cNvPr>
          <p:cNvSpPr/>
          <p:nvPr/>
        </p:nvSpPr>
        <p:spPr>
          <a:xfrm>
            <a:off x="1119531" y="1497283"/>
            <a:ext cx="2070709" cy="6888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Montserrat" pitchFamily="2" charset="-52"/>
              </a:rPr>
              <a:t>Экономические факторы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6A4D9C78-4E64-4CC7-897F-9D91894DBABF}"/>
              </a:ext>
            </a:extLst>
          </p:cNvPr>
          <p:cNvSpPr/>
          <p:nvPr/>
        </p:nvSpPr>
        <p:spPr>
          <a:xfrm>
            <a:off x="5953760" y="1494800"/>
            <a:ext cx="2070709" cy="6888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Montserrat" pitchFamily="2" charset="-52"/>
              </a:rPr>
              <a:t>Политические факторы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42E165CE-A8F1-4643-B2A8-96BB3EFB98C6}"/>
              </a:ext>
            </a:extLst>
          </p:cNvPr>
          <p:cNvSpPr/>
          <p:nvPr/>
        </p:nvSpPr>
        <p:spPr>
          <a:xfrm>
            <a:off x="5953760" y="2959853"/>
            <a:ext cx="2070709" cy="6888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Montserrat" pitchFamily="2" charset="-52"/>
              </a:rPr>
              <a:t>Потребительские факторы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7194C4E6-52BA-42B1-9024-EDBD66B1624D}"/>
              </a:ext>
            </a:extLst>
          </p:cNvPr>
          <p:cNvSpPr/>
          <p:nvPr/>
        </p:nvSpPr>
        <p:spPr>
          <a:xfrm>
            <a:off x="1119531" y="2957370"/>
            <a:ext cx="2070709" cy="6888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Montserrat" pitchFamily="2" charset="-52"/>
              </a:rPr>
              <a:t>Инфраструктурные факторы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D0DF9910-BC5A-4D97-82BA-E8378E0C37E9}"/>
              </a:ext>
            </a:extLst>
          </p:cNvPr>
          <p:cNvSpPr/>
          <p:nvPr/>
        </p:nvSpPr>
        <p:spPr>
          <a:xfrm>
            <a:off x="30410" y="851325"/>
            <a:ext cx="1040130" cy="476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latin typeface="Montserrat" pitchFamily="2" charset="-52"/>
              </a:rPr>
              <a:t>Цена панелей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796E3D8-8F9E-487A-A171-543A22751462}"/>
              </a:ext>
            </a:extLst>
          </p:cNvPr>
          <p:cNvSpPr/>
          <p:nvPr/>
        </p:nvSpPr>
        <p:spPr>
          <a:xfrm>
            <a:off x="1245559" y="878223"/>
            <a:ext cx="1040130" cy="476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latin typeface="Montserrat" pitchFamily="2" charset="-52"/>
              </a:rPr>
              <a:t>Стоимость доставки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BEB8C27C-1442-4D06-B839-8F8D578AA07B}"/>
              </a:ext>
            </a:extLst>
          </p:cNvPr>
          <p:cNvSpPr/>
          <p:nvPr/>
        </p:nvSpPr>
        <p:spPr>
          <a:xfrm>
            <a:off x="8073460" y="4554315"/>
            <a:ext cx="1040130" cy="476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latin typeface="Montserrat" pitchFamily="2" charset="-52"/>
              </a:rPr>
              <a:t>Наличие гарантии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46247748-C704-4EA6-9947-4621188C712E}"/>
              </a:ext>
            </a:extLst>
          </p:cNvPr>
          <p:cNvSpPr/>
          <p:nvPr/>
        </p:nvSpPr>
        <p:spPr>
          <a:xfrm>
            <a:off x="6655224" y="899488"/>
            <a:ext cx="1243217" cy="476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latin typeface="Montserrat" pitchFamily="2" charset="-52"/>
              </a:rPr>
              <a:t>Сотрудничество с гос. программами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CEF4AE52-73B4-4DB3-A94D-1CEFD9655789}"/>
              </a:ext>
            </a:extLst>
          </p:cNvPr>
          <p:cNvSpPr/>
          <p:nvPr/>
        </p:nvSpPr>
        <p:spPr>
          <a:xfrm>
            <a:off x="8073460" y="3240069"/>
            <a:ext cx="1040130" cy="476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latin typeface="Montserrat" pitchFamily="2" charset="-52"/>
              </a:rPr>
              <a:t>Реклама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17A0E613-763E-49A9-A2EA-00FEAFAA9CD7}"/>
              </a:ext>
            </a:extLst>
          </p:cNvPr>
          <p:cNvSpPr/>
          <p:nvPr/>
        </p:nvSpPr>
        <p:spPr>
          <a:xfrm>
            <a:off x="5789030" y="3886825"/>
            <a:ext cx="1040130" cy="476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latin typeface="Montserrat" pitchFamily="2" charset="-52"/>
              </a:rPr>
              <a:t>Отзывы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C6A754A1-DC7A-4139-BF4B-C69C9A32D871}"/>
              </a:ext>
            </a:extLst>
          </p:cNvPr>
          <p:cNvSpPr/>
          <p:nvPr/>
        </p:nvSpPr>
        <p:spPr>
          <a:xfrm>
            <a:off x="6931245" y="3886825"/>
            <a:ext cx="1040130" cy="476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latin typeface="Montserrat" pitchFamily="2" charset="-52"/>
              </a:rPr>
              <a:t>Удобство заказа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732D3382-1860-42CF-9765-F32E05C0281C}"/>
              </a:ext>
            </a:extLst>
          </p:cNvPr>
          <p:cNvSpPr/>
          <p:nvPr/>
        </p:nvSpPr>
        <p:spPr>
          <a:xfrm>
            <a:off x="8073460" y="3886825"/>
            <a:ext cx="1040130" cy="476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latin typeface="Montserrat" pitchFamily="2" charset="-52"/>
              </a:rPr>
              <a:t>Качество работы с клиентами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5A8AED63-A0D4-4E5A-9C0D-96DA43CF6B5B}"/>
              </a:ext>
            </a:extLst>
          </p:cNvPr>
          <p:cNvSpPr/>
          <p:nvPr/>
        </p:nvSpPr>
        <p:spPr>
          <a:xfrm>
            <a:off x="1559417" y="3789027"/>
            <a:ext cx="1190936" cy="476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latin typeface="Montserrat" pitchFamily="2" charset="-52"/>
              </a:rPr>
              <a:t>Покрываемая площадь доставки</a:t>
            </a: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B83BC31F-3CB7-4485-B94B-B1D8472851CA}"/>
              </a:ext>
            </a:extLst>
          </p:cNvPr>
          <p:cNvSpPr/>
          <p:nvPr/>
        </p:nvSpPr>
        <p:spPr>
          <a:xfrm>
            <a:off x="8073460" y="2593313"/>
            <a:ext cx="1040130" cy="476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latin typeface="Montserrat" pitchFamily="2" charset="-52"/>
              </a:rPr>
              <a:t>Скорость доставки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9FDFF235-CE02-4BFC-967C-EC7C778006EC}"/>
              </a:ext>
            </a:extLst>
          </p:cNvPr>
          <p:cNvSpPr/>
          <p:nvPr/>
        </p:nvSpPr>
        <p:spPr>
          <a:xfrm>
            <a:off x="4543656" y="3886825"/>
            <a:ext cx="1142214" cy="476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latin typeface="Montserrat" pitchFamily="2" charset="-52"/>
              </a:rPr>
              <a:t>Ассортимент </a:t>
            </a: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899E2B61-E8D3-460B-9DAC-0DB44DCE0C77}"/>
              </a:ext>
            </a:extLst>
          </p:cNvPr>
          <p:cNvSpPr/>
          <p:nvPr/>
        </p:nvSpPr>
        <p:spPr>
          <a:xfrm>
            <a:off x="4918212" y="4554315"/>
            <a:ext cx="1243217" cy="476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latin typeface="Montserrat" pitchFamily="2" charset="-52"/>
              </a:rPr>
              <a:t>Наличие калькулятора</a:t>
            </a: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8C76D5A2-343C-4569-94AF-6949F5436569}"/>
              </a:ext>
            </a:extLst>
          </p:cNvPr>
          <p:cNvSpPr/>
          <p:nvPr/>
        </p:nvSpPr>
        <p:spPr>
          <a:xfrm>
            <a:off x="24752" y="3815925"/>
            <a:ext cx="1040130" cy="476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latin typeface="Montserrat" pitchFamily="2" charset="-52"/>
              </a:rPr>
              <a:t>Возврат</a:t>
            </a: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EA38171E-783F-4651-A66E-3334A82FF899}"/>
              </a:ext>
            </a:extLst>
          </p:cNvPr>
          <p:cNvSpPr/>
          <p:nvPr/>
        </p:nvSpPr>
        <p:spPr>
          <a:xfrm>
            <a:off x="6283759" y="4554315"/>
            <a:ext cx="1586614" cy="476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latin typeface="Montserrat" pitchFamily="2" charset="-52"/>
              </a:rPr>
              <a:t>Информационные статьи</a:t>
            </a: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D8A17876-889D-4E36-97BF-92182CAEBBE0}"/>
              </a:ext>
            </a:extLst>
          </p:cNvPr>
          <p:cNvSpPr/>
          <p:nvPr/>
        </p:nvSpPr>
        <p:spPr>
          <a:xfrm>
            <a:off x="30410" y="3169968"/>
            <a:ext cx="1040130" cy="476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latin typeface="Montserrat" pitchFamily="2" charset="-52"/>
              </a:rPr>
              <a:t>Установка</a:t>
            </a: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D3EE7D1D-5A28-4C6D-A688-B50C4ED46F02}"/>
              </a:ext>
            </a:extLst>
          </p:cNvPr>
          <p:cNvSpPr/>
          <p:nvPr/>
        </p:nvSpPr>
        <p:spPr>
          <a:xfrm>
            <a:off x="24752" y="4455270"/>
            <a:ext cx="1040130" cy="476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latin typeface="Montserrat" pitchFamily="2" charset="-52"/>
              </a:rPr>
              <a:t>Наличие офиса</a:t>
            </a:r>
          </a:p>
        </p:txBody>
      </p:sp>
    </p:spTree>
    <p:extLst>
      <p:ext uri="{BB962C8B-B14F-4D97-AF65-F5344CB8AC3E}">
        <p14:creationId xmlns:p14="http://schemas.microsoft.com/office/powerpoint/2010/main" val="528194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2445538-5A87-4C4F-89A6-387BD064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1743000"/>
            <a:ext cx="7717500" cy="1657500"/>
          </a:xfrm>
        </p:spPr>
        <p:txBody>
          <a:bodyPr anchor="ctr"/>
          <a:lstStyle/>
          <a:p>
            <a:r>
              <a:rPr lang="ru-RU" sz="2400" dirty="0">
                <a:latin typeface="Montserrat Black" pitchFamily="2" charset="-52"/>
              </a:rPr>
              <a:t>Спрос = доля рынка • объем рынка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35FD2B37-113A-4E20-8BD8-95C074C53B83}"/>
              </a:ext>
            </a:extLst>
          </p:cNvPr>
          <p:cNvCxnSpPr/>
          <p:nvPr/>
        </p:nvCxnSpPr>
        <p:spPr>
          <a:xfrm flipH="1">
            <a:off x="3223260" y="1866900"/>
            <a:ext cx="1463040" cy="1463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91816FA-B74D-47D6-AA0B-5BB4A03A33B4}"/>
              </a:ext>
            </a:extLst>
          </p:cNvPr>
          <p:cNvSpPr txBox="1"/>
          <p:nvPr/>
        </p:nvSpPr>
        <p:spPr>
          <a:xfrm>
            <a:off x="1668780" y="3400500"/>
            <a:ext cx="40614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Montserrat" pitchFamily="2" charset="-52"/>
              </a:rPr>
              <a:t>Мала, поэтому будем смотреть на объем и открытые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989536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8A8070D-101C-4440-B341-992C11C39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Trends – “solar panels”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E1B37F6-273E-4436-88D9-CEC0081D03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38" b="11938"/>
          <a:stretch/>
        </p:blipFill>
        <p:spPr>
          <a:xfrm>
            <a:off x="4457700" y="1321463"/>
            <a:ext cx="4661871" cy="2827202"/>
          </a:xfrm>
          <a:prstGeom prst="rect">
            <a:avLst/>
          </a:prstGeom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FE96D1AA-A55F-493F-A186-A0E735798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9475"/>
            <a:ext cx="4006215" cy="338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D9F068D-007F-4848-9E21-50F4180B1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944316"/>
            <a:ext cx="2219896" cy="81600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00188EC-10BB-48A4-BBC3-03CA6E061F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079" b="9444"/>
          <a:stretch/>
        </p:blipFill>
        <p:spPr>
          <a:xfrm>
            <a:off x="6845785" y="3840479"/>
            <a:ext cx="2219896" cy="98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992443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физтех">
      <a:majorFont>
        <a:latin typeface="Montserrat Black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548</Words>
  <Application>Microsoft Office PowerPoint</Application>
  <PresentationFormat>Экран (16:9)</PresentationFormat>
  <Paragraphs>126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Montserrat</vt:lpstr>
      <vt:lpstr>Didact Gothic</vt:lpstr>
      <vt:lpstr>Wingdings</vt:lpstr>
      <vt:lpstr>Montserrat Black</vt:lpstr>
      <vt:lpstr>Montserrat SemiBold</vt:lpstr>
      <vt:lpstr>Arial</vt:lpstr>
      <vt:lpstr>Management Consulting Toolkit by Slidesgo</vt:lpstr>
      <vt:lpstr>Зависимостей спроса на солнечные панели от рыночных и социальных факторов.</vt:lpstr>
      <vt:lpstr>Задача – построить и описать модель зависимостей спроса</vt:lpstr>
      <vt:lpstr>Презентация PowerPoint</vt:lpstr>
      <vt:lpstr>Модель спроса</vt:lpstr>
      <vt:lpstr>  </vt:lpstr>
      <vt:lpstr>Спрос = доля рынка • объем рынка</vt:lpstr>
      <vt:lpstr>Доля рынка</vt:lpstr>
      <vt:lpstr>Спрос = доля рынка • объем рынка</vt:lpstr>
      <vt:lpstr>Google Trends – “solar panels”</vt:lpstr>
      <vt:lpstr>Google Trends – “buy solar panels”</vt:lpstr>
      <vt:lpstr>Спрос имеет сезонность</vt:lpstr>
      <vt:lpstr>Спрос имеет сезонность</vt:lpstr>
      <vt:lpstr>Презентация PowerPoint</vt:lpstr>
      <vt:lpstr>В 2022 производство возобновляемой энергии превысило показатели угля и атомной промышленность</vt:lpstr>
      <vt:lpstr>Солнечная энергетика - уголь</vt:lpstr>
      <vt:lpstr>Презентация PowerPoint</vt:lpstr>
      <vt:lpstr>Показатели фондового рынка и их влияние на потребление энергии солнечных батарей</vt:lpstr>
      <vt:lpstr>Презентация PowerPoint</vt:lpstr>
      <vt:lpstr>Лидеры по покупкам – Калифорния, Флорида, Техас</vt:lpstr>
      <vt:lpstr>Выводы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Зависимостей спроса на солнечные панели от рыночных и социальных факторов.</dc:title>
  <dc:creator>Catherine Frolova</dc:creator>
  <cp:lastModifiedBy>Catherine Frolova</cp:lastModifiedBy>
  <cp:revision>19</cp:revision>
  <dcterms:modified xsi:type="dcterms:W3CDTF">2023-06-27T11:41:31Z</dcterms:modified>
</cp:coreProperties>
</file>