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97" r:id="rId2"/>
    <p:sldId id="256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29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C5808A8-E72F-4032-84E0-DB39643FA91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26BB061-2FAC-416C-AC32-035F8B98679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358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08A8-E72F-4032-84E0-DB39643FA91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95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08A8-E72F-4032-84E0-DB39643FA91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653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08A8-E72F-4032-84E0-DB39643FA91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952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08A8-E72F-4032-84E0-DB39643FA91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06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08A8-E72F-4032-84E0-DB39643FA91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116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08A8-E72F-4032-84E0-DB39643FA91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210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08A8-E72F-4032-84E0-DB39643FA91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7848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08A8-E72F-4032-84E0-DB39643FA91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914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08A8-E72F-4032-84E0-DB39643FA91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08A8-E72F-4032-84E0-DB39643FA91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21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08A8-E72F-4032-84E0-DB39643FA91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24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08A8-E72F-4032-84E0-DB39643FA91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51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08A8-E72F-4032-84E0-DB39643FA91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420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08A8-E72F-4032-84E0-DB39643FA91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85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08A8-E72F-4032-84E0-DB39643FA91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436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08A8-E72F-4032-84E0-DB39643FA91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86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C5808A8-E72F-4032-84E0-DB39643FA91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26BB061-2FAC-416C-AC32-035F8B986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27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rteza-Ghasemi/SVM-PC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09271" y="1676399"/>
            <a:ext cx="6815670" cy="2022761"/>
          </a:xfrm>
        </p:spPr>
        <p:txBody>
          <a:bodyPr/>
          <a:lstStyle/>
          <a:p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K-Means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8543" y="3837706"/>
            <a:ext cx="6815669" cy="1537858"/>
          </a:xfrm>
        </p:spPr>
        <p:txBody>
          <a:bodyPr>
            <a:normAutofit fontScale="85000" lnSpcReduction="20000"/>
          </a:bodyPr>
          <a:lstStyle/>
          <a:p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Dear 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Professor</a:t>
            </a:r>
            <a:r>
              <a:rPr lang="fa-I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Mr.Manthouri</a:t>
            </a:r>
            <a:endPara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Produced By : </a:t>
            </a: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Ghasemi,morteza</a:t>
            </a:r>
            <a:endPara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a-IR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</a:t>
            </a:r>
            <a:r>
              <a:rPr lang="en-US" sz="1800" dirty="0" smtClean="0">
                <a:hlinkClick r:id="rId2"/>
              </a:rPr>
              <a:t>github.com/Morteza-Ghasemi</a:t>
            </a:r>
            <a:endParaRPr lang="en-US" sz="1800" dirty="0" smtClean="0"/>
          </a:p>
          <a:p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January 2021 </a:t>
            </a:r>
          </a:p>
        </p:txBody>
      </p:sp>
    </p:spTree>
    <p:extLst>
      <p:ext uri="{BB962C8B-B14F-4D97-AF65-F5344CB8AC3E}">
        <p14:creationId xmlns:p14="http://schemas.microsoft.com/office/powerpoint/2010/main" val="119720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08341"/>
          </a:xfrm>
        </p:spPr>
        <p:txBody>
          <a:bodyPr>
            <a:normAutofit/>
          </a:bodyPr>
          <a:lstStyle/>
          <a:p>
            <a:r>
              <a:rPr lang="en-US" dirty="0" smtClean="0"/>
              <a:t>Now </a:t>
            </a:r>
            <a:r>
              <a:rPr lang="en-US" dirty="0"/>
              <a:t>we can check how accurate our unsupervised clustering was in finding similar digits within the </a:t>
            </a:r>
            <a:r>
              <a:rPr lang="en-US" dirty="0" smtClean="0"/>
              <a:t>data :</a:t>
            </a:r>
          </a:p>
          <a:p>
            <a:pPr lvl="1"/>
            <a:r>
              <a:rPr lang="en-US" dirty="0"/>
              <a:t>from </a:t>
            </a:r>
            <a:r>
              <a:rPr lang="en-US" dirty="0" err="1"/>
              <a:t>sklearn.metrics</a:t>
            </a:r>
            <a:r>
              <a:rPr lang="en-US" dirty="0"/>
              <a:t> import </a:t>
            </a:r>
            <a:r>
              <a:rPr lang="en-US" dirty="0" err="1"/>
              <a:t>accuracy_score</a:t>
            </a:r>
            <a:endParaRPr lang="en-US" dirty="0"/>
          </a:p>
          <a:p>
            <a:pPr lvl="1"/>
            <a:r>
              <a:rPr lang="en-US" dirty="0" err="1"/>
              <a:t>accuracy_score</a:t>
            </a:r>
            <a:r>
              <a:rPr lang="en-US" dirty="0"/>
              <a:t>(</a:t>
            </a:r>
            <a:r>
              <a:rPr lang="en-US" dirty="0" err="1"/>
              <a:t>digits.target</a:t>
            </a:r>
            <a:r>
              <a:rPr lang="en-US" dirty="0"/>
              <a:t>, labels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With just a simple </a:t>
            </a:r>
            <a:r>
              <a:rPr lang="en-US" i="1" dirty="0"/>
              <a:t>k</a:t>
            </a:r>
            <a:r>
              <a:rPr lang="en-US" dirty="0"/>
              <a:t>-means algorithm, we discovered the correct grouping for 80% of the input digits!</a:t>
            </a:r>
            <a:endParaRPr lang="en-US" dirty="0" smtClean="0"/>
          </a:p>
        </p:txBody>
      </p:sp>
      <p:sp>
        <p:nvSpPr>
          <p:cNvPr id="4" name="AutoShape 2" descr="Multiple Decision Bounda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 smtClean="0"/>
              <a:t>K-Means </a:t>
            </a:r>
            <a:r>
              <a:rPr lang="en-US" dirty="0"/>
              <a:t>O</a:t>
            </a:r>
            <a:r>
              <a:rPr lang="en-US" dirty="0" smtClean="0"/>
              <a:t>n Digits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95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08341"/>
          </a:xfrm>
        </p:spPr>
        <p:txBody>
          <a:bodyPr>
            <a:normAutofit/>
          </a:bodyPr>
          <a:lstStyle/>
          <a:p>
            <a:r>
              <a:rPr lang="en-US" dirty="0"/>
              <a:t>the confusion matrix for this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from </a:t>
            </a:r>
            <a:r>
              <a:rPr lang="en-US" dirty="0" err="1"/>
              <a:t>sklearn.metrics</a:t>
            </a:r>
            <a:r>
              <a:rPr lang="en-US" dirty="0"/>
              <a:t> import </a:t>
            </a:r>
            <a:r>
              <a:rPr lang="en-US" dirty="0" err="1"/>
              <a:t>confusion_matrix</a:t>
            </a:r>
            <a:endParaRPr lang="en-US" dirty="0"/>
          </a:p>
          <a:p>
            <a:pPr lvl="1"/>
            <a:r>
              <a:rPr lang="en-US" dirty="0"/>
              <a:t>mat = </a:t>
            </a:r>
            <a:r>
              <a:rPr lang="en-US" dirty="0" err="1"/>
              <a:t>confusion_matrix</a:t>
            </a:r>
            <a:r>
              <a:rPr lang="en-US" dirty="0"/>
              <a:t>(</a:t>
            </a:r>
            <a:r>
              <a:rPr lang="en-US" dirty="0" err="1"/>
              <a:t>digits.target</a:t>
            </a:r>
            <a:r>
              <a:rPr lang="en-US" dirty="0"/>
              <a:t>, labels)</a:t>
            </a:r>
          </a:p>
          <a:p>
            <a:pPr lvl="1"/>
            <a:r>
              <a:rPr lang="en-US" dirty="0" err="1"/>
              <a:t>sns.heatmap</a:t>
            </a:r>
            <a:r>
              <a:rPr lang="en-US" dirty="0"/>
              <a:t>(</a:t>
            </a:r>
            <a:r>
              <a:rPr lang="en-US" dirty="0" err="1"/>
              <a:t>mat.T</a:t>
            </a:r>
            <a:r>
              <a:rPr lang="en-US" dirty="0"/>
              <a:t>, square=True, </a:t>
            </a:r>
            <a:r>
              <a:rPr lang="en-US" dirty="0" err="1"/>
              <a:t>annot</a:t>
            </a:r>
            <a:r>
              <a:rPr lang="en-US" dirty="0"/>
              <a:t>=True, </a:t>
            </a:r>
            <a:r>
              <a:rPr lang="en-US" dirty="0" err="1"/>
              <a:t>fmt</a:t>
            </a:r>
            <a:r>
              <a:rPr lang="en-US" dirty="0"/>
              <a:t>='d', </a:t>
            </a:r>
            <a:r>
              <a:rPr lang="en-US" dirty="0" err="1"/>
              <a:t>cbar</a:t>
            </a:r>
            <a:r>
              <a:rPr lang="en-US" dirty="0"/>
              <a:t>=False,</a:t>
            </a:r>
          </a:p>
          <a:p>
            <a:pPr lvl="1"/>
            <a:r>
              <a:rPr lang="en-US" dirty="0"/>
              <a:t>            </a:t>
            </a:r>
            <a:r>
              <a:rPr lang="en-US" dirty="0" err="1"/>
              <a:t>xticklabels</a:t>
            </a:r>
            <a:r>
              <a:rPr lang="en-US" dirty="0"/>
              <a:t>=</a:t>
            </a:r>
            <a:r>
              <a:rPr lang="en-US" dirty="0" err="1"/>
              <a:t>digits.target_names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            </a:t>
            </a:r>
            <a:r>
              <a:rPr lang="en-US" dirty="0" err="1"/>
              <a:t>yticklabels</a:t>
            </a:r>
            <a:r>
              <a:rPr lang="en-US" dirty="0"/>
              <a:t>=</a:t>
            </a:r>
            <a:r>
              <a:rPr lang="en-US" dirty="0" err="1"/>
              <a:t>digits.target_names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plt.xlabel</a:t>
            </a:r>
            <a:r>
              <a:rPr lang="en-US" dirty="0"/>
              <a:t>('true label')</a:t>
            </a:r>
          </a:p>
          <a:p>
            <a:pPr lvl="1"/>
            <a:r>
              <a:rPr lang="en-US" dirty="0" err="1"/>
              <a:t>plt.ylabel</a:t>
            </a:r>
            <a:r>
              <a:rPr lang="en-US" dirty="0"/>
              <a:t>('predicted label');</a:t>
            </a:r>
            <a:endParaRPr lang="en-US" dirty="0" smtClean="0"/>
          </a:p>
        </p:txBody>
      </p:sp>
      <p:sp>
        <p:nvSpPr>
          <p:cNvPr id="4" name="AutoShape 2" descr="Multiple Decision Bounda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 smtClean="0"/>
              <a:t>K-Means </a:t>
            </a:r>
            <a:r>
              <a:rPr lang="en-US" dirty="0"/>
              <a:t>O</a:t>
            </a:r>
            <a:r>
              <a:rPr lang="en-US" dirty="0" smtClean="0"/>
              <a:t>n Digits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77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08341"/>
          </a:xfrm>
        </p:spPr>
        <p:txBody>
          <a:bodyPr>
            <a:normAutofit/>
          </a:bodyPr>
          <a:lstStyle/>
          <a:p>
            <a:r>
              <a:rPr lang="en-US" dirty="0"/>
              <a:t>the confusion matrix for this</a:t>
            </a:r>
            <a:r>
              <a:rPr lang="en-US" dirty="0" smtClean="0"/>
              <a:t>:</a:t>
            </a:r>
          </a:p>
        </p:txBody>
      </p:sp>
      <p:sp>
        <p:nvSpPr>
          <p:cNvPr id="4" name="AutoShape 2" descr="Multiple Decision Bounda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 smtClean="0"/>
              <a:t>K-Means </a:t>
            </a:r>
            <a:r>
              <a:rPr lang="en-US" dirty="0"/>
              <a:t>O</a:t>
            </a:r>
            <a:r>
              <a:rPr lang="en-US" dirty="0" smtClean="0"/>
              <a:t>n Digits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272" y="2588690"/>
            <a:ext cx="3625073" cy="362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97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08341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confusion matrix for this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As we might expect from the cluster centers we visualized before, the main point of confusion is between the eights and </a:t>
            </a:r>
            <a:r>
              <a:rPr lang="en-US" dirty="0" smtClean="0"/>
              <a:t>ones.</a:t>
            </a:r>
          </a:p>
          <a:p>
            <a:pPr lvl="1"/>
            <a:r>
              <a:rPr lang="en-US" dirty="0"/>
              <a:t>But this still shows that using </a:t>
            </a:r>
            <a:r>
              <a:rPr lang="en-US" i="1" dirty="0"/>
              <a:t>k</a:t>
            </a:r>
            <a:r>
              <a:rPr lang="en-US" dirty="0"/>
              <a:t>-means, we can essentially build a digit classifier </a:t>
            </a:r>
            <a:r>
              <a:rPr lang="en-US" i="1" dirty="0"/>
              <a:t>without reference to any known labels</a:t>
            </a:r>
            <a:r>
              <a:rPr lang="en-US" dirty="0"/>
              <a:t>!</a:t>
            </a:r>
            <a:endParaRPr lang="en-US" dirty="0" smtClean="0"/>
          </a:p>
        </p:txBody>
      </p:sp>
      <p:sp>
        <p:nvSpPr>
          <p:cNvPr id="4" name="AutoShape 2" descr="Multiple Decision Bounda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 smtClean="0"/>
              <a:t>K-Means </a:t>
            </a:r>
            <a:r>
              <a:rPr lang="en-US" dirty="0"/>
              <a:t>O</a:t>
            </a:r>
            <a:r>
              <a:rPr lang="en-US" dirty="0" smtClean="0"/>
              <a:t>n Digits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5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08341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can use the t-distributed stochastic neighbor embedding (t-SNE) algorithm </a:t>
            </a:r>
            <a:r>
              <a:rPr lang="en-US" dirty="0" smtClean="0"/>
              <a:t>to </a:t>
            </a:r>
            <a:r>
              <a:rPr lang="en-US" dirty="0"/>
              <a:t>pre-process the data before performing </a:t>
            </a:r>
            <a:r>
              <a:rPr lang="en-US" i="1" dirty="0"/>
              <a:t>k</a:t>
            </a:r>
            <a:r>
              <a:rPr lang="en-US" dirty="0"/>
              <a:t>-means. </a:t>
            </a:r>
            <a:endParaRPr lang="en-US" dirty="0" smtClean="0"/>
          </a:p>
          <a:p>
            <a:r>
              <a:rPr lang="en-US" dirty="0"/>
              <a:t>t-SNE is a nonlinear embedding algorithm that is particularly adept at preserving points within clusters.</a:t>
            </a:r>
            <a:endParaRPr lang="en-US" dirty="0" smtClean="0"/>
          </a:p>
        </p:txBody>
      </p:sp>
      <p:sp>
        <p:nvSpPr>
          <p:cNvPr id="4" name="AutoShape 2" descr="Multiple Decision Bounda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 smtClean="0"/>
              <a:t>K-Means </a:t>
            </a:r>
            <a:r>
              <a:rPr lang="en-US" dirty="0"/>
              <a:t>O</a:t>
            </a:r>
            <a:r>
              <a:rPr lang="en-US" dirty="0" smtClean="0"/>
              <a:t>n Digits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34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08341"/>
          </a:xfrm>
        </p:spPr>
        <p:txBody>
          <a:bodyPr>
            <a:normAutofit/>
          </a:bodyPr>
          <a:lstStyle/>
          <a:p>
            <a:r>
              <a:rPr lang="en-US" dirty="0"/>
              <a:t>see how it does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from </a:t>
            </a:r>
            <a:r>
              <a:rPr lang="en-US" dirty="0" err="1"/>
              <a:t>sklearn.manifold</a:t>
            </a:r>
            <a:r>
              <a:rPr lang="en-US" dirty="0"/>
              <a:t> import TSNE</a:t>
            </a:r>
          </a:p>
          <a:p>
            <a:pPr lvl="1"/>
            <a:r>
              <a:rPr lang="en-US" dirty="0" smtClean="0"/>
              <a:t># </a:t>
            </a:r>
            <a:r>
              <a:rPr lang="en-US" dirty="0"/>
              <a:t>Project the data: this step will take several seconds</a:t>
            </a:r>
          </a:p>
          <a:p>
            <a:pPr lvl="1"/>
            <a:r>
              <a:rPr lang="en-US" dirty="0" err="1"/>
              <a:t>tsne</a:t>
            </a:r>
            <a:r>
              <a:rPr lang="en-US" dirty="0"/>
              <a:t> = TSNE(</a:t>
            </a:r>
            <a:r>
              <a:rPr lang="en-US" dirty="0" err="1"/>
              <a:t>n_components</a:t>
            </a:r>
            <a:r>
              <a:rPr lang="en-US" dirty="0"/>
              <a:t>=2, </a:t>
            </a:r>
            <a:r>
              <a:rPr lang="en-US" dirty="0" err="1"/>
              <a:t>init</a:t>
            </a:r>
            <a:r>
              <a:rPr lang="en-US" dirty="0"/>
              <a:t>='random', </a:t>
            </a:r>
            <a:r>
              <a:rPr lang="en-US" dirty="0" err="1"/>
              <a:t>random_state</a:t>
            </a:r>
            <a:r>
              <a:rPr lang="en-US" dirty="0"/>
              <a:t>=0)</a:t>
            </a:r>
          </a:p>
          <a:p>
            <a:pPr lvl="1"/>
            <a:r>
              <a:rPr lang="en-US" dirty="0" err="1"/>
              <a:t>digits_proj</a:t>
            </a:r>
            <a:r>
              <a:rPr lang="en-US" dirty="0"/>
              <a:t> = </a:t>
            </a:r>
            <a:r>
              <a:rPr lang="en-US" dirty="0" err="1"/>
              <a:t>tsne.fit_transform</a:t>
            </a:r>
            <a:r>
              <a:rPr lang="en-US" dirty="0"/>
              <a:t>(</a:t>
            </a:r>
            <a:r>
              <a:rPr lang="en-US" dirty="0" err="1"/>
              <a:t>digits.data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# </a:t>
            </a:r>
            <a:r>
              <a:rPr lang="en-US" dirty="0"/>
              <a:t>Compute the clusters</a:t>
            </a:r>
          </a:p>
          <a:p>
            <a:pPr lvl="1"/>
            <a:r>
              <a:rPr lang="en-US" dirty="0" err="1"/>
              <a:t>kmeans</a:t>
            </a:r>
            <a:r>
              <a:rPr lang="en-US" dirty="0"/>
              <a:t> = </a:t>
            </a:r>
            <a:r>
              <a:rPr lang="en-US" dirty="0" err="1"/>
              <a:t>KMeans</a:t>
            </a:r>
            <a:r>
              <a:rPr lang="en-US" dirty="0"/>
              <a:t>(</a:t>
            </a:r>
            <a:r>
              <a:rPr lang="en-US" dirty="0" err="1"/>
              <a:t>n_clusters</a:t>
            </a:r>
            <a:r>
              <a:rPr lang="en-US" dirty="0"/>
              <a:t>=10, </a:t>
            </a:r>
            <a:r>
              <a:rPr lang="en-US" dirty="0" err="1"/>
              <a:t>random_state</a:t>
            </a:r>
            <a:r>
              <a:rPr lang="en-US" dirty="0"/>
              <a:t>=0)</a:t>
            </a:r>
          </a:p>
          <a:p>
            <a:pPr lvl="1"/>
            <a:r>
              <a:rPr lang="en-US" dirty="0"/>
              <a:t>clusters = </a:t>
            </a:r>
            <a:r>
              <a:rPr lang="en-US" dirty="0" err="1"/>
              <a:t>kmeans.fit_predict</a:t>
            </a:r>
            <a:r>
              <a:rPr lang="en-US" dirty="0"/>
              <a:t>(</a:t>
            </a:r>
            <a:r>
              <a:rPr lang="en-US" dirty="0" err="1"/>
              <a:t>digits_proj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AutoShape 2" descr="Multiple Decision Bounda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 smtClean="0"/>
              <a:t>K-Means </a:t>
            </a:r>
            <a:r>
              <a:rPr lang="en-US" dirty="0"/>
              <a:t>O</a:t>
            </a:r>
            <a:r>
              <a:rPr lang="en-US" dirty="0" smtClean="0"/>
              <a:t>n Digits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86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08341"/>
          </a:xfrm>
        </p:spPr>
        <p:txBody>
          <a:bodyPr>
            <a:normAutofit/>
          </a:bodyPr>
          <a:lstStyle/>
          <a:p>
            <a:r>
              <a:rPr lang="en-US" dirty="0"/>
              <a:t>see how it does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# Permute the labels</a:t>
            </a:r>
          </a:p>
          <a:p>
            <a:pPr lvl="1"/>
            <a:r>
              <a:rPr lang="en-US" dirty="0"/>
              <a:t>labels = </a:t>
            </a:r>
            <a:r>
              <a:rPr lang="en-US" dirty="0" err="1"/>
              <a:t>np.zeros_like</a:t>
            </a:r>
            <a:r>
              <a:rPr lang="en-US" dirty="0"/>
              <a:t>(clusters)</a:t>
            </a:r>
          </a:p>
          <a:p>
            <a:pPr lvl="1"/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range(10):</a:t>
            </a:r>
          </a:p>
          <a:p>
            <a:pPr marL="457200" lvl="1" indent="0">
              <a:buNone/>
            </a:pPr>
            <a:r>
              <a:rPr lang="en-US" dirty="0" smtClean="0"/>
              <a:t>	mask </a:t>
            </a:r>
            <a:r>
              <a:rPr lang="en-US" dirty="0"/>
              <a:t>= (clusters ==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 smtClean="0"/>
              <a:t>	labels[mask</a:t>
            </a:r>
            <a:r>
              <a:rPr lang="en-US" dirty="0"/>
              <a:t>] = mode(</a:t>
            </a:r>
            <a:r>
              <a:rPr lang="en-US" dirty="0" err="1"/>
              <a:t>digits.target</a:t>
            </a:r>
            <a:r>
              <a:rPr lang="en-US" dirty="0"/>
              <a:t>[mask])[0]</a:t>
            </a:r>
          </a:p>
          <a:p>
            <a:pPr lvl="1"/>
            <a:r>
              <a:rPr lang="en-US" dirty="0" smtClean="0"/>
              <a:t># </a:t>
            </a:r>
            <a:r>
              <a:rPr lang="en-US" dirty="0"/>
              <a:t>Compute the accuracy</a:t>
            </a:r>
          </a:p>
          <a:p>
            <a:pPr lvl="1"/>
            <a:r>
              <a:rPr lang="en-US" dirty="0" err="1"/>
              <a:t>accuracy_score</a:t>
            </a:r>
            <a:r>
              <a:rPr lang="en-US" dirty="0"/>
              <a:t>(</a:t>
            </a:r>
            <a:r>
              <a:rPr lang="en-US" dirty="0" err="1"/>
              <a:t>digits.target</a:t>
            </a:r>
            <a:r>
              <a:rPr lang="en-US" dirty="0"/>
              <a:t>, labels)</a:t>
            </a:r>
          </a:p>
        </p:txBody>
      </p:sp>
      <p:sp>
        <p:nvSpPr>
          <p:cNvPr id="4" name="AutoShape 2" descr="Multiple Decision Bounda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 smtClean="0"/>
              <a:t>K-Means </a:t>
            </a:r>
            <a:r>
              <a:rPr lang="en-US" dirty="0"/>
              <a:t>O</a:t>
            </a:r>
            <a:r>
              <a:rPr lang="en-US" dirty="0" smtClean="0"/>
              <a:t>n Digits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99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6931"/>
            <a:ext cx="10093035" cy="3608341"/>
          </a:xfrm>
        </p:spPr>
        <p:txBody>
          <a:bodyPr>
            <a:normAutofit/>
          </a:bodyPr>
          <a:lstStyle/>
          <a:p>
            <a:r>
              <a:rPr lang="en-US" dirty="0" smtClean="0"/>
              <a:t>Compute </a:t>
            </a:r>
            <a:r>
              <a:rPr lang="en-US" dirty="0"/>
              <a:t>the </a:t>
            </a:r>
            <a:r>
              <a:rPr lang="en-US" dirty="0" smtClean="0"/>
              <a:t>accuracy :</a:t>
            </a:r>
          </a:p>
          <a:p>
            <a:pPr lvl="1"/>
            <a:r>
              <a:rPr lang="en-US" dirty="0" smtClean="0"/>
              <a:t>0.93489148580968284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That's </a:t>
            </a:r>
            <a:r>
              <a:rPr lang="en-US" dirty="0"/>
              <a:t>nearly </a:t>
            </a:r>
            <a:r>
              <a:rPr lang="en-US" dirty="0" smtClean="0"/>
              <a:t>93% </a:t>
            </a:r>
            <a:r>
              <a:rPr lang="en-US" dirty="0"/>
              <a:t>classification accuracy </a:t>
            </a:r>
            <a:r>
              <a:rPr lang="en-US" i="1" dirty="0"/>
              <a:t>without using the labels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This is the power of unsupervised learning when used carefully: it can extract information from the dataset </a:t>
            </a:r>
            <a:r>
              <a:rPr lang="en-US" dirty="0" smtClean="0"/>
              <a:t>that it </a:t>
            </a:r>
            <a:r>
              <a:rPr lang="en-US" dirty="0"/>
              <a:t>might be difficult to do by hand or by eye.</a:t>
            </a:r>
            <a:endParaRPr lang="en-US" dirty="0"/>
          </a:p>
        </p:txBody>
      </p:sp>
      <p:sp>
        <p:nvSpPr>
          <p:cNvPr id="4" name="AutoShape 2" descr="Multiple Decision Bounda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 smtClean="0"/>
              <a:t>K-Means </a:t>
            </a:r>
            <a:r>
              <a:rPr lang="en-US" dirty="0"/>
              <a:t>O</a:t>
            </a:r>
            <a:r>
              <a:rPr lang="en-US" dirty="0" smtClean="0"/>
              <a:t>n Digits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36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End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</p:txBody>
      </p:sp>
      <p:sp>
        <p:nvSpPr>
          <p:cNvPr id="4" name="AutoShape 2" descr="Multiple Decision Bounda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72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/>
              <a:t>The </a:t>
            </a:r>
            <a:r>
              <a:rPr lang="en-US" i="1" dirty="0"/>
              <a:t>k</a:t>
            </a:r>
            <a:r>
              <a:rPr lang="en-US" dirty="0"/>
              <a:t>-means algorithm searches for a pre-determined number of clusters within an unlabeled multidimensional dataset. It accomplishes this using a simple conception of what the optimal clustering looks like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The "cluster center" is the arithmetic mean of all the points belonging to the cluster.</a:t>
            </a:r>
          </a:p>
          <a:p>
            <a:pPr lvl="1"/>
            <a:r>
              <a:rPr lang="en-US" dirty="0"/>
              <a:t>Each point is closer to its own cluster center than to other cluster centers.</a:t>
            </a:r>
          </a:p>
          <a:p>
            <a:pPr lvl="1"/>
            <a:endParaRPr lang="en-US" dirty="0" smtClean="0"/>
          </a:p>
        </p:txBody>
      </p:sp>
      <p:sp>
        <p:nvSpPr>
          <p:cNvPr id="4" name="AutoShape 2" descr="Multiple Decision Bounda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/>
              <a:t>Introducing </a:t>
            </a:r>
            <a:r>
              <a:rPr lang="en-US" dirty="0" smtClean="0"/>
              <a:t>k-Means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5915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08341"/>
          </a:xfrm>
        </p:spPr>
        <p:txBody>
          <a:bodyPr>
            <a:normAutofit/>
          </a:bodyPr>
          <a:lstStyle/>
          <a:p>
            <a:r>
              <a:rPr lang="en-US" dirty="0" smtClean="0"/>
              <a:t>Expectation–maximization </a:t>
            </a:r>
            <a:r>
              <a:rPr lang="en-US" dirty="0"/>
              <a:t>(E–M) is a powerful algorithm that comes up in a variety of contexts within data science</a:t>
            </a:r>
            <a:r>
              <a:rPr lang="en-US" dirty="0" smtClean="0"/>
              <a:t>.</a:t>
            </a:r>
          </a:p>
          <a:p>
            <a:r>
              <a:rPr lang="en-US" dirty="0"/>
              <a:t>he expectation–maximization approach here consists of the following procedure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Guess some cluster centers</a:t>
            </a:r>
          </a:p>
          <a:p>
            <a:pPr lvl="1"/>
            <a:r>
              <a:rPr lang="en-US" dirty="0"/>
              <a:t>Repeat until </a:t>
            </a:r>
            <a:r>
              <a:rPr lang="en-US" dirty="0" smtClean="0"/>
              <a:t>converged</a:t>
            </a:r>
          </a:p>
          <a:p>
            <a:pPr lvl="2"/>
            <a:r>
              <a:rPr lang="en-US" i="1" dirty="0"/>
              <a:t>E-Step</a:t>
            </a:r>
            <a:r>
              <a:rPr lang="en-US" dirty="0"/>
              <a:t>: assign points to the nearest cluster center</a:t>
            </a:r>
          </a:p>
          <a:p>
            <a:pPr lvl="2"/>
            <a:r>
              <a:rPr lang="en-US" i="1" dirty="0"/>
              <a:t>M-Step</a:t>
            </a:r>
            <a:r>
              <a:rPr lang="en-US" dirty="0"/>
              <a:t>: set the cluster centers to the </a:t>
            </a:r>
            <a:r>
              <a:rPr lang="en-US" dirty="0" smtClean="0"/>
              <a:t>mean</a:t>
            </a:r>
            <a:endParaRPr lang="en-US" dirty="0" smtClean="0"/>
          </a:p>
        </p:txBody>
      </p:sp>
      <p:sp>
        <p:nvSpPr>
          <p:cNvPr id="4" name="AutoShape 2" descr="Multiple Decision Bounda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Algorithm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Expectation–Maximization</a:t>
            </a:r>
          </a:p>
        </p:txBody>
      </p:sp>
    </p:spTree>
    <p:extLst>
      <p:ext uri="{BB962C8B-B14F-4D97-AF65-F5344CB8AC3E}">
        <p14:creationId xmlns:p14="http://schemas.microsoft.com/office/powerpoint/2010/main" val="106776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08341"/>
          </a:xfrm>
        </p:spPr>
        <p:txBody>
          <a:bodyPr>
            <a:normAutofit/>
          </a:bodyPr>
          <a:lstStyle/>
          <a:p>
            <a:r>
              <a:rPr lang="en-US" dirty="0" smtClean="0"/>
              <a:t>Expectation–maximization </a:t>
            </a:r>
            <a:r>
              <a:rPr lang="en-US" dirty="0"/>
              <a:t>(E–M) is a powerful algorithm that comes up in a variety of contexts within data science</a:t>
            </a:r>
            <a:r>
              <a:rPr lang="en-US" dirty="0" smtClean="0"/>
              <a:t>.</a:t>
            </a:r>
          </a:p>
          <a:p>
            <a:r>
              <a:rPr lang="en-US" dirty="0"/>
              <a:t>he expectation–maximization approach here consists of the following procedure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Guess some cluster centers</a:t>
            </a:r>
          </a:p>
          <a:p>
            <a:pPr lvl="1"/>
            <a:r>
              <a:rPr lang="en-US" dirty="0"/>
              <a:t>Repeat until </a:t>
            </a:r>
            <a:r>
              <a:rPr lang="en-US" dirty="0" smtClean="0"/>
              <a:t>converged</a:t>
            </a:r>
          </a:p>
          <a:p>
            <a:pPr lvl="2"/>
            <a:r>
              <a:rPr lang="en-US" i="1" dirty="0"/>
              <a:t>E-Step</a:t>
            </a:r>
            <a:r>
              <a:rPr lang="en-US" dirty="0"/>
              <a:t>: assign points to the nearest cluster center</a:t>
            </a:r>
          </a:p>
          <a:p>
            <a:pPr lvl="2"/>
            <a:r>
              <a:rPr lang="en-US" i="1" dirty="0"/>
              <a:t>M-Step</a:t>
            </a:r>
            <a:r>
              <a:rPr lang="en-US" dirty="0"/>
              <a:t>: set the cluster centers to the </a:t>
            </a:r>
            <a:r>
              <a:rPr lang="en-US" dirty="0" smtClean="0"/>
              <a:t>mean</a:t>
            </a:r>
            <a:endParaRPr lang="en-US" dirty="0" smtClean="0"/>
          </a:p>
        </p:txBody>
      </p:sp>
      <p:sp>
        <p:nvSpPr>
          <p:cNvPr id="4" name="AutoShape 2" descr="Multiple Decision Bounda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Algorithm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Expectation–Maximization</a:t>
            </a:r>
          </a:p>
        </p:txBody>
      </p:sp>
    </p:spTree>
    <p:extLst>
      <p:ext uri="{BB962C8B-B14F-4D97-AF65-F5344CB8AC3E}">
        <p14:creationId xmlns:p14="http://schemas.microsoft.com/office/powerpoint/2010/main" val="322861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08341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will attempt to use </a:t>
            </a:r>
            <a:r>
              <a:rPr lang="en-US" i="1" dirty="0"/>
              <a:t>k</a:t>
            </a:r>
            <a:r>
              <a:rPr lang="en-US" dirty="0"/>
              <a:t>-means to try to identify similar digits </a:t>
            </a:r>
            <a:r>
              <a:rPr lang="en-US" i="1" dirty="0"/>
              <a:t>without using the original label information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might be similar to a first step in extracting meaning from a new dataset about which you don't have any </a:t>
            </a:r>
            <a:r>
              <a:rPr lang="en-US" i="1" dirty="0"/>
              <a:t>a priori</a:t>
            </a:r>
            <a:r>
              <a:rPr lang="en-US" dirty="0"/>
              <a:t> label information</a:t>
            </a:r>
            <a:r>
              <a:rPr lang="en-US" dirty="0" smtClean="0"/>
              <a:t>.</a:t>
            </a:r>
          </a:p>
          <a:p>
            <a:r>
              <a:rPr lang="en-US" dirty="0"/>
              <a:t>We will start by loading the digits and then finding </a:t>
            </a:r>
            <a:r>
              <a:rPr lang="en-US" dirty="0" smtClean="0"/>
              <a:t>the </a:t>
            </a:r>
            <a:r>
              <a:rPr lang="en-US" dirty="0" err="1" smtClean="0"/>
              <a:t>Kmeans</a:t>
            </a:r>
            <a:r>
              <a:rPr lang="en-US" dirty="0" smtClean="0"/>
              <a:t> Clusters.</a:t>
            </a:r>
          </a:p>
          <a:p>
            <a:endParaRPr lang="en-US" dirty="0" smtClean="0"/>
          </a:p>
        </p:txBody>
      </p:sp>
      <p:sp>
        <p:nvSpPr>
          <p:cNvPr id="4" name="AutoShape 2" descr="Multiple Decision Bounda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 smtClean="0"/>
              <a:t>K-Means </a:t>
            </a:r>
            <a:r>
              <a:rPr lang="en-US" dirty="0"/>
              <a:t>O</a:t>
            </a:r>
            <a:r>
              <a:rPr lang="en-US" dirty="0" smtClean="0"/>
              <a:t>n Digits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05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08341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/>
              <a:t> Recall that the digits consist of 1,797 samples with 64 features, where each of the 64 features is the brightness of one pixel in an 8×8 image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from </a:t>
            </a:r>
            <a:r>
              <a:rPr lang="en-US" dirty="0" err="1"/>
              <a:t>sklearn.datasets</a:t>
            </a:r>
            <a:r>
              <a:rPr lang="en-US" dirty="0"/>
              <a:t> import </a:t>
            </a:r>
            <a:r>
              <a:rPr lang="en-US" dirty="0" err="1" smtClean="0"/>
              <a:t>load_digits</a:t>
            </a:r>
            <a:endParaRPr lang="en-US" dirty="0" smtClean="0"/>
          </a:p>
          <a:p>
            <a:pPr lvl="1"/>
            <a:r>
              <a:rPr lang="en-US" dirty="0"/>
              <a:t>digits = </a:t>
            </a:r>
            <a:r>
              <a:rPr lang="en-US" dirty="0" err="1"/>
              <a:t>load_digits</a:t>
            </a:r>
            <a:r>
              <a:rPr lang="en-US" dirty="0"/>
              <a:t>()</a:t>
            </a:r>
          </a:p>
          <a:p>
            <a:pPr lvl="1"/>
            <a:r>
              <a:rPr lang="en-US" dirty="0" err="1" smtClean="0"/>
              <a:t>digits.data.shape</a:t>
            </a:r>
            <a:endParaRPr lang="en-US" dirty="0" smtClean="0"/>
          </a:p>
        </p:txBody>
      </p:sp>
      <p:sp>
        <p:nvSpPr>
          <p:cNvPr id="4" name="AutoShape 2" descr="Multiple Decision Bounda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 smtClean="0"/>
              <a:t>K-Means </a:t>
            </a:r>
            <a:r>
              <a:rPr lang="en-US" dirty="0"/>
              <a:t>O</a:t>
            </a:r>
            <a:r>
              <a:rPr lang="en-US" dirty="0" smtClean="0"/>
              <a:t>n Digits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91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08341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clustering can be performed as </a:t>
            </a:r>
            <a:r>
              <a:rPr lang="en-US" dirty="0" smtClean="0"/>
              <a:t>before:</a:t>
            </a:r>
          </a:p>
          <a:p>
            <a:pPr lvl="1"/>
            <a:r>
              <a:rPr lang="en-US" dirty="0" err="1"/>
              <a:t>kmeans</a:t>
            </a:r>
            <a:r>
              <a:rPr lang="en-US" dirty="0"/>
              <a:t> = </a:t>
            </a:r>
            <a:r>
              <a:rPr lang="en-US" dirty="0" err="1"/>
              <a:t>KMeans</a:t>
            </a:r>
            <a:r>
              <a:rPr lang="en-US" dirty="0"/>
              <a:t>(</a:t>
            </a:r>
            <a:r>
              <a:rPr lang="en-US" dirty="0" err="1"/>
              <a:t>n_clusters</a:t>
            </a:r>
            <a:r>
              <a:rPr lang="en-US" dirty="0"/>
              <a:t>=10, </a:t>
            </a:r>
            <a:r>
              <a:rPr lang="en-US" dirty="0" err="1"/>
              <a:t>random_state</a:t>
            </a:r>
            <a:r>
              <a:rPr lang="en-US" dirty="0"/>
              <a:t>=0)</a:t>
            </a:r>
          </a:p>
          <a:p>
            <a:pPr lvl="1"/>
            <a:r>
              <a:rPr lang="en-US" dirty="0"/>
              <a:t>clusters = </a:t>
            </a:r>
            <a:r>
              <a:rPr lang="en-US" dirty="0" err="1"/>
              <a:t>kmeans.fit_predict</a:t>
            </a:r>
            <a:r>
              <a:rPr lang="en-US" dirty="0"/>
              <a:t>(</a:t>
            </a:r>
            <a:r>
              <a:rPr lang="en-US" dirty="0" err="1"/>
              <a:t>digits.data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kmeans.cluster_centers_.</a:t>
            </a:r>
            <a:r>
              <a:rPr lang="en-US" dirty="0" err="1" smtClean="0"/>
              <a:t>shape</a:t>
            </a:r>
            <a:endParaRPr lang="en-US" dirty="0" smtClean="0"/>
          </a:p>
          <a:p>
            <a:r>
              <a:rPr lang="en-US" dirty="0"/>
              <a:t>The result is 10 clusters in 64 dimensions. Notice that the cluster centers themselves are 64-dimensional points, and can themselves be interpreted as the "typical" digit within the cluster.</a:t>
            </a:r>
          </a:p>
          <a:p>
            <a:endParaRPr lang="en-US" dirty="0" smtClean="0"/>
          </a:p>
        </p:txBody>
      </p:sp>
      <p:sp>
        <p:nvSpPr>
          <p:cNvPr id="4" name="AutoShape 2" descr="Multiple Decision Bounda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 smtClean="0"/>
              <a:t>K-Means </a:t>
            </a:r>
            <a:r>
              <a:rPr lang="en-US" dirty="0"/>
              <a:t>O</a:t>
            </a:r>
            <a:r>
              <a:rPr lang="en-US" dirty="0" smtClean="0"/>
              <a:t>n Digits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0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0834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see that </a:t>
            </a:r>
            <a:r>
              <a:rPr lang="en-US" i="1" dirty="0"/>
              <a:t>even without the labels</a:t>
            </a:r>
            <a:r>
              <a:rPr lang="en-US" dirty="0" smtClean="0"/>
              <a:t>, </a:t>
            </a:r>
            <a:r>
              <a:rPr lang="en-US" dirty="0" err="1" smtClean="0"/>
              <a:t>kmeans</a:t>
            </a:r>
            <a:r>
              <a:rPr lang="en-US" dirty="0" smtClean="0"/>
              <a:t> </a:t>
            </a:r>
            <a:r>
              <a:rPr lang="en-US" dirty="0"/>
              <a:t>is able to find clusters whose centers are recognizable digits, with perhaps the exception of 1 and 8</a:t>
            </a:r>
            <a:r>
              <a:rPr lang="en-US" dirty="0" smtClean="0"/>
              <a:t>.</a:t>
            </a:r>
          </a:p>
          <a:p>
            <a:r>
              <a:rPr lang="en-US" dirty="0"/>
              <a:t>Because </a:t>
            </a:r>
            <a:r>
              <a:rPr lang="en-US" i="1" dirty="0"/>
              <a:t>k</a:t>
            </a:r>
            <a:r>
              <a:rPr lang="en-US" dirty="0"/>
              <a:t>-means knows nothing about the identity of the cluster, the 0–9 labels may be permuted. </a:t>
            </a:r>
            <a:endParaRPr lang="en-US" dirty="0" smtClean="0"/>
          </a:p>
          <a:p>
            <a:pPr lvl="1"/>
            <a:r>
              <a:rPr lang="en-US" dirty="0"/>
              <a:t>fig, ax = </a:t>
            </a:r>
            <a:r>
              <a:rPr lang="en-US" dirty="0" err="1"/>
              <a:t>plt.subplots</a:t>
            </a:r>
            <a:r>
              <a:rPr lang="en-US" dirty="0"/>
              <a:t>(2, 5, </a:t>
            </a:r>
            <a:r>
              <a:rPr lang="en-US" dirty="0" err="1"/>
              <a:t>figsize</a:t>
            </a:r>
            <a:r>
              <a:rPr lang="en-US" dirty="0"/>
              <a:t>=(8, 3))</a:t>
            </a:r>
          </a:p>
          <a:p>
            <a:pPr lvl="1"/>
            <a:r>
              <a:rPr lang="en-US" dirty="0"/>
              <a:t>centers = </a:t>
            </a:r>
            <a:r>
              <a:rPr lang="en-US" dirty="0" err="1"/>
              <a:t>kmeans.cluster_centers_.reshape</a:t>
            </a:r>
            <a:r>
              <a:rPr lang="en-US" dirty="0"/>
              <a:t>(10, 8, 8)</a:t>
            </a:r>
          </a:p>
          <a:p>
            <a:pPr lvl="1"/>
            <a:r>
              <a:rPr lang="en-US" dirty="0"/>
              <a:t>for </a:t>
            </a:r>
            <a:r>
              <a:rPr lang="en-US" dirty="0" err="1"/>
              <a:t>axi</a:t>
            </a:r>
            <a:r>
              <a:rPr lang="en-US" dirty="0"/>
              <a:t>, center in zip(</a:t>
            </a:r>
            <a:r>
              <a:rPr lang="en-US" dirty="0" err="1"/>
              <a:t>ax.flat</a:t>
            </a:r>
            <a:r>
              <a:rPr lang="en-US" dirty="0"/>
              <a:t>, centers):</a:t>
            </a:r>
          </a:p>
          <a:p>
            <a:pPr marL="457200" lvl="1" indent="0">
              <a:buNone/>
            </a:pPr>
            <a:r>
              <a:rPr lang="en-US" dirty="0" smtClean="0"/>
              <a:t> 	</a:t>
            </a:r>
            <a:r>
              <a:rPr lang="en-US" dirty="0" err="1" smtClean="0"/>
              <a:t>axi.set</a:t>
            </a:r>
            <a:r>
              <a:rPr lang="en-US" dirty="0" smtClean="0"/>
              <a:t>(</a:t>
            </a:r>
            <a:r>
              <a:rPr lang="en-US" dirty="0" err="1" smtClean="0"/>
              <a:t>xticks</a:t>
            </a:r>
            <a:r>
              <a:rPr lang="en-US" dirty="0"/>
              <a:t>=[], </a:t>
            </a:r>
            <a:r>
              <a:rPr lang="en-US" dirty="0" err="1"/>
              <a:t>yticks</a:t>
            </a:r>
            <a:r>
              <a:rPr lang="en-US" dirty="0" smtClean="0"/>
              <a:t>=[])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axi.imshow</a:t>
            </a:r>
            <a:r>
              <a:rPr lang="en-US" dirty="0" smtClean="0"/>
              <a:t>(center, interpolation='nearest', </a:t>
            </a:r>
            <a:r>
              <a:rPr lang="en-US" dirty="0" err="1" smtClean="0"/>
              <a:t>cmap</a:t>
            </a:r>
            <a:r>
              <a:rPr lang="en-US" dirty="0" smtClean="0"/>
              <a:t>=</a:t>
            </a:r>
            <a:r>
              <a:rPr lang="en-US" dirty="0" err="1" smtClean="0"/>
              <a:t>plt.cm.binary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4" name="AutoShape 2" descr="Multiple Decision Bounda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 smtClean="0"/>
              <a:t>K-Means </a:t>
            </a:r>
            <a:r>
              <a:rPr lang="en-US" dirty="0"/>
              <a:t>O</a:t>
            </a:r>
            <a:r>
              <a:rPr lang="en-US" dirty="0" smtClean="0"/>
              <a:t>n Digits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91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08341"/>
          </a:xfrm>
        </p:spPr>
        <p:txBody>
          <a:bodyPr>
            <a:normAutofit/>
          </a:bodyPr>
          <a:lstStyle/>
          <a:p>
            <a:r>
              <a:rPr lang="en-US" dirty="0"/>
              <a:t>We can fix this by matching each learned cluster label with the true labels found in them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from </a:t>
            </a:r>
            <a:r>
              <a:rPr lang="en-US" dirty="0" err="1"/>
              <a:t>scipy.stats</a:t>
            </a:r>
            <a:r>
              <a:rPr lang="en-US" dirty="0"/>
              <a:t> import mode</a:t>
            </a:r>
          </a:p>
          <a:p>
            <a:pPr lvl="1"/>
            <a:r>
              <a:rPr lang="en-US" dirty="0" smtClean="0"/>
              <a:t>labels </a:t>
            </a:r>
            <a:r>
              <a:rPr lang="en-US" dirty="0"/>
              <a:t>= </a:t>
            </a:r>
            <a:r>
              <a:rPr lang="en-US" dirty="0" err="1"/>
              <a:t>np.zeros_like</a:t>
            </a:r>
            <a:r>
              <a:rPr lang="en-US" dirty="0"/>
              <a:t>(clusters)</a:t>
            </a:r>
          </a:p>
          <a:p>
            <a:pPr lvl="1"/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range(10):</a:t>
            </a:r>
          </a:p>
          <a:p>
            <a:pPr marL="457200" lvl="1" indent="0">
              <a:buNone/>
            </a:pPr>
            <a:r>
              <a:rPr lang="en-US" dirty="0" smtClean="0"/>
              <a:t>	 </a:t>
            </a:r>
            <a:r>
              <a:rPr lang="en-US" dirty="0"/>
              <a:t>mask = (clusters ==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 smtClean="0"/>
              <a:t>	 labels[mask</a:t>
            </a:r>
            <a:r>
              <a:rPr lang="en-US" dirty="0"/>
              <a:t>] = mode(</a:t>
            </a:r>
            <a:r>
              <a:rPr lang="en-US" dirty="0" err="1"/>
              <a:t>digits.target</a:t>
            </a:r>
            <a:r>
              <a:rPr lang="en-US" dirty="0"/>
              <a:t>[mask])[0]</a:t>
            </a:r>
            <a:endParaRPr lang="en-US" dirty="0" smtClean="0"/>
          </a:p>
        </p:txBody>
      </p:sp>
      <p:sp>
        <p:nvSpPr>
          <p:cNvPr id="4" name="AutoShape 2" descr="Multiple Decision Bounda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 smtClean="0"/>
              <a:t>K-Means </a:t>
            </a:r>
            <a:r>
              <a:rPr lang="en-US" dirty="0"/>
              <a:t>O</a:t>
            </a:r>
            <a:r>
              <a:rPr lang="en-US" dirty="0" smtClean="0"/>
              <a:t>n Digits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04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568</TotalTime>
  <Words>477</Words>
  <Application>Microsoft Office PowerPoint</Application>
  <PresentationFormat>Widescreen</PresentationFormat>
  <Paragraphs>109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Garamond</vt:lpstr>
      <vt:lpstr>Times New Roman</vt:lpstr>
      <vt:lpstr>Wingdings</vt:lpstr>
      <vt:lpstr>Organic</vt:lpstr>
      <vt:lpstr>K-Means </vt:lpstr>
      <vt:lpstr>Introducing k-Means</vt:lpstr>
      <vt:lpstr>k-Means Algorithm:  Expectation–Maximization</vt:lpstr>
      <vt:lpstr>k-Means Algorithm:  Expectation–Maximization</vt:lpstr>
      <vt:lpstr>K-Means On Digits</vt:lpstr>
      <vt:lpstr>K-Means On Digits</vt:lpstr>
      <vt:lpstr>K-Means On Digits</vt:lpstr>
      <vt:lpstr>K-Means On Digits</vt:lpstr>
      <vt:lpstr>K-Means On Digits</vt:lpstr>
      <vt:lpstr>K-Means On Digits</vt:lpstr>
      <vt:lpstr>K-Means On Digits</vt:lpstr>
      <vt:lpstr>K-Means On Digits</vt:lpstr>
      <vt:lpstr>K-Means On Digits</vt:lpstr>
      <vt:lpstr>K-Means On Digits</vt:lpstr>
      <vt:lpstr>K-Means On Digits</vt:lpstr>
      <vt:lpstr>K-Means On Digits</vt:lpstr>
      <vt:lpstr>K-Means On Digits</vt:lpstr>
      <vt:lpstr> The End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SVM(simple)</dc:title>
  <dc:creator>TIC</dc:creator>
  <cp:lastModifiedBy>TIC</cp:lastModifiedBy>
  <cp:revision>204</cp:revision>
  <dcterms:created xsi:type="dcterms:W3CDTF">2021-01-26T19:17:32Z</dcterms:created>
  <dcterms:modified xsi:type="dcterms:W3CDTF">2021-02-26T11:14:29Z</dcterms:modified>
</cp:coreProperties>
</file>