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97" r:id="rId2"/>
    <p:sldId id="256" r:id="rId3"/>
    <p:sldId id="300" r:id="rId4"/>
    <p:sldId id="301" r:id="rId5"/>
    <p:sldId id="303" r:id="rId6"/>
    <p:sldId id="261" r:id="rId7"/>
    <p:sldId id="265" r:id="rId8"/>
    <p:sldId id="264" r:id="rId9"/>
    <p:sldId id="269" r:id="rId10"/>
    <p:sldId id="285" r:id="rId11"/>
    <p:sldId id="305" r:id="rId12"/>
    <p:sldId id="306" r:id="rId13"/>
    <p:sldId id="307" r:id="rId14"/>
    <p:sldId id="308" r:id="rId15"/>
    <p:sldId id="309" r:id="rId16"/>
    <p:sldId id="29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26BB061-2FAC-416C-AC32-035F8B98679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35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297769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653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95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3438306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116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621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784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91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7169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21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5808A8-E72F-4032-84E0-DB39643FA91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179052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5808A8-E72F-4032-84E0-DB39643FA91C}"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BB061-2FAC-416C-AC32-035F8B98679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051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5808A8-E72F-4032-84E0-DB39643FA91C}"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42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808A8-E72F-4032-84E0-DB39643FA91C}"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84128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43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92028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5808A8-E72F-4032-84E0-DB39643FA91C}" type="datetimeFigureOut">
              <a:rPr lang="en-US" smtClean="0"/>
              <a:t>3/1/2021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BB061-2FAC-416C-AC32-035F8B98679E}" type="slidenum">
              <a:rPr lang="en-US" smtClean="0"/>
              <a:t>‹#›</a:t>
            </a:fld>
            <a:endParaRPr lang="en-US"/>
          </a:p>
        </p:txBody>
      </p:sp>
    </p:spTree>
    <p:extLst>
      <p:ext uri="{BB962C8B-B14F-4D97-AF65-F5344CB8AC3E}">
        <p14:creationId xmlns:p14="http://schemas.microsoft.com/office/powerpoint/2010/main" val="34556277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teza-Ghasemi/SVM-P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jigsaw-toxic-comment-classification-challenge/overview" TargetMode="External"/><Relationship Id="rId2" Type="http://schemas.openxmlformats.org/officeDocument/2006/relationships/hyperlink" Target="https://www.kaggle.com/c/stumbleupon/overview"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igsaw.google.com/" TargetMode="External"/><Relationship Id="rId2" Type="http://schemas.openxmlformats.org/officeDocument/2006/relationships/hyperlink" Target="https://conversationai.github.io/" TargetMode="External"/><Relationship Id="rId1" Type="http://schemas.openxmlformats.org/officeDocument/2006/relationships/slideLayout" Target="../slideLayouts/slideLayout2.xml"/><Relationship Id="rId4" Type="http://schemas.openxmlformats.org/officeDocument/2006/relationships/hyperlink" Target="https://perspectiveapi.co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onversationai/unintended-ml-bias-analys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9271" y="1676399"/>
            <a:ext cx="6815670" cy="2022761"/>
          </a:xfrm>
        </p:spPr>
        <p:txBody>
          <a:bodyPr/>
          <a:lstStyle/>
          <a:p>
            <a:r>
              <a:rPr lang="en-US" sz="4400" dirty="0" err="1" smtClean="0">
                <a:effectLst>
                  <a:outerShdw blurRad="38100" dist="38100" dir="2700000" algn="tl">
                    <a:srgbClr val="000000">
                      <a:alpha val="43137"/>
                    </a:srgbClr>
                  </a:outerShdw>
                </a:effectLst>
              </a:rPr>
              <a:t>Kaggle</a:t>
            </a:r>
            <a:r>
              <a:rPr lang="en-US" sz="4400" dirty="0" smtClean="0">
                <a:effectLst>
                  <a:outerShdw blurRad="38100" dist="38100" dir="2700000" algn="tl">
                    <a:srgbClr val="000000">
                      <a:alpha val="43137"/>
                    </a:srgbClr>
                  </a:outerShdw>
                </a:effectLst>
              </a:rPr>
              <a:t> </a:t>
            </a:r>
            <a:r>
              <a:rPr lang="en-US" sz="4400" dirty="0" err="1" smtClean="0">
                <a:effectLst>
                  <a:outerShdw blurRad="38100" dist="38100" dir="2700000" algn="tl">
                    <a:srgbClr val="000000">
                      <a:alpha val="43137"/>
                    </a:srgbClr>
                  </a:outerShdw>
                </a:effectLst>
              </a:rPr>
              <a:t>Competetion</a:t>
            </a: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endParaRPr lang="en-US" sz="44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678543" y="3837706"/>
            <a:ext cx="6815669" cy="1537858"/>
          </a:xfrm>
        </p:spPr>
        <p:txBody>
          <a:bodyPr>
            <a:normAutofit fontScale="85000" lnSpcReduction="20000"/>
          </a:bodyPr>
          <a:lstStyle/>
          <a:p>
            <a:r>
              <a:rPr lang="en-US" sz="1800" dirty="0">
                <a:effectLst>
                  <a:outerShdw blurRad="38100" dist="38100" dir="2700000" algn="tl">
                    <a:srgbClr val="000000">
                      <a:alpha val="43137"/>
                    </a:srgbClr>
                  </a:outerShdw>
                </a:effectLst>
              </a:rPr>
              <a:t>Dear </a:t>
            </a:r>
            <a:r>
              <a:rPr lang="en-US" sz="1800" dirty="0" smtClean="0">
                <a:effectLst>
                  <a:outerShdw blurRad="38100" dist="38100" dir="2700000" algn="tl">
                    <a:srgbClr val="000000">
                      <a:alpha val="43137"/>
                    </a:srgbClr>
                  </a:outerShdw>
                </a:effectLst>
              </a:rPr>
              <a:t>Professor</a:t>
            </a:r>
            <a:r>
              <a:rPr lang="fa-IR" sz="1800" dirty="0" smtClean="0">
                <a:effectLst>
                  <a:outerShdw blurRad="38100" dist="38100" dir="2700000" algn="tl">
                    <a:srgbClr val="000000">
                      <a:alpha val="43137"/>
                    </a:srgbClr>
                  </a:outerShdw>
                </a:effectLst>
              </a:rPr>
              <a:t> </a:t>
            </a:r>
            <a:r>
              <a:rPr lang="en-US" sz="1800" dirty="0" smtClean="0">
                <a:effectLst>
                  <a:outerShdw blurRad="38100" dist="38100" dir="2700000" algn="tl">
                    <a:srgbClr val="000000">
                      <a:alpha val="43137"/>
                    </a:srgbClr>
                  </a:outerShdw>
                </a:effectLst>
              </a:rPr>
              <a:t>: </a:t>
            </a:r>
            <a:r>
              <a:rPr lang="en-US" sz="1800" dirty="0" err="1" smtClean="0">
                <a:effectLst>
                  <a:outerShdw blurRad="38100" dist="38100" dir="2700000" algn="tl">
                    <a:srgbClr val="000000">
                      <a:alpha val="43137"/>
                    </a:srgbClr>
                  </a:outerShdw>
                </a:effectLst>
              </a:rPr>
              <a:t>Mr.Manthouri</a:t>
            </a:r>
            <a:endParaRPr lang="en-US" sz="1800" dirty="0" smtClean="0">
              <a:effectLst>
                <a:outerShdw blurRad="38100" dist="38100" dir="2700000" algn="tl">
                  <a:srgbClr val="000000">
                    <a:alpha val="43137"/>
                  </a:srgbClr>
                </a:outerShdw>
              </a:effectLst>
            </a:endParaRPr>
          </a:p>
          <a:p>
            <a:r>
              <a:rPr lang="en-US" sz="1800" dirty="0" smtClean="0">
                <a:effectLst>
                  <a:outerShdw blurRad="38100" dist="38100" dir="2700000" algn="tl">
                    <a:srgbClr val="000000">
                      <a:alpha val="43137"/>
                    </a:srgbClr>
                  </a:outerShdw>
                </a:effectLst>
              </a:rPr>
              <a:t>Produced By : </a:t>
            </a:r>
            <a:r>
              <a:rPr lang="en-US" sz="1800" dirty="0" err="1" smtClean="0">
                <a:effectLst>
                  <a:outerShdw blurRad="38100" dist="38100" dir="2700000" algn="tl">
                    <a:srgbClr val="000000">
                      <a:alpha val="43137"/>
                    </a:srgbClr>
                  </a:outerShdw>
                </a:effectLst>
              </a:rPr>
              <a:t>Ghasemi,morteza</a:t>
            </a:r>
            <a:endParaRPr lang="en-US" sz="1800" dirty="0" smtClean="0">
              <a:effectLst>
                <a:outerShdw blurRad="38100" dist="38100" dir="2700000" algn="tl">
                  <a:srgbClr val="000000">
                    <a:alpha val="43137"/>
                  </a:srgbClr>
                </a:outerShdw>
              </a:effectLst>
            </a:endParaRPr>
          </a:p>
          <a:p>
            <a:endParaRPr lang="fa-IR" sz="1800" dirty="0" smtClean="0">
              <a:effectLst>
                <a:outerShdw blurRad="38100" dist="38100" dir="2700000" algn="tl">
                  <a:srgbClr val="000000">
                    <a:alpha val="43137"/>
                  </a:srgbClr>
                </a:outerShdw>
              </a:effectLst>
            </a:endParaRPr>
          </a:p>
          <a:p>
            <a:r>
              <a:rPr lang="en-US" sz="1800" dirty="0" smtClean="0">
                <a:hlinkClick r:id="rId2"/>
              </a:rPr>
              <a:t>https</a:t>
            </a:r>
            <a:r>
              <a:rPr lang="en-US" sz="1800" dirty="0">
                <a:hlinkClick r:id="rId2"/>
              </a:rPr>
              <a:t>://</a:t>
            </a:r>
            <a:r>
              <a:rPr lang="en-US" sz="1800" dirty="0" smtClean="0">
                <a:hlinkClick r:id="rId2"/>
              </a:rPr>
              <a:t>github.com/Morteza-Ghasemi</a:t>
            </a:r>
            <a:endParaRPr lang="en-US" sz="1800" dirty="0" smtClean="0"/>
          </a:p>
          <a:p>
            <a:r>
              <a:rPr lang="en-US" sz="1400" dirty="0">
                <a:effectLst>
                  <a:outerShdw blurRad="38100" dist="38100" dir="2700000" algn="tl">
                    <a:srgbClr val="000000">
                      <a:alpha val="43137"/>
                    </a:srgbClr>
                  </a:outerShdw>
                </a:effectLst>
              </a:rPr>
              <a:t>January 2021 </a:t>
            </a:r>
          </a:p>
        </p:txBody>
      </p:sp>
    </p:spTree>
    <p:extLst>
      <p:ext uri="{BB962C8B-B14F-4D97-AF65-F5344CB8AC3E}">
        <p14:creationId xmlns:p14="http://schemas.microsoft.com/office/powerpoint/2010/main" val="1197204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954490" cy="3318936"/>
          </a:xfrm>
        </p:spPr>
        <p:txBody>
          <a:bodyPr>
            <a:normAutofit/>
          </a:bodyPr>
          <a:lstStyle/>
          <a:p>
            <a:r>
              <a:rPr lang="en-US" dirty="0" smtClean="0"/>
              <a:t>The </a:t>
            </a:r>
            <a:r>
              <a:rPr lang="en-US" dirty="0"/>
              <a:t>output of </a:t>
            </a:r>
            <a:r>
              <a:rPr lang="en-US" dirty="0" smtClean="0"/>
              <a:t>the </a:t>
            </a:r>
            <a:r>
              <a:rPr lang="en-US" b="1" dirty="0">
                <a:effectLst>
                  <a:outerShdw blurRad="38100" dist="38100" dir="2700000" algn="tl">
                    <a:srgbClr val="000000">
                      <a:alpha val="43137"/>
                    </a:srgbClr>
                  </a:outerShdw>
                </a:effectLst>
              </a:rPr>
              <a:t>Random </a:t>
            </a:r>
            <a:r>
              <a:rPr lang="en-US" b="1" dirty="0" smtClean="0">
                <a:effectLst>
                  <a:outerShdw blurRad="38100" dist="38100" dir="2700000" algn="tl">
                    <a:srgbClr val="000000">
                      <a:alpha val="43137"/>
                    </a:srgbClr>
                  </a:outerShdw>
                </a:effectLst>
              </a:rPr>
              <a:t>Forest </a:t>
            </a:r>
            <a:r>
              <a:rPr lang="en-US" dirty="0" smtClean="0"/>
              <a:t>looks </a:t>
            </a:r>
            <a:r>
              <a:rPr lang="en-US" dirty="0"/>
              <a:t>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Random Forest</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199" y="3091381"/>
            <a:ext cx="3893128" cy="28955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31" y="3077626"/>
            <a:ext cx="3965178" cy="2949101"/>
          </a:xfrm>
          <a:prstGeom prst="rect">
            <a:avLst/>
          </a:prstGeom>
        </p:spPr>
      </p:pic>
    </p:spTree>
    <p:extLst>
      <p:ext uri="{BB962C8B-B14F-4D97-AF65-F5344CB8AC3E}">
        <p14:creationId xmlns:p14="http://schemas.microsoft.com/office/powerpoint/2010/main" val="1176329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954490" cy="3318936"/>
          </a:xfrm>
        </p:spPr>
        <p:txBody>
          <a:bodyPr>
            <a:normAutofit/>
          </a:bodyPr>
          <a:lstStyle/>
          <a:p>
            <a:r>
              <a:rPr lang="en-US" dirty="0" smtClean="0"/>
              <a:t>The </a:t>
            </a:r>
            <a:r>
              <a:rPr lang="en-US" dirty="0"/>
              <a:t>output of </a:t>
            </a:r>
            <a:r>
              <a:rPr lang="en-US" dirty="0" smtClean="0"/>
              <a:t>the </a:t>
            </a:r>
            <a:r>
              <a:rPr lang="en-US" b="1" dirty="0">
                <a:effectLst>
                  <a:outerShdw blurRad="38100" dist="38100" dir="2700000" algn="tl">
                    <a:srgbClr val="000000">
                      <a:alpha val="43137"/>
                    </a:srgbClr>
                  </a:outerShdw>
                </a:effectLst>
              </a:rPr>
              <a:t>Random </a:t>
            </a:r>
            <a:r>
              <a:rPr lang="en-US" b="1" dirty="0" smtClean="0">
                <a:effectLst>
                  <a:outerShdw blurRad="38100" dist="38100" dir="2700000" algn="tl">
                    <a:srgbClr val="000000">
                      <a:alpha val="43137"/>
                    </a:srgbClr>
                  </a:outerShdw>
                </a:effectLst>
              </a:rPr>
              <a:t>Forest </a:t>
            </a:r>
            <a:r>
              <a:rPr lang="en-US" dirty="0" smtClean="0"/>
              <a:t>looks </a:t>
            </a:r>
            <a:r>
              <a:rPr lang="en-US" dirty="0"/>
              <a:t>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Random Forest</a:t>
            </a:r>
            <a:endParaRPr lang="en-US" b="1" dirty="0"/>
          </a:p>
        </p:txBody>
      </p:sp>
      <p:pic>
        <p:nvPicPr>
          <p:cNvPr id="2" name="Picture 1"/>
          <p:cNvPicPr>
            <a:picLocks noChangeAspect="1"/>
          </p:cNvPicPr>
          <p:nvPr/>
        </p:nvPicPr>
        <p:blipFill>
          <a:blip r:embed="rId2"/>
          <a:stretch>
            <a:fillRect/>
          </a:stretch>
        </p:blipFill>
        <p:spPr>
          <a:xfrm>
            <a:off x="1289114" y="3214256"/>
            <a:ext cx="4558004" cy="254512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97" y="3103418"/>
            <a:ext cx="4922017" cy="2563091"/>
          </a:xfrm>
          <a:prstGeom prst="rect">
            <a:avLst/>
          </a:prstGeom>
        </p:spPr>
      </p:pic>
    </p:spTree>
    <p:extLst>
      <p:ext uri="{BB962C8B-B14F-4D97-AF65-F5344CB8AC3E}">
        <p14:creationId xmlns:p14="http://schemas.microsoft.com/office/powerpoint/2010/main" val="329928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954490" cy="3318936"/>
          </a:xfrm>
        </p:spPr>
        <p:txBody>
          <a:bodyPr>
            <a:normAutofit/>
          </a:bodyPr>
          <a:lstStyle/>
          <a:p>
            <a:r>
              <a:rPr lang="en-US" dirty="0" smtClean="0"/>
              <a:t>The </a:t>
            </a:r>
            <a:r>
              <a:rPr lang="en-US" dirty="0"/>
              <a:t>output of </a:t>
            </a:r>
            <a:r>
              <a:rPr lang="en-US" dirty="0" smtClean="0"/>
              <a:t>the </a:t>
            </a:r>
            <a:r>
              <a:rPr lang="en-US" b="1" dirty="0" smtClean="0">
                <a:effectLst>
                  <a:outerShdw blurRad="38100" dist="38100" dir="2700000" algn="tl">
                    <a:srgbClr val="000000">
                      <a:alpha val="43137"/>
                    </a:srgbClr>
                  </a:outerShdw>
                </a:effectLst>
              </a:rPr>
              <a:t>MLP </a:t>
            </a:r>
            <a:r>
              <a:rPr lang="en-US" dirty="0" smtClean="0"/>
              <a:t>looks </a:t>
            </a:r>
            <a:r>
              <a:rPr lang="en-US" dirty="0"/>
              <a:t>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MLP</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181" y="3087140"/>
            <a:ext cx="3768436" cy="280277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109" y="3118744"/>
            <a:ext cx="3837709" cy="2854296"/>
          </a:xfrm>
          <a:prstGeom prst="rect">
            <a:avLst/>
          </a:prstGeom>
        </p:spPr>
      </p:pic>
    </p:spTree>
    <p:extLst>
      <p:ext uri="{BB962C8B-B14F-4D97-AF65-F5344CB8AC3E}">
        <p14:creationId xmlns:p14="http://schemas.microsoft.com/office/powerpoint/2010/main" val="71320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954490" cy="3318936"/>
          </a:xfrm>
        </p:spPr>
        <p:txBody>
          <a:bodyPr>
            <a:normAutofit/>
          </a:bodyPr>
          <a:lstStyle/>
          <a:p>
            <a:r>
              <a:rPr lang="en-US" dirty="0" smtClean="0"/>
              <a:t>The </a:t>
            </a:r>
            <a:r>
              <a:rPr lang="en-US" dirty="0"/>
              <a:t>output of </a:t>
            </a:r>
            <a:r>
              <a:rPr lang="en-US" dirty="0" smtClean="0"/>
              <a:t>the </a:t>
            </a:r>
            <a:r>
              <a:rPr lang="en-US" b="1" dirty="0" smtClean="0">
                <a:effectLst>
                  <a:outerShdw blurRad="38100" dist="38100" dir="2700000" algn="tl">
                    <a:srgbClr val="000000">
                      <a:alpha val="43137"/>
                    </a:srgbClr>
                  </a:outerShdw>
                </a:effectLst>
              </a:rPr>
              <a:t>MLP </a:t>
            </a:r>
            <a:r>
              <a:rPr lang="en-US" dirty="0" smtClean="0"/>
              <a:t>looks </a:t>
            </a:r>
            <a:r>
              <a:rPr lang="en-US" dirty="0"/>
              <a:t>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MLP</a:t>
            </a:r>
            <a:endParaRPr lang="en-US" b="1" dirty="0"/>
          </a:p>
        </p:txBody>
      </p:sp>
      <p:pic>
        <p:nvPicPr>
          <p:cNvPr id="5" name="Picture 4"/>
          <p:cNvPicPr>
            <a:picLocks noChangeAspect="1"/>
          </p:cNvPicPr>
          <p:nvPr/>
        </p:nvPicPr>
        <p:blipFill>
          <a:blip r:embed="rId2"/>
          <a:stretch>
            <a:fillRect/>
          </a:stretch>
        </p:blipFill>
        <p:spPr>
          <a:xfrm>
            <a:off x="6130384" y="3283527"/>
            <a:ext cx="5031656" cy="2183693"/>
          </a:xfrm>
          <a:prstGeom prst="rect">
            <a:avLst/>
          </a:prstGeom>
        </p:spPr>
      </p:pic>
      <p:pic>
        <p:nvPicPr>
          <p:cNvPr id="6" name="Picture 5"/>
          <p:cNvPicPr>
            <a:picLocks noChangeAspect="1"/>
          </p:cNvPicPr>
          <p:nvPr/>
        </p:nvPicPr>
        <p:blipFill>
          <a:blip r:embed="rId3"/>
          <a:stretch>
            <a:fillRect/>
          </a:stretch>
        </p:blipFill>
        <p:spPr>
          <a:xfrm>
            <a:off x="1463695" y="3283527"/>
            <a:ext cx="4467246" cy="2731439"/>
          </a:xfrm>
          <a:prstGeom prst="rect">
            <a:avLst/>
          </a:prstGeom>
        </p:spPr>
      </p:pic>
    </p:spTree>
    <p:extLst>
      <p:ext uri="{BB962C8B-B14F-4D97-AF65-F5344CB8AC3E}">
        <p14:creationId xmlns:p14="http://schemas.microsoft.com/office/powerpoint/2010/main" val="120090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954490" cy="3318936"/>
          </a:xfrm>
        </p:spPr>
        <p:txBody>
          <a:bodyPr>
            <a:normAutofit/>
          </a:bodyPr>
          <a:lstStyle/>
          <a:p>
            <a:r>
              <a:rPr lang="en-US" dirty="0" smtClean="0"/>
              <a:t>The </a:t>
            </a:r>
            <a:r>
              <a:rPr lang="en-US" dirty="0"/>
              <a:t>output of </a:t>
            </a:r>
            <a:r>
              <a:rPr lang="en-US" dirty="0" smtClean="0"/>
              <a:t>the </a:t>
            </a:r>
            <a:r>
              <a:rPr lang="en-US" b="1" dirty="0" err="1">
                <a:effectLst>
                  <a:outerShdw blurRad="38100" dist="38100" dir="2700000" algn="tl">
                    <a:srgbClr val="000000">
                      <a:alpha val="43137"/>
                    </a:srgbClr>
                  </a:outerShdw>
                </a:effectLst>
              </a:rPr>
              <a:t>DecisionTree</a:t>
            </a:r>
            <a:r>
              <a:rPr lang="en-US" b="1" dirty="0">
                <a:effectLst>
                  <a:outerShdw blurRad="38100" dist="38100" dir="2700000" algn="tl">
                    <a:srgbClr val="000000">
                      <a:alpha val="43137"/>
                    </a:srgbClr>
                  </a:outerShdw>
                </a:effectLst>
              </a:rPr>
              <a:t> </a:t>
            </a:r>
            <a:r>
              <a:rPr lang="en-US" dirty="0" smtClean="0"/>
              <a:t>looks </a:t>
            </a:r>
            <a:r>
              <a:rPr lang="en-US" dirty="0"/>
              <a:t>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b="1" dirty="0" err="1">
                <a:effectLst>
                  <a:outerShdw blurRad="38100" dist="38100" dir="2700000" algn="tl">
                    <a:srgbClr val="000000">
                      <a:alpha val="43137"/>
                    </a:srgbClr>
                  </a:outerShdw>
                </a:effectLst>
              </a:rPr>
              <a:t>DecisionTree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782" y="3157456"/>
            <a:ext cx="3934691" cy="292642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82" y="3172695"/>
            <a:ext cx="3876945" cy="2883478"/>
          </a:xfrm>
          <a:prstGeom prst="rect">
            <a:avLst/>
          </a:prstGeom>
        </p:spPr>
      </p:pic>
    </p:spTree>
    <p:extLst>
      <p:ext uri="{BB962C8B-B14F-4D97-AF65-F5344CB8AC3E}">
        <p14:creationId xmlns:p14="http://schemas.microsoft.com/office/powerpoint/2010/main" val="377359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954490" cy="3318936"/>
          </a:xfrm>
        </p:spPr>
        <p:txBody>
          <a:bodyPr>
            <a:normAutofit/>
          </a:bodyPr>
          <a:lstStyle/>
          <a:p>
            <a:r>
              <a:rPr lang="en-US" dirty="0" smtClean="0"/>
              <a:t>The </a:t>
            </a:r>
            <a:r>
              <a:rPr lang="en-US" dirty="0"/>
              <a:t>output of </a:t>
            </a:r>
            <a:r>
              <a:rPr lang="en-US" dirty="0" smtClean="0"/>
              <a:t>the </a:t>
            </a:r>
            <a:r>
              <a:rPr lang="en-US" b="1" dirty="0" err="1">
                <a:effectLst>
                  <a:outerShdw blurRad="38100" dist="38100" dir="2700000" algn="tl">
                    <a:srgbClr val="000000">
                      <a:alpha val="43137"/>
                    </a:srgbClr>
                  </a:outerShdw>
                </a:effectLst>
              </a:rPr>
              <a:t>DecisionTree</a:t>
            </a:r>
            <a:r>
              <a:rPr lang="en-US" b="1" dirty="0">
                <a:effectLst>
                  <a:outerShdw blurRad="38100" dist="38100" dir="2700000" algn="tl">
                    <a:srgbClr val="000000">
                      <a:alpha val="43137"/>
                    </a:srgbClr>
                  </a:outerShdw>
                </a:effectLst>
              </a:rPr>
              <a:t> </a:t>
            </a:r>
            <a:r>
              <a:rPr lang="en-US" dirty="0" smtClean="0"/>
              <a:t>looks </a:t>
            </a:r>
            <a:r>
              <a:rPr lang="en-US" dirty="0"/>
              <a:t>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b="1" dirty="0" err="1">
                <a:effectLst>
                  <a:outerShdw blurRad="38100" dist="38100" dir="2700000" algn="tl">
                    <a:srgbClr val="000000">
                      <a:alpha val="43137"/>
                    </a:srgbClr>
                  </a:outerShdw>
                </a:effectLst>
              </a:rPr>
              <a:t>DecisionTree</a:t>
            </a:r>
            <a:endParaRPr lang="en-US" b="1" dirty="0"/>
          </a:p>
        </p:txBody>
      </p:sp>
      <p:pic>
        <p:nvPicPr>
          <p:cNvPr id="2" name="Picture 1"/>
          <p:cNvPicPr>
            <a:picLocks noChangeAspect="1"/>
          </p:cNvPicPr>
          <p:nvPr/>
        </p:nvPicPr>
        <p:blipFill>
          <a:blip r:embed="rId2"/>
          <a:stretch>
            <a:fillRect/>
          </a:stretch>
        </p:blipFill>
        <p:spPr>
          <a:xfrm>
            <a:off x="1095356" y="3255818"/>
            <a:ext cx="5110870" cy="2567034"/>
          </a:xfrm>
          <a:prstGeom prst="rect">
            <a:avLst/>
          </a:prstGeom>
        </p:spPr>
      </p:pic>
      <p:pic>
        <p:nvPicPr>
          <p:cNvPr id="8" name="Picture 7"/>
          <p:cNvPicPr>
            <a:picLocks noChangeAspect="1"/>
          </p:cNvPicPr>
          <p:nvPr/>
        </p:nvPicPr>
        <p:blipFill>
          <a:blip r:embed="rId3"/>
          <a:stretch>
            <a:fillRect/>
          </a:stretch>
        </p:blipFill>
        <p:spPr>
          <a:xfrm>
            <a:off x="6352672" y="3255818"/>
            <a:ext cx="4911071" cy="2507673"/>
          </a:xfrm>
          <a:prstGeom prst="rect">
            <a:avLst/>
          </a:prstGeom>
        </p:spPr>
      </p:pic>
    </p:spTree>
    <p:extLst>
      <p:ext uri="{BB962C8B-B14F-4D97-AF65-F5344CB8AC3E}">
        <p14:creationId xmlns:p14="http://schemas.microsoft.com/office/powerpoint/2010/main" val="414085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The End</a:t>
            </a:r>
            <a:r>
              <a:rPr lang="en-US" b="1" dirty="0"/>
              <a:t/>
            </a:r>
            <a:br>
              <a:rPr lang="en-US" b="1" dirty="0"/>
            </a:br>
            <a:endParaRPr lang="en-US" dirty="0"/>
          </a:p>
        </p:txBody>
      </p:sp>
      <p:sp>
        <p:nvSpPr>
          <p:cNvPr id="3" name="Content Placeholder 2"/>
          <p:cNvSpPr>
            <a:spLocks noGrp="1"/>
          </p:cNvSpPr>
          <p:nvPr>
            <p:ph type="body"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327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843654" cy="3318936"/>
          </a:xfrm>
        </p:spPr>
        <p:txBody>
          <a:bodyPr>
            <a:normAutofit fontScale="92500"/>
          </a:bodyPr>
          <a:lstStyle/>
          <a:p>
            <a:endParaRPr lang="en-US" dirty="0" smtClean="0"/>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pPr marL="0" indent="0">
              <a:buNone/>
            </a:pPr>
            <a:endParaRPr lang="en-US" dirty="0" smtClean="0">
              <a:hlinkClick r:id="rId2"/>
            </a:endParaRPr>
          </a:p>
          <a:p>
            <a:r>
              <a:rPr lang="en-US" dirty="0">
                <a:hlinkClick r:id="rId3"/>
              </a:rPr>
              <a:t>https://www.kaggle.com/c/jigsaw-toxic-comment-classification-challenge/overview</a:t>
            </a:r>
            <a:endParaRPr lang="en-US"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b="1" dirty="0" err="1">
                <a:effectLst>
                  <a:outerShdw blurRad="38100" dist="38100" dir="2700000" algn="tl">
                    <a:srgbClr val="000000">
                      <a:alpha val="43137"/>
                    </a:srgbClr>
                  </a:outerShdw>
                </a:effectLst>
              </a:rPr>
              <a:t>Kaggle</a:t>
            </a:r>
            <a:r>
              <a:rPr lang="en-US" b="1" dirty="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Toxic Comment Classification </a:t>
            </a:r>
            <a:r>
              <a:rPr lang="en-US" dirty="0" smtClean="0">
                <a:effectLst>
                  <a:outerShdw blurRad="38100" dist="38100" dir="2700000" algn="tl">
                    <a:srgbClr val="000000">
                      <a:alpha val="43137"/>
                    </a:srgbClr>
                  </a:outerShdw>
                </a:effectLst>
              </a:rPr>
              <a:t>Challenge</a:t>
            </a:r>
            <a:endParaRPr lang="en-US"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5183" y="2805545"/>
            <a:ext cx="2417618" cy="2417618"/>
          </a:xfrm>
          <a:prstGeom prst="rect">
            <a:avLst/>
          </a:prstGeom>
        </p:spPr>
      </p:pic>
    </p:spTree>
    <p:extLst>
      <p:ext uri="{BB962C8B-B14F-4D97-AF65-F5344CB8AC3E}">
        <p14:creationId xmlns:p14="http://schemas.microsoft.com/office/powerpoint/2010/main" val="3759156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Overview</a:t>
            </a:r>
            <a:endParaRPr lang="en-US" b="1" dirty="0"/>
          </a:p>
        </p:txBody>
      </p:sp>
      <p:sp>
        <p:nvSpPr>
          <p:cNvPr id="5" name="Content Placeholder 4"/>
          <p:cNvSpPr>
            <a:spLocks noGrp="1"/>
          </p:cNvSpPr>
          <p:nvPr>
            <p:ph idx="1"/>
          </p:nvPr>
        </p:nvSpPr>
        <p:spPr/>
        <p:txBody>
          <a:bodyPr>
            <a:normAutofit/>
          </a:bodyPr>
          <a:lstStyle/>
          <a:p>
            <a:endParaRPr lang="en-US" dirty="0" smtClean="0"/>
          </a:p>
          <a:p>
            <a:r>
              <a:rPr lang="en-US" dirty="0" smtClean="0"/>
              <a:t>Discussing </a:t>
            </a:r>
            <a:r>
              <a:rPr lang="en-US" dirty="0"/>
              <a:t>things you care about can be difficult. The threat of abuse and harassment online means that many people stop expressing themselves and give up on seeking different opinions. Platforms struggle to effectively facilitate conversations, leading many communities to limit or completely shut down user comments.</a:t>
            </a:r>
          </a:p>
        </p:txBody>
      </p:sp>
    </p:spTree>
    <p:extLst>
      <p:ext uri="{BB962C8B-B14F-4D97-AF65-F5344CB8AC3E}">
        <p14:creationId xmlns:p14="http://schemas.microsoft.com/office/powerpoint/2010/main" val="2799899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Overview</a:t>
            </a:r>
            <a:endParaRPr lang="en-US" b="1" dirty="0"/>
          </a:p>
        </p:txBody>
      </p:sp>
      <p:sp>
        <p:nvSpPr>
          <p:cNvPr id="5" name="Content Placeholder 4"/>
          <p:cNvSpPr>
            <a:spLocks noGrp="1"/>
          </p:cNvSpPr>
          <p:nvPr>
            <p:ph idx="1"/>
          </p:nvPr>
        </p:nvSpPr>
        <p:spPr/>
        <p:txBody>
          <a:bodyPr>
            <a:normAutofit fontScale="92500"/>
          </a:bodyPr>
          <a:lstStyle/>
          <a:p>
            <a:r>
              <a:rPr lang="en-US" dirty="0"/>
              <a:t>The </a:t>
            </a:r>
            <a:r>
              <a:rPr lang="en-US" dirty="0">
                <a:hlinkClick r:id="rId2"/>
              </a:rPr>
              <a:t>Conversation AI</a:t>
            </a:r>
            <a:r>
              <a:rPr lang="en-US" dirty="0"/>
              <a:t> team, a research initiative founded by </a:t>
            </a:r>
            <a:r>
              <a:rPr lang="en-US" dirty="0">
                <a:hlinkClick r:id="rId3"/>
              </a:rPr>
              <a:t>Jigsaw</a:t>
            </a:r>
            <a:r>
              <a:rPr lang="en-US" dirty="0"/>
              <a:t> and Google (both a part of Alphabet) are working on tools to help improve online conversation. One area of focus is the study of negative online behaviors, like toxic comments (i.e. comments that are rude, disrespectful or otherwise likely to make someone leave a discussion). So far they’ve built a range of publicly available models served through the </a:t>
            </a:r>
            <a:r>
              <a:rPr lang="en-US" dirty="0">
                <a:hlinkClick r:id="rId4"/>
              </a:rPr>
              <a:t>Perspective API</a:t>
            </a:r>
            <a:r>
              <a:rPr lang="en-US" dirty="0"/>
              <a:t>, including toxicity. But the current models still make errors, and they don’t allow users to select which types of toxicity they’re interested in finding (e.g. some platforms may be fine with profanity, but not with other types of toxic content).</a:t>
            </a:r>
          </a:p>
        </p:txBody>
      </p:sp>
    </p:spTree>
    <p:extLst>
      <p:ext uri="{BB962C8B-B14F-4D97-AF65-F5344CB8AC3E}">
        <p14:creationId xmlns:p14="http://schemas.microsoft.com/office/powerpoint/2010/main" val="1879462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title"/>
          </p:nvPr>
        </p:nvSpPr>
        <p:spPr>
          <a:xfrm>
            <a:off x="1295402" y="982132"/>
            <a:ext cx="9601196" cy="1303867"/>
          </a:xfrm>
        </p:spPr>
        <p:txBody>
          <a:bodyPr>
            <a:normAutofit fontScale="90000"/>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Competetion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Overview</a:t>
            </a:r>
            <a:endParaRPr lang="en-US" b="1" dirty="0"/>
          </a:p>
        </p:txBody>
      </p:sp>
      <p:sp>
        <p:nvSpPr>
          <p:cNvPr id="5" name="Content Placeholder 4"/>
          <p:cNvSpPr>
            <a:spLocks noGrp="1"/>
          </p:cNvSpPr>
          <p:nvPr>
            <p:ph idx="1"/>
          </p:nvPr>
        </p:nvSpPr>
        <p:spPr/>
        <p:txBody>
          <a:bodyPr>
            <a:normAutofit/>
          </a:bodyPr>
          <a:lstStyle/>
          <a:p>
            <a:r>
              <a:rPr lang="en-US" dirty="0"/>
              <a:t>In this competition, you’re challenged to build a multi-headed model that’s capable of detecting different types of </a:t>
            </a:r>
            <a:r>
              <a:rPr lang="en-US" dirty="0" err="1"/>
              <a:t>of</a:t>
            </a:r>
            <a:r>
              <a:rPr lang="en-US" dirty="0"/>
              <a:t> toxicity like threats, obscenity, insults, and identity-based hate better than Perspective’s </a:t>
            </a:r>
            <a:r>
              <a:rPr lang="en-US" dirty="0">
                <a:hlinkClick r:id="rId2"/>
              </a:rPr>
              <a:t>current models</a:t>
            </a:r>
            <a:r>
              <a:rPr lang="en-US" dirty="0"/>
              <a:t>. You’ll be using a dataset of comments from Wikipedia’s talk page edits. Improvements to the current model will hopefully help online discussion become more productive and respectful.</a:t>
            </a:r>
          </a:p>
          <a:p>
            <a:r>
              <a:rPr lang="en-US" i="1" dirty="0"/>
              <a:t>Disclaimer: the dataset for this competition contains text that may be considered profane, vulgar, or offensive.</a:t>
            </a:r>
            <a:endParaRPr lang="en-US" dirty="0"/>
          </a:p>
        </p:txBody>
      </p:sp>
    </p:spTree>
    <p:extLst>
      <p:ext uri="{BB962C8B-B14F-4D97-AF65-F5344CB8AC3E}">
        <p14:creationId xmlns:p14="http://schemas.microsoft.com/office/powerpoint/2010/main" val="3802223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 </a:t>
            </a:r>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Competetion</a:t>
            </a:r>
            <a:r>
              <a:rPr lang="en-US" dirty="0">
                <a:effectLst>
                  <a:outerShdw blurRad="38100" dist="38100" dir="2700000" algn="tl">
                    <a:srgbClr val="000000">
                      <a:alpha val="43137"/>
                    </a:srgbClr>
                  </a:outerShdw>
                </a:effectLst>
              </a:rPr>
              <a:t> </a:t>
            </a:r>
            <a:r>
              <a:rPr lang="en-US" b="1" dirty="0" smtClean="0"/>
              <a:t>with </a:t>
            </a:r>
            <a:r>
              <a:rPr lang="en-US" b="1" dirty="0" err="1" smtClean="0"/>
              <a:t>Scikit</a:t>
            </a:r>
            <a:r>
              <a:rPr lang="en-US" b="1" dirty="0" smtClean="0"/>
              <a:t>-Learn</a:t>
            </a:r>
          </a:p>
          <a:p>
            <a:pPr marL="0" indent="0">
              <a:buNone/>
            </a:pPr>
            <a:endParaRPr lang="en-US" b="1" dirty="0" smtClean="0"/>
          </a:p>
          <a:p>
            <a:r>
              <a:rPr lang="en-US" b="1" dirty="0" smtClean="0"/>
              <a:t>Importing libraries</a:t>
            </a:r>
          </a:p>
          <a:p>
            <a:pPr marL="457200" lvl="1" indent="0">
              <a:buNone/>
            </a:pPr>
            <a:r>
              <a:rPr lang="en-US" dirty="0"/>
              <a:t/>
            </a:r>
            <a:br>
              <a:rPr lang="en-US" dirty="0"/>
            </a:br>
            <a:endParaRPr lang="en-US" b="1" dirty="0" smtClean="0"/>
          </a:p>
          <a:p>
            <a:pPr marL="0" indent="0">
              <a:buNone/>
            </a:pPr>
            <a:r>
              <a:rPr lang="en-US" b="1" dirty="0"/>
              <a:t>	</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46117" y="4230255"/>
            <a:ext cx="3867559" cy="13669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Competetion</a:t>
            </a:r>
            <a:endParaRPr lang="en-US" sz="1800" dirty="0"/>
          </a:p>
        </p:txBody>
      </p:sp>
    </p:spTree>
    <p:extLst>
      <p:ext uri="{BB962C8B-B14F-4D97-AF65-F5344CB8AC3E}">
        <p14:creationId xmlns:p14="http://schemas.microsoft.com/office/powerpoint/2010/main" val="303515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Competetion</a:t>
            </a:r>
            <a:r>
              <a:rPr lang="en-US" dirty="0">
                <a:effectLst>
                  <a:outerShdw blurRad="38100" dist="38100" dir="2700000" algn="tl">
                    <a:srgbClr val="000000">
                      <a:alpha val="43137"/>
                    </a:srgbClr>
                  </a:outerShdw>
                </a:effectLst>
              </a:rPr>
              <a:t> </a:t>
            </a:r>
            <a:r>
              <a:rPr lang="en-US" b="1" dirty="0" smtClean="0"/>
              <a:t>with </a:t>
            </a:r>
            <a:r>
              <a:rPr lang="en-US" b="1" dirty="0" err="1" smtClean="0"/>
              <a:t>Scikit</a:t>
            </a:r>
            <a:r>
              <a:rPr lang="en-US" b="1" dirty="0" smtClean="0"/>
              <a:t>-Learn</a:t>
            </a:r>
          </a:p>
          <a:p>
            <a:r>
              <a:rPr lang="en-US" b="1" dirty="0" smtClean="0"/>
              <a:t>Data </a:t>
            </a:r>
            <a:r>
              <a:rPr lang="en-US" b="1" dirty="0"/>
              <a:t>Preprocessing</a:t>
            </a:r>
          </a:p>
          <a:p>
            <a:pPr lvl="1">
              <a:buFont typeface="Wingdings" panose="05000000000000000000" pitchFamily="2" charset="2"/>
              <a:buChar char="ü"/>
            </a:pPr>
            <a:r>
              <a:rPr lang="en-US" dirty="0"/>
              <a:t>Dividing the data into attributes and </a:t>
            </a:r>
            <a:r>
              <a:rPr lang="en-US" dirty="0" smtClean="0"/>
              <a:t>labels  </a:t>
            </a:r>
          </a:p>
          <a:p>
            <a:pPr lvl="1">
              <a:buFont typeface="Wingdings" panose="05000000000000000000" pitchFamily="2" charset="2"/>
              <a:buChar char="ü"/>
            </a:pPr>
            <a:r>
              <a:rPr lang="en-US" dirty="0" smtClean="0"/>
              <a:t>dividing </a:t>
            </a:r>
            <a:r>
              <a:rPr lang="en-US" dirty="0"/>
              <a:t>the data into training and testing </a:t>
            </a:r>
            <a:r>
              <a:rPr lang="en-US" dirty="0" smtClean="0"/>
              <a:t>sets</a:t>
            </a:r>
          </a:p>
          <a:p>
            <a:pPr lvl="1">
              <a:buFont typeface="Wingdings" panose="05000000000000000000" pitchFamily="2" charset="2"/>
              <a:buChar char="ü"/>
            </a:pPr>
            <a:r>
              <a:rPr lang="en-US" dirty="0"/>
              <a:t>replace(r'^\s*$', </a:t>
            </a:r>
            <a:r>
              <a:rPr lang="en-US" dirty="0" err="1"/>
              <a:t>np.NaN</a:t>
            </a:r>
            <a:r>
              <a:rPr lang="en-US" dirty="0"/>
              <a:t>, regex=True</a:t>
            </a:r>
            <a:r>
              <a:rPr lang="en-US" dirty="0" smtClean="0"/>
              <a:t>)</a:t>
            </a:r>
          </a:p>
          <a:p>
            <a:pPr lvl="1">
              <a:buFont typeface="Wingdings" panose="05000000000000000000" pitchFamily="2" charset="2"/>
              <a:buChar char="ü"/>
            </a:pPr>
            <a:r>
              <a:rPr lang="en-US" dirty="0" err="1"/>
              <a:t>dropna</a:t>
            </a:r>
            <a:r>
              <a:rPr lang="en-US" dirty="0"/>
              <a:t>(axis = 0, how ='any</a:t>
            </a:r>
            <a:r>
              <a:rPr lang="en-US" dirty="0" smtClean="0"/>
              <a:t>')</a:t>
            </a:r>
          </a:p>
          <a:p>
            <a:pPr lvl="1">
              <a:buFont typeface="Wingdings" panose="05000000000000000000" pitchFamily="2" charset="2"/>
              <a:buChar char="ü"/>
            </a:pPr>
            <a:r>
              <a:rPr lang="en-US" dirty="0" err="1"/>
              <a:t>reset_index</a:t>
            </a:r>
            <a:r>
              <a:rPr lang="en-US" dirty="0"/>
              <a:t>(drop=True)</a:t>
            </a:r>
            <a:endParaRPr lang="en-US" dirty="0" smtClean="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Competetion</a:t>
            </a:r>
            <a:endParaRPr lang="en-US" dirty="0"/>
          </a:p>
        </p:txBody>
      </p:sp>
    </p:spTree>
    <p:extLst>
      <p:ext uri="{BB962C8B-B14F-4D97-AF65-F5344CB8AC3E}">
        <p14:creationId xmlns:p14="http://schemas.microsoft.com/office/powerpoint/2010/main" val="224911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Competetion</a:t>
            </a:r>
            <a:r>
              <a:rPr lang="en-US" dirty="0">
                <a:effectLst>
                  <a:outerShdw blurRad="38100" dist="38100" dir="2700000" algn="tl">
                    <a:srgbClr val="000000">
                      <a:alpha val="43137"/>
                    </a:srgbClr>
                  </a:outerShdw>
                </a:effectLst>
              </a:rPr>
              <a:t> </a:t>
            </a:r>
            <a:r>
              <a:rPr lang="en-US" b="1" dirty="0" smtClean="0"/>
              <a:t>with </a:t>
            </a:r>
            <a:r>
              <a:rPr lang="en-US" b="1" dirty="0" err="1" smtClean="0"/>
              <a:t>Scikit</a:t>
            </a:r>
            <a:r>
              <a:rPr lang="en-US" b="1" dirty="0" smtClean="0"/>
              <a:t>-Learn</a:t>
            </a:r>
          </a:p>
          <a:p>
            <a:pPr marL="0" indent="0">
              <a:buNone/>
            </a:pPr>
            <a:endParaRPr lang="en-US" b="1" dirty="0" smtClean="0"/>
          </a:p>
          <a:p>
            <a:r>
              <a:rPr lang="en-US" b="1" dirty="0"/>
              <a:t>Exploratory Data </a:t>
            </a:r>
            <a:r>
              <a:rPr lang="en-US" b="1" dirty="0" smtClean="0"/>
              <a:t>Analysis</a:t>
            </a:r>
            <a:endParaRPr lang="en-US" b="1" dirty="0"/>
          </a:p>
          <a:p>
            <a:pPr lvl="1">
              <a:buFont typeface="Wingdings" panose="05000000000000000000" pitchFamily="2" charset="2"/>
              <a:buChar char="ü"/>
            </a:pPr>
            <a:r>
              <a:rPr lang="en-US" dirty="0"/>
              <a:t>To get a feel of how our dataset actually looks, execute the following command:	</a:t>
            </a:r>
            <a:r>
              <a:rPr lang="en-US" dirty="0" err="1"/>
              <a:t>bankdata.head</a:t>
            </a:r>
            <a:r>
              <a:rPr lang="en-US" dirty="0" smtClean="0"/>
              <a:t>()</a:t>
            </a:r>
          </a:p>
          <a:p>
            <a:pPr lvl="1">
              <a:buFont typeface="Wingdings" panose="05000000000000000000" pitchFamily="2" charset="2"/>
              <a:buChar char="ü"/>
            </a:pPr>
            <a:r>
              <a:rPr lang="en-US" dirty="0"/>
              <a:t>You can see that all of the attributes in the dataset are numeric. The label is also </a:t>
            </a:r>
            <a:r>
              <a:rPr lang="en-US" dirty="0" smtClean="0"/>
              <a:t> numeric </a:t>
            </a:r>
            <a:r>
              <a:rPr lang="en-US" dirty="0"/>
              <a:t>i.e. 0 and </a:t>
            </a:r>
            <a:r>
              <a:rPr lang="en-US" dirty="0" smtClean="0"/>
              <a:t>1.</a:t>
            </a:r>
          </a:p>
          <a:p>
            <a:pPr lvl="1">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Competetion</a:t>
            </a:r>
            <a:endParaRPr lang="en-US" dirty="0"/>
          </a:p>
        </p:txBody>
      </p:sp>
    </p:spTree>
    <p:extLst>
      <p:ext uri="{BB962C8B-B14F-4D97-AF65-F5344CB8AC3E}">
        <p14:creationId xmlns:p14="http://schemas.microsoft.com/office/powerpoint/2010/main" val="20576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Competetion</a:t>
            </a:r>
            <a:r>
              <a:rPr lang="en-US" dirty="0">
                <a:effectLst>
                  <a:outerShdw blurRad="38100" dist="38100" dir="2700000" algn="tl">
                    <a:srgbClr val="000000">
                      <a:alpha val="43137"/>
                    </a:srgbClr>
                  </a:outerShdw>
                </a:effectLst>
              </a:rPr>
              <a:t> </a:t>
            </a:r>
            <a:r>
              <a:rPr lang="en-US" b="1" dirty="0" smtClean="0"/>
              <a:t>with </a:t>
            </a:r>
            <a:r>
              <a:rPr lang="en-US" b="1" dirty="0" err="1" smtClean="0"/>
              <a:t>Scikit</a:t>
            </a:r>
            <a:r>
              <a:rPr lang="en-US" b="1" dirty="0" smtClean="0"/>
              <a:t>-Learn</a:t>
            </a:r>
          </a:p>
          <a:p>
            <a:r>
              <a:rPr lang="en-US" b="1" dirty="0" smtClean="0"/>
              <a:t>Evaluating the Algorithm</a:t>
            </a:r>
          </a:p>
          <a:p>
            <a:pPr lvl="1">
              <a:buFont typeface="Wingdings" panose="05000000000000000000" pitchFamily="2" charset="2"/>
              <a:buChar char="ü"/>
            </a:pPr>
            <a:r>
              <a:rPr lang="en-US" dirty="0" smtClean="0"/>
              <a:t>Confusion matrix, precision, recall, and F1 measures are the most commonly used metrics for classification tasks. </a:t>
            </a:r>
          </a:p>
          <a:p>
            <a:pPr lvl="2">
              <a:buFont typeface="Wingdings" panose="05000000000000000000" pitchFamily="2" charset="2"/>
              <a:buChar char="ü"/>
            </a:pPr>
            <a:r>
              <a:rPr lang="en-US" dirty="0" smtClean="0"/>
              <a:t>from </a:t>
            </a:r>
            <a:r>
              <a:rPr lang="en-US" dirty="0" err="1" smtClean="0"/>
              <a:t>sklearn.metrics</a:t>
            </a:r>
            <a:r>
              <a:rPr lang="en-US" dirty="0" smtClean="0"/>
              <a:t> import </a:t>
            </a:r>
            <a:r>
              <a:rPr lang="en-US" dirty="0" err="1" smtClean="0"/>
              <a:t>classification_report</a:t>
            </a:r>
            <a:r>
              <a:rPr lang="en-US" dirty="0" smtClean="0"/>
              <a:t>, </a:t>
            </a:r>
            <a:r>
              <a:rPr lang="en-US" dirty="0" err="1" smtClean="0"/>
              <a:t>confusion_matrix</a:t>
            </a:r>
            <a:endParaRPr lang="en-US" dirty="0" smtClean="0"/>
          </a:p>
          <a:p>
            <a:pPr lvl="2">
              <a:buFont typeface="Wingdings" panose="05000000000000000000" pitchFamily="2" charset="2"/>
              <a:buChar char="ü"/>
            </a:pPr>
            <a:r>
              <a:rPr lang="en-US" dirty="0" smtClean="0"/>
              <a:t>print(</a:t>
            </a:r>
            <a:r>
              <a:rPr lang="en-US" dirty="0" err="1" smtClean="0"/>
              <a:t>confusion_matrix</a:t>
            </a:r>
            <a:r>
              <a:rPr lang="en-US" dirty="0" smtClean="0"/>
              <a:t>(</a:t>
            </a:r>
            <a:r>
              <a:rPr lang="en-US" dirty="0" err="1" smtClean="0"/>
              <a:t>y_test,y_pred</a:t>
            </a:r>
            <a:r>
              <a:rPr lang="en-US" dirty="0" smtClean="0"/>
              <a:t>)) </a:t>
            </a:r>
          </a:p>
          <a:p>
            <a:pPr lvl="2">
              <a:buFont typeface="Wingdings" panose="05000000000000000000" pitchFamily="2" charset="2"/>
              <a:buChar char="ü"/>
            </a:pPr>
            <a:r>
              <a:rPr lang="en-US" dirty="0" smtClean="0"/>
              <a:t>print(</a:t>
            </a:r>
            <a:r>
              <a:rPr lang="en-US" dirty="0" err="1" smtClean="0"/>
              <a:t>classification_report</a:t>
            </a:r>
            <a:r>
              <a:rPr lang="en-US" dirty="0" smtClean="0"/>
              <a:t>(</a:t>
            </a:r>
            <a:r>
              <a:rPr lang="en-US" dirty="0" err="1" smtClean="0"/>
              <a:t>y_test,y_pred</a:t>
            </a:r>
            <a:r>
              <a:rPr lang="en-US" dirty="0" smtClean="0"/>
              <a:t>))</a:t>
            </a:r>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dirty="0" err="1">
                <a:effectLst>
                  <a:outerShdw blurRad="38100" dist="38100" dir="2700000" algn="tl">
                    <a:srgbClr val="000000">
                      <a:alpha val="43137"/>
                    </a:srgbClr>
                  </a:outerShdw>
                </a:effectLst>
              </a:rPr>
              <a:t>Kaggle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Competetion</a:t>
            </a:r>
            <a:endParaRPr lang="en-US" dirty="0"/>
          </a:p>
        </p:txBody>
      </p:sp>
    </p:spTree>
    <p:extLst>
      <p:ext uri="{BB962C8B-B14F-4D97-AF65-F5344CB8AC3E}">
        <p14:creationId xmlns:p14="http://schemas.microsoft.com/office/powerpoint/2010/main" val="11854691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694</TotalTime>
  <Words>466</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Garamond</vt:lpstr>
      <vt:lpstr>Times New Roman</vt:lpstr>
      <vt:lpstr>Wingdings</vt:lpstr>
      <vt:lpstr>Organic</vt:lpstr>
      <vt:lpstr>Kaggle Competetion </vt:lpstr>
      <vt:lpstr>Kaggle Competetion Toxic Comment Classification Challenge</vt:lpstr>
      <vt:lpstr>Kaggle Competetion Overview</vt:lpstr>
      <vt:lpstr>Kaggle Competetion Overview</vt:lpstr>
      <vt:lpstr>Kaggle Competetion Overview</vt:lpstr>
      <vt:lpstr>Kaggle Competetion</vt:lpstr>
      <vt:lpstr>Kaggle Competetion</vt:lpstr>
      <vt:lpstr>Kaggle Competetion</vt:lpstr>
      <vt:lpstr>Kaggle Competetion</vt:lpstr>
      <vt:lpstr>Kaggle Competetion Random Forest</vt:lpstr>
      <vt:lpstr>Kaggle Competetion Random Forest</vt:lpstr>
      <vt:lpstr>Kaggle Competetion MLP</vt:lpstr>
      <vt:lpstr>Kaggle Competetion MLP</vt:lpstr>
      <vt:lpstr>Kaggle Competetion DecisionTree</vt:lpstr>
      <vt:lpstr>Kaggle Competetion DecisionTree</vt:lpstr>
      <vt:lpstr> 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SVM(simple)</dc:title>
  <dc:creator>TIC</dc:creator>
  <cp:lastModifiedBy>TIC</cp:lastModifiedBy>
  <cp:revision>201</cp:revision>
  <dcterms:created xsi:type="dcterms:W3CDTF">2021-01-26T19:17:32Z</dcterms:created>
  <dcterms:modified xsi:type="dcterms:W3CDTF">2021-03-01T06:33:40Z</dcterms:modified>
</cp:coreProperties>
</file>