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97" r:id="rId2"/>
    <p:sldId id="256" r:id="rId3"/>
    <p:sldId id="299" r:id="rId4"/>
    <p:sldId id="300" r:id="rId5"/>
    <p:sldId id="301" r:id="rId6"/>
    <p:sldId id="261" r:id="rId7"/>
    <p:sldId id="303" r:id="rId8"/>
    <p:sldId id="304" r:id="rId9"/>
    <p:sldId id="306" r:id="rId10"/>
    <p:sldId id="307" r:id="rId11"/>
    <p:sldId id="305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8" r:id="rId22"/>
    <p:sldId id="317" r:id="rId23"/>
    <p:sldId id="319" r:id="rId24"/>
    <p:sldId id="320" r:id="rId25"/>
    <p:sldId id="321" r:id="rId26"/>
    <p:sldId id="322" r:id="rId27"/>
    <p:sldId id="323" r:id="rId28"/>
    <p:sldId id="325" r:id="rId29"/>
    <p:sldId id="324" r:id="rId30"/>
    <p:sldId id="326" r:id="rId31"/>
    <p:sldId id="29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872DD-1074-408D-9429-454E0A9B294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3E869-2586-432A-9222-CFAA54B49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8C6AD70-5BD1-4713-9D71-953FDEF0F4F1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47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8314-2167-48DB-AE14-CC6AF5CE6F06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9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F00C-A960-4075-9F10-D0E3B7556236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9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EB0E-6974-4AF7-9E7F-B0D94D1AA2C8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88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85F7-5E3A-4382-AA70-2B059CCAAF72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067C-8F16-4851-82E1-B0F79A8DC834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36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F1C8-0C91-4C50-B9A4-412F8707D757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54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03B2-7C7C-43A9-A01A-9E7C928BA245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90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7D9-9D10-4AB3-A399-E0196BDDF015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3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17E2-0E2B-47CF-A7E5-E5E14E05F33D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8BA-8B16-43C1-BA4A-AC43C7269BD3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8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5844-BEB3-455D-9CE1-DBAF874726DC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9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8C38-4765-4D02-80BB-4E781797982D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37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3853-92C9-42ED-96CF-5023F8DDD14A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0AA2-CFA3-46DA-ADB9-E834D6DB9D40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F4E8-5562-4636-BD2F-DC03B3AEBC55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1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5EDA-A23A-49FC-8A1C-F760EB67AB5E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1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8BAA05-5E7D-4A60-8932-91AC45D2BDEF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7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teza-Ghasemi/SVM-P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1670" y="1496290"/>
            <a:ext cx="6815670" cy="2022761"/>
          </a:xfrm>
        </p:spPr>
        <p:txBody>
          <a:bodyPr/>
          <a:lstStyle/>
          <a:p>
            <a:r>
              <a:rPr lang="en-US" sz="4400" b="1" dirty="0"/>
              <a:t>Linear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43" y="3837706"/>
            <a:ext cx="6815669" cy="1537858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Dear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</a:t>
            </a:r>
            <a:r>
              <a:rPr lang="fa-I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Mr.Manthouri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Produced By :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Ghasemi,morteza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a-I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github.com/Morteza-Ghasemi</a:t>
            </a:r>
            <a:endParaRPr lang="en-US" sz="1800" dirty="0" smtClean="0"/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January 2021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sz="3800" b="1" dirty="0" smtClean="0"/>
              <a:t>Implementing </a:t>
            </a: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800" b="1" dirty="0"/>
              <a:t>with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</a:p>
          <a:p>
            <a:r>
              <a:rPr lang="en-US" sz="4000" b="1" dirty="0"/>
              <a:t>Dataset</a:t>
            </a:r>
            <a:endParaRPr lang="en-US" sz="3800" b="1" dirty="0" smtClean="0"/>
          </a:p>
          <a:p>
            <a:pPr marL="0" indent="0">
              <a:buNone/>
            </a:pPr>
            <a:r>
              <a:rPr lang="en-US" sz="2000" b="1" dirty="0"/>
              <a:t>CRIM</a:t>
            </a:r>
            <a:r>
              <a:rPr lang="en-US" sz="2000" dirty="0"/>
              <a:t>: Per capita crime rate by town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ZN</a:t>
            </a:r>
            <a:r>
              <a:rPr lang="en-US" sz="2000" dirty="0"/>
              <a:t>: Proportion of residential land zoned for lots over 25,000 sq. </a:t>
            </a:r>
            <a:r>
              <a:rPr lang="en-US" sz="2000" dirty="0" err="1"/>
              <a:t>ft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INDUS</a:t>
            </a:r>
            <a:r>
              <a:rPr lang="en-US" sz="2000" dirty="0"/>
              <a:t>: Proportion of non-retail business acres per town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CHAS</a:t>
            </a:r>
            <a:r>
              <a:rPr lang="en-US" sz="2000" dirty="0"/>
              <a:t>: Charles River dummy variable (= 1 if tract bounds river; 0 otherwise)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NOX</a:t>
            </a:r>
            <a:r>
              <a:rPr lang="en-US" sz="2000" dirty="0"/>
              <a:t>: Nitric oxide concentration (parts per 10 million)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RM</a:t>
            </a:r>
            <a:r>
              <a:rPr lang="en-US" sz="2000" dirty="0"/>
              <a:t>: Average number of rooms per dwelling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AGE</a:t>
            </a:r>
            <a:r>
              <a:rPr lang="en-US" sz="2000" dirty="0"/>
              <a:t>: Proportion of owner-occupied units built prior to 1940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DIS</a:t>
            </a:r>
            <a:r>
              <a:rPr lang="en-US" sz="2000" dirty="0"/>
              <a:t>: Weighted distances to five Boston employment centers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RAD</a:t>
            </a:r>
            <a:r>
              <a:rPr lang="en-US" sz="2000" dirty="0"/>
              <a:t>: Index of accessibility to radial highways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TAX</a:t>
            </a:r>
            <a:r>
              <a:rPr lang="en-US" sz="2000" dirty="0"/>
              <a:t>: Full-value property tax rate per $10,000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PTRATIO</a:t>
            </a:r>
            <a:r>
              <a:rPr lang="en-US" sz="2000" dirty="0"/>
              <a:t>: Pupil-teacher ratio by town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B</a:t>
            </a:r>
            <a:r>
              <a:rPr lang="en-US" sz="2000" dirty="0"/>
              <a:t>: 1000(Bk — 0.63)², where Bk is the proportion of [people of African American descent] by town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LSTAT</a:t>
            </a:r>
            <a:r>
              <a:rPr lang="en-US" sz="2000" dirty="0"/>
              <a:t>: Percentage of lower status of the population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MEDV</a:t>
            </a:r>
            <a:r>
              <a:rPr lang="en-US" sz="2000" dirty="0"/>
              <a:t>: Median value </a:t>
            </a:r>
            <a:r>
              <a:rPr lang="en-US" sz="2000" dirty="0" smtClean="0"/>
              <a:t>of </a:t>
            </a:r>
            <a:r>
              <a:rPr lang="en-US" sz="2000" dirty="0"/>
              <a:t>owner-occupied homes in $1000s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10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Dataset 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We will now load the data into a pandas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 err="1" smtClean="0"/>
              <a:t>pd.DataFrame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boston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boston_dataset.data</a:t>
            </a:r>
            <a:r>
              <a:rPr lang="en-US" dirty="0"/>
              <a:t>, columns=</a:t>
            </a:r>
            <a:r>
              <a:rPr lang="en-US" dirty="0" err="1"/>
              <a:t>boston_dataset.feature_names</a:t>
            </a:r>
            <a:r>
              <a:rPr lang="en-US" dirty="0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boston.head</a:t>
            </a:r>
            <a:r>
              <a:rPr lang="en-US" dirty="0" smtClean="0"/>
              <a:t>()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boston</a:t>
            </a:r>
            <a:r>
              <a:rPr lang="en-US" dirty="0"/>
              <a:t>['MEDV'] = </a:t>
            </a:r>
            <a:r>
              <a:rPr lang="en-US" dirty="0" err="1"/>
              <a:t>boston_dataset.target</a:t>
            </a:r>
            <a:endParaRPr lang="fa-I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11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Data preprocessing</a:t>
            </a:r>
            <a:endParaRPr lang="en-US" dirty="0"/>
          </a:p>
          <a:p>
            <a:pPr lvl="1"/>
            <a:r>
              <a:rPr lang="en-US" dirty="0" smtClean="0"/>
              <a:t>After </a:t>
            </a:r>
            <a:r>
              <a:rPr lang="en-US" dirty="0"/>
              <a:t>loading the data, it’s a good practice to see if there are any missing values in the data. We count the number of missing values for each feature </a:t>
            </a:r>
            <a:r>
              <a:rPr lang="en-US" dirty="0" smtClean="0"/>
              <a:t>using 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boston.isnull</a:t>
            </a:r>
            <a:r>
              <a:rPr lang="en-US" dirty="0"/>
              <a:t>().sum()</a:t>
            </a:r>
            <a:r>
              <a:rPr lang="en-US" dirty="0" smtClean="0"/>
              <a:t> </a:t>
            </a:r>
            <a:endParaRPr lang="fa-I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12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Exploratory Data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After loading the data, it’s a good practice to see if there are any missing values in the data. We count the number of missing values for each feature </a:t>
            </a:r>
            <a:r>
              <a:rPr lang="en-US" dirty="0" smtClean="0"/>
              <a:t>using 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boston.isnull</a:t>
            </a:r>
            <a:r>
              <a:rPr lang="en-US" dirty="0"/>
              <a:t>().sum()</a:t>
            </a:r>
            <a:r>
              <a:rPr lang="en-US" dirty="0" smtClean="0"/>
              <a:t> </a:t>
            </a:r>
            <a:endParaRPr lang="fa-I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13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Exploratory Data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first plot the distribution of the target </a:t>
            </a:r>
            <a:r>
              <a:rPr lang="en-US" dirty="0" smtClean="0"/>
              <a:t>variable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sns.set</a:t>
            </a:r>
            <a:r>
              <a:rPr lang="en-US" dirty="0"/>
              <a:t>(</a:t>
            </a:r>
            <a:r>
              <a:rPr lang="en-US" dirty="0" err="1"/>
              <a:t>rc</a:t>
            </a:r>
            <a:r>
              <a:rPr lang="en-US" dirty="0"/>
              <a:t>={'</a:t>
            </a:r>
            <a:r>
              <a:rPr lang="en-US" dirty="0" err="1"/>
              <a:t>figure.figsize</a:t>
            </a:r>
            <a:r>
              <a:rPr lang="en-US" dirty="0"/>
              <a:t>':(11.7,8.27</a:t>
            </a:r>
            <a:r>
              <a:rPr lang="en-US" dirty="0" smtClean="0"/>
              <a:t>)})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sns.distplot</a:t>
            </a:r>
            <a:r>
              <a:rPr lang="en-US" dirty="0"/>
              <a:t>(</a:t>
            </a:r>
            <a:r>
              <a:rPr lang="en-US" dirty="0" err="1"/>
              <a:t>boston</a:t>
            </a:r>
            <a:r>
              <a:rPr lang="en-US" dirty="0"/>
              <a:t>['MEDV'], bins=30</a:t>
            </a:r>
            <a:r>
              <a:rPr lang="en-US" dirty="0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fa-I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14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endParaRPr lang="en-US" b="1" dirty="0" smtClean="0"/>
          </a:p>
          <a:p>
            <a:r>
              <a:rPr lang="en-US" b="1" dirty="0" smtClean="0"/>
              <a:t>Exploratory </a:t>
            </a:r>
            <a:r>
              <a:rPr lang="en-US" b="1" dirty="0"/>
              <a:t>Data </a:t>
            </a:r>
            <a:r>
              <a:rPr lang="en-US" b="1" dirty="0" smtClean="0"/>
              <a:t>Analysis</a:t>
            </a:r>
          </a:p>
          <a:p>
            <a:pPr lvl="1"/>
            <a:r>
              <a:rPr lang="en-US" dirty="0"/>
              <a:t>We see that the values </a:t>
            </a:r>
            <a:r>
              <a:rPr lang="en-US" dirty="0" smtClean="0"/>
              <a:t>of MEDV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 are distributed normally </a:t>
            </a:r>
            <a:r>
              <a:rPr lang="en-US" dirty="0" smtClean="0"/>
              <a:t>with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few outliers.</a:t>
            </a:r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2">
              <a:buFont typeface="Wingdings" panose="05000000000000000000" pitchFamily="2" charset="2"/>
              <a:buChar char="ü"/>
            </a:pPr>
            <a:endParaRPr lang="fa-I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15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750" y="3020290"/>
            <a:ext cx="4631752" cy="33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endParaRPr lang="en-US" b="1" dirty="0" smtClean="0"/>
          </a:p>
          <a:p>
            <a:r>
              <a:rPr lang="en-US" b="1" dirty="0" smtClean="0"/>
              <a:t>Exploratory </a:t>
            </a:r>
            <a:r>
              <a:rPr lang="en-US" b="1" dirty="0"/>
              <a:t>Data </a:t>
            </a:r>
            <a:r>
              <a:rPr lang="en-US" b="1" dirty="0" smtClean="0"/>
              <a:t>Analysis</a:t>
            </a:r>
          </a:p>
          <a:p>
            <a:pPr lvl="1"/>
            <a:r>
              <a:rPr lang="en-US" dirty="0"/>
              <a:t>create a correlation matrix </a:t>
            </a:r>
            <a:r>
              <a:rPr lang="en-US" dirty="0" smtClean="0"/>
              <a:t>that measures </a:t>
            </a:r>
            <a:r>
              <a:rPr lang="en-US" dirty="0"/>
              <a:t>the </a:t>
            </a:r>
            <a:r>
              <a:rPr lang="en-US" dirty="0" smtClean="0"/>
              <a:t>linear</a:t>
            </a:r>
          </a:p>
          <a:p>
            <a:pPr marL="457200" lvl="1" indent="0">
              <a:buNone/>
            </a:pPr>
            <a:r>
              <a:rPr lang="en-US" dirty="0" smtClean="0"/>
              <a:t>     relationships between </a:t>
            </a:r>
            <a:r>
              <a:rPr lang="en-US" dirty="0"/>
              <a:t>the variables. </a:t>
            </a:r>
            <a:endParaRPr lang="en-US" dirty="0" smtClean="0"/>
          </a:p>
          <a:p>
            <a:pPr lvl="2"/>
            <a:r>
              <a:rPr lang="en-US" dirty="0" err="1"/>
              <a:t>correlation_matrix</a:t>
            </a:r>
            <a:r>
              <a:rPr lang="en-US" dirty="0"/>
              <a:t> = </a:t>
            </a:r>
            <a:r>
              <a:rPr lang="en-US" dirty="0" err="1"/>
              <a:t>boston.corr</a:t>
            </a:r>
            <a:r>
              <a:rPr lang="en-US" dirty="0"/>
              <a:t>().round(2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sns.heatmap</a:t>
            </a:r>
            <a:r>
              <a:rPr lang="en-US" dirty="0"/>
              <a:t>(data=</a:t>
            </a:r>
            <a:r>
              <a:rPr lang="en-US" dirty="0" err="1"/>
              <a:t>correlation_matrix</a:t>
            </a:r>
            <a:r>
              <a:rPr lang="en-US" dirty="0"/>
              <a:t>, </a:t>
            </a:r>
            <a:r>
              <a:rPr lang="en-US" dirty="0" err="1"/>
              <a:t>annot</a:t>
            </a:r>
            <a:r>
              <a:rPr lang="en-US" dirty="0"/>
              <a:t>=True)</a:t>
            </a:r>
            <a:endParaRPr lang="en-US" dirty="0" smtClean="0"/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2">
              <a:buFont typeface="Wingdings" panose="05000000000000000000" pitchFamily="2" charset="2"/>
              <a:buChar char="ü"/>
            </a:pPr>
            <a:endParaRPr lang="fa-I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16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76" y="3047999"/>
            <a:ext cx="4046923" cy="28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endParaRPr lang="en-US" b="1" dirty="0" smtClean="0"/>
          </a:p>
          <a:p>
            <a:r>
              <a:rPr lang="en-US" b="1" dirty="0" smtClean="0"/>
              <a:t>Exploratory </a:t>
            </a:r>
            <a:r>
              <a:rPr lang="en-US" b="1" dirty="0"/>
              <a:t>Data </a:t>
            </a:r>
            <a:r>
              <a:rPr lang="en-US" b="1" dirty="0" smtClean="0"/>
              <a:t>Analysis</a:t>
            </a:r>
          </a:p>
          <a:p>
            <a:pPr lvl="1"/>
            <a:r>
              <a:rPr lang="en-US" dirty="0"/>
              <a:t>The correlation coefficient ranges from -1 to 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smtClean="0"/>
              <a:t>the </a:t>
            </a:r>
            <a:r>
              <a:rPr lang="en-US" dirty="0"/>
              <a:t>value is close to 1, it means that there is a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strong </a:t>
            </a:r>
            <a:r>
              <a:rPr lang="en-US" dirty="0"/>
              <a:t>positive correlation between the two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When it is close to -1, the variables have a </a:t>
            </a:r>
            <a:r>
              <a:rPr lang="en-US" dirty="0" smtClean="0"/>
              <a:t>strong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negative correlation</a:t>
            </a:r>
            <a:r>
              <a:rPr lang="en-US" dirty="0" smtClean="0"/>
              <a:t>.</a:t>
            </a:r>
            <a:endParaRPr lang="fa-I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17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58" y="3089562"/>
            <a:ext cx="4046923" cy="28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3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r>
              <a:rPr lang="en-US" b="1" dirty="0" smtClean="0"/>
              <a:t>Observations :</a:t>
            </a:r>
            <a:endParaRPr lang="en-US" b="1" dirty="0" smtClean="0"/>
          </a:p>
          <a:p>
            <a:pPr lvl="1"/>
            <a:r>
              <a:rPr lang="en-US" dirty="0"/>
              <a:t>To fit a linear regression model, we select </a:t>
            </a:r>
            <a:r>
              <a:rPr lang="en-US" dirty="0" smtClean="0"/>
              <a:t>those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features which have a high correlation with </a:t>
            </a:r>
            <a:r>
              <a:rPr lang="en-US" dirty="0" smtClean="0"/>
              <a:t>our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target </a:t>
            </a:r>
            <a:r>
              <a:rPr lang="en-US" dirty="0" smtClean="0"/>
              <a:t>variable MEDV</a:t>
            </a:r>
          </a:p>
          <a:p>
            <a:pPr lvl="1"/>
            <a:r>
              <a:rPr lang="en-US" dirty="0"/>
              <a:t>we can see </a:t>
            </a:r>
            <a:r>
              <a:rPr lang="en-US" dirty="0" smtClean="0"/>
              <a:t>that RM </a:t>
            </a:r>
            <a:r>
              <a:rPr lang="en-US" dirty="0"/>
              <a:t>has a strong positive </a:t>
            </a:r>
            <a:r>
              <a:rPr lang="en-US" dirty="0" smtClean="0"/>
              <a:t>correlation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with MEDV(0.7).</a:t>
            </a:r>
          </a:p>
          <a:p>
            <a:pPr lvl="1"/>
            <a:r>
              <a:rPr lang="en-US" dirty="0" smtClean="0"/>
              <a:t>LSTAT </a:t>
            </a:r>
            <a:r>
              <a:rPr lang="en-US" dirty="0"/>
              <a:t>has a high negative correlation </a:t>
            </a:r>
            <a:r>
              <a:rPr lang="en-US" dirty="0" smtClean="0"/>
              <a:t>with MEDV(-0.7)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fa-I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18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58" y="2978726"/>
            <a:ext cx="4046923" cy="28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  Implementing 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/>
              <a:t>with </a:t>
            </a:r>
            <a:r>
              <a:rPr lang="en-US" sz="2600" b="1" dirty="0" err="1" smtClean="0"/>
              <a:t>Scikit</a:t>
            </a:r>
            <a:r>
              <a:rPr lang="en-US" sz="2600" b="1" dirty="0" smtClean="0"/>
              <a:t>-Learn</a:t>
            </a:r>
          </a:p>
          <a:p>
            <a:r>
              <a:rPr lang="en-US" b="1" dirty="0" smtClean="0"/>
              <a:t>Observations :</a:t>
            </a:r>
            <a:endParaRPr lang="en-US" b="1" dirty="0" smtClean="0"/>
          </a:p>
          <a:p>
            <a:pPr lvl="1"/>
            <a:r>
              <a:rPr lang="en-US" dirty="0"/>
              <a:t>An important point in selecting features for a </a:t>
            </a:r>
            <a:r>
              <a:rPr lang="en-US" dirty="0" smtClean="0"/>
              <a:t>linear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regression model is to check for multi-co-linearity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features RAD and TAX </a:t>
            </a:r>
            <a:r>
              <a:rPr lang="en-US" dirty="0"/>
              <a:t>have a correlation of 0.91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These feature pairs are strongly correlated to </a:t>
            </a:r>
            <a:r>
              <a:rPr lang="en-US" dirty="0" smtClean="0"/>
              <a:t>each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other. We should not select both these </a:t>
            </a:r>
            <a:r>
              <a:rPr lang="en-US" dirty="0" smtClean="0"/>
              <a:t>features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together for training the model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Same goes for the </a:t>
            </a:r>
            <a:r>
              <a:rPr lang="en-US" dirty="0" smtClean="0"/>
              <a:t>features DIS and AGE </a:t>
            </a:r>
            <a:r>
              <a:rPr lang="en-US" dirty="0"/>
              <a:t>which have a </a:t>
            </a:r>
            <a:r>
              <a:rPr lang="en-US" dirty="0" smtClean="0"/>
              <a:t>correlation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of -0.75</a:t>
            </a:r>
            <a:r>
              <a:rPr lang="en-US" dirty="0" smtClean="0"/>
              <a:t>.</a:t>
            </a:r>
            <a:endParaRPr lang="fa-I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19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03" y="2923308"/>
            <a:ext cx="4046923" cy="28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Linear 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83" y="2557463"/>
            <a:ext cx="4423833" cy="331787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2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  Implementing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/>
              <a:t>with </a:t>
            </a:r>
            <a:r>
              <a:rPr lang="en-US" sz="2200" b="1" dirty="0" err="1" smtClean="0"/>
              <a:t>Scikit</a:t>
            </a:r>
            <a:r>
              <a:rPr lang="en-US" sz="2200" b="1" dirty="0" smtClean="0"/>
              <a:t>-Learn</a:t>
            </a:r>
          </a:p>
          <a:p>
            <a:r>
              <a:rPr lang="en-US" b="1" dirty="0" smtClean="0"/>
              <a:t>Observations :</a:t>
            </a:r>
          </a:p>
          <a:p>
            <a:pPr lvl="1"/>
            <a:r>
              <a:rPr lang="en-US" dirty="0"/>
              <a:t>Based on the above observations we </a:t>
            </a:r>
            <a:r>
              <a:rPr lang="en-US" dirty="0" smtClean="0"/>
              <a:t>will RM and </a:t>
            </a:r>
          </a:p>
          <a:p>
            <a:pPr marL="914400" lvl="2" indent="0">
              <a:buNone/>
            </a:pPr>
            <a:r>
              <a:rPr lang="en-US" b="1" dirty="0" smtClean="0"/>
              <a:t>LSTAT </a:t>
            </a:r>
            <a:r>
              <a:rPr lang="en-US" dirty="0"/>
              <a:t>s our features</a:t>
            </a:r>
            <a:r>
              <a:rPr lang="en-US" dirty="0" smtClean="0"/>
              <a:t>.</a:t>
            </a:r>
            <a:endParaRPr lang="en-US" b="1" dirty="0"/>
          </a:p>
          <a:p>
            <a:pPr lvl="1"/>
            <a:r>
              <a:rPr lang="en-US" dirty="0"/>
              <a:t>Using a scatter plot let’s see how these features vary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with MEDV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20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03" y="2923308"/>
            <a:ext cx="4046923" cy="28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8023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200" b="1" dirty="0" smtClean="0"/>
              <a:t>  </a:t>
            </a:r>
            <a:r>
              <a:rPr lang="en-US" sz="6400" b="1" dirty="0" smtClean="0"/>
              <a:t>Implementing </a:t>
            </a:r>
            <a:r>
              <a:rPr lang="en-US" sz="6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sz="6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400" b="1" dirty="0"/>
              <a:t>with </a:t>
            </a:r>
            <a:r>
              <a:rPr lang="en-US" sz="6400" b="1" dirty="0" err="1" smtClean="0"/>
              <a:t>Scikit</a:t>
            </a:r>
            <a:r>
              <a:rPr lang="en-US" sz="6400" b="1" dirty="0" smtClean="0"/>
              <a:t>-Learn</a:t>
            </a:r>
          </a:p>
          <a:p>
            <a:pPr lvl="1"/>
            <a:r>
              <a:rPr lang="en-US" sz="6400" dirty="0" err="1" smtClean="0"/>
              <a:t>plt.figure</a:t>
            </a:r>
            <a:r>
              <a:rPr lang="en-US" sz="6400" dirty="0" smtClean="0"/>
              <a:t>(</a:t>
            </a:r>
            <a:r>
              <a:rPr lang="en-US" sz="6400" dirty="0" err="1" smtClean="0"/>
              <a:t>figsize</a:t>
            </a:r>
            <a:r>
              <a:rPr lang="en-US" sz="6400" dirty="0"/>
              <a:t>=(20, 5))</a:t>
            </a:r>
          </a:p>
          <a:p>
            <a:pPr lvl="1"/>
            <a:r>
              <a:rPr lang="en-US" sz="6400" dirty="0"/>
              <a:t>features = ['LSTAT', 'RM']</a:t>
            </a:r>
          </a:p>
          <a:p>
            <a:pPr lvl="1"/>
            <a:r>
              <a:rPr lang="en-US" sz="6400" dirty="0"/>
              <a:t>target = </a:t>
            </a:r>
            <a:r>
              <a:rPr lang="en-US" sz="6400" dirty="0" err="1"/>
              <a:t>boston</a:t>
            </a:r>
            <a:r>
              <a:rPr lang="en-US" sz="6400" dirty="0"/>
              <a:t>['MEDV']</a:t>
            </a:r>
          </a:p>
          <a:p>
            <a:pPr lvl="1"/>
            <a:r>
              <a:rPr lang="en-US" sz="6400" dirty="0"/>
              <a:t>for </a:t>
            </a:r>
            <a:r>
              <a:rPr lang="en-US" sz="6400" dirty="0" err="1"/>
              <a:t>i</a:t>
            </a:r>
            <a:r>
              <a:rPr lang="en-US" sz="6400" dirty="0"/>
              <a:t>, col in enumerate(features</a:t>
            </a:r>
            <a:r>
              <a:rPr lang="en-US" sz="6400" dirty="0" smtClean="0"/>
              <a:t>):</a:t>
            </a:r>
          </a:p>
          <a:p>
            <a:pPr marL="457200" lvl="1" indent="0">
              <a:buNone/>
            </a:pPr>
            <a:r>
              <a:rPr lang="en-US" sz="6400" dirty="0" smtClean="0"/>
              <a:t>	</a:t>
            </a:r>
            <a:r>
              <a:rPr lang="en-US" sz="6400" dirty="0" err="1" smtClean="0"/>
              <a:t>plt.subplot</a:t>
            </a:r>
            <a:r>
              <a:rPr lang="en-US" sz="6400" dirty="0" smtClean="0"/>
              <a:t>(1</a:t>
            </a:r>
            <a:r>
              <a:rPr lang="en-US" sz="6400" dirty="0"/>
              <a:t>, </a:t>
            </a:r>
            <a:r>
              <a:rPr lang="en-US" sz="6400" dirty="0" err="1"/>
              <a:t>len</a:t>
            </a:r>
            <a:r>
              <a:rPr lang="en-US" sz="6400" dirty="0"/>
              <a:t>(features) , i+1)</a:t>
            </a:r>
          </a:p>
          <a:p>
            <a:pPr marL="457200" lvl="1" indent="0">
              <a:buNone/>
            </a:pPr>
            <a:r>
              <a:rPr lang="en-US" sz="6400" dirty="0" smtClean="0"/>
              <a:t>	 </a:t>
            </a:r>
            <a:r>
              <a:rPr lang="en-US" sz="6400" dirty="0"/>
              <a:t>x = </a:t>
            </a:r>
            <a:r>
              <a:rPr lang="en-US" sz="6400" dirty="0" err="1"/>
              <a:t>boston</a:t>
            </a:r>
            <a:r>
              <a:rPr lang="en-US" sz="6400" dirty="0"/>
              <a:t>[col]</a:t>
            </a:r>
          </a:p>
          <a:p>
            <a:pPr marL="457200" lvl="1" indent="0">
              <a:buNone/>
            </a:pPr>
            <a:r>
              <a:rPr lang="en-US" sz="6400" dirty="0" smtClean="0"/>
              <a:t>	 </a:t>
            </a:r>
            <a:r>
              <a:rPr lang="en-US" sz="6400" dirty="0"/>
              <a:t>y = target</a:t>
            </a:r>
          </a:p>
          <a:p>
            <a:pPr marL="457200" lvl="1" indent="0">
              <a:buNone/>
            </a:pPr>
            <a:r>
              <a:rPr lang="en-US" sz="6400" dirty="0" smtClean="0"/>
              <a:t>	 </a:t>
            </a:r>
            <a:r>
              <a:rPr lang="en-US" sz="6400" dirty="0" err="1"/>
              <a:t>plt.scatter</a:t>
            </a:r>
            <a:r>
              <a:rPr lang="en-US" sz="6400" dirty="0"/>
              <a:t>(x, y, marker='o')</a:t>
            </a:r>
          </a:p>
          <a:p>
            <a:pPr marL="457200" lvl="1" indent="0">
              <a:buNone/>
            </a:pPr>
            <a:r>
              <a:rPr lang="en-US" sz="6400" dirty="0" smtClean="0"/>
              <a:t>	 </a:t>
            </a:r>
            <a:r>
              <a:rPr lang="en-US" sz="6400" dirty="0" err="1"/>
              <a:t>plt.title</a:t>
            </a:r>
            <a:r>
              <a:rPr lang="en-US" sz="6400" dirty="0"/>
              <a:t>(col)</a:t>
            </a:r>
          </a:p>
          <a:p>
            <a:pPr marL="457200" lvl="1" indent="0">
              <a:buNone/>
            </a:pPr>
            <a:r>
              <a:rPr lang="en-US" sz="6400" dirty="0" smtClean="0"/>
              <a:t>	 </a:t>
            </a:r>
            <a:r>
              <a:rPr lang="en-US" sz="6400" dirty="0" err="1"/>
              <a:t>plt.xlabel</a:t>
            </a:r>
            <a:r>
              <a:rPr lang="en-US" sz="6400" dirty="0"/>
              <a:t>(col)</a:t>
            </a:r>
          </a:p>
          <a:p>
            <a:pPr marL="457200" lvl="1" indent="0">
              <a:buNone/>
            </a:pPr>
            <a:r>
              <a:rPr lang="en-US" sz="6400" dirty="0" smtClean="0"/>
              <a:t>	 </a:t>
            </a:r>
            <a:r>
              <a:rPr lang="en-US" sz="6400" dirty="0" err="1"/>
              <a:t>plt.ylabel</a:t>
            </a:r>
            <a:r>
              <a:rPr lang="en-US" sz="6400" dirty="0"/>
              <a:t>('MEDV</a:t>
            </a:r>
            <a:r>
              <a:rPr lang="en-US" sz="6400" dirty="0" smtClean="0"/>
              <a:t>')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21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  Implementing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/>
              <a:t>with </a:t>
            </a:r>
            <a:r>
              <a:rPr lang="en-US" sz="2200" b="1" dirty="0" err="1" smtClean="0"/>
              <a:t>Scikit</a:t>
            </a:r>
            <a:r>
              <a:rPr lang="en-US" sz="2200" b="1" dirty="0" smtClean="0"/>
              <a:t>-Learn</a:t>
            </a:r>
          </a:p>
          <a:p>
            <a:r>
              <a:rPr lang="en-US" b="1" dirty="0" smtClean="0"/>
              <a:t>Observations :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a scatter plot let’s see how these features vary </a:t>
            </a:r>
            <a:r>
              <a:rPr lang="en-US" dirty="0" smtClean="0"/>
              <a:t>with MEDV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22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5" y="4056671"/>
            <a:ext cx="6206837" cy="22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  Implementing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/>
              <a:t>with </a:t>
            </a:r>
            <a:r>
              <a:rPr lang="en-US" sz="2200" b="1" dirty="0" err="1" smtClean="0"/>
              <a:t>Scikit</a:t>
            </a:r>
            <a:r>
              <a:rPr lang="en-US" sz="2200" b="1" dirty="0" smtClean="0"/>
              <a:t>-Learn</a:t>
            </a:r>
          </a:p>
          <a:p>
            <a:endParaRPr lang="en-US" b="1" dirty="0" smtClean="0"/>
          </a:p>
          <a:p>
            <a:r>
              <a:rPr lang="en-US" b="1" dirty="0" smtClean="0"/>
              <a:t>Observations :</a:t>
            </a:r>
          </a:p>
          <a:p>
            <a:pPr lvl="1"/>
            <a:r>
              <a:rPr lang="en-US" dirty="0"/>
              <a:t>The prices increase as the value of RM increases linearly. There are few outliers and the data seems to be capped at 50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prices tend to decrease with an increase in LSTAT. Though it doesn’t look to be following exactly a linear line.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23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788235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  Implementing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/>
              <a:t>with </a:t>
            </a:r>
            <a:r>
              <a:rPr lang="en-US" sz="2200" b="1" dirty="0" err="1" smtClean="0"/>
              <a:t>Scikit</a:t>
            </a:r>
            <a:r>
              <a:rPr lang="en-US" sz="2200" b="1" dirty="0" smtClean="0"/>
              <a:t>-Learn</a:t>
            </a:r>
          </a:p>
          <a:p>
            <a:endParaRPr lang="en-US" b="1" dirty="0" smtClean="0"/>
          </a:p>
          <a:p>
            <a:r>
              <a:rPr lang="en-US" b="1" dirty="0"/>
              <a:t>Preparing the data for training the </a:t>
            </a:r>
            <a:r>
              <a:rPr lang="en-US" b="1" dirty="0" smtClean="0"/>
              <a:t>model :</a:t>
            </a:r>
          </a:p>
          <a:p>
            <a:pPr lvl="1"/>
            <a:r>
              <a:rPr lang="en-US" dirty="0"/>
              <a:t>We concatenate </a:t>
            </a:r>
            <a:r>
              <a:rPr lang="en-US" dirty="0" smtClean="0"/>
              <a:t>the LSTAT and RM </a:t>
            </a:r>
            <a:r>
              <a:rPr lang="en-US" dirty="0"/>
              <a:t>columns </a:t>
            </a:r>
            <a:r>
              <a:rPr lang="en-US" dirty="0" smtClean="0"/>
              <a:t>using </a:t>
            </a:r>
            <a:r>
              <a:rPr lang="en-US" dirty="0" err="1" smtClean="0"/>
              <a:t>np.c</a:t>
            </a:r>
            <a:r>
              <a:rPr lang="en-US" dirty="0" smtClean="0"/>
              <a:t>_ </a:t>
            </a:r>
            <a:r>
              <a:rPr lang="en-US" dirty="0"/>
              <a:t>provided by the </a:t>
            </a:r>
            <a:r>
              <a:rPr lang="en-US" dirty="0" err="1"/>
              <a:t>numpy</a:t>
            </a:r>
            <a:r>
              <a:rPr lang="en-US" dirty="0"/>
              <a:t> library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X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np.c</a:t>
            </a:r>
            <a:r>
              <a:rPr lang="en-US" dirty="0"/>
              <a:t>_[</a:t>
            </a:r>
            <a:r>
              <a:rPr lang="en-US" dirty="0" err="1"/>
              <a:t>boston</a:t>
            </a:r>
            <a:r>
              <a:rPr lang="en-US" dirty="0"/>
              <a:t>['LSTAT'], </a:t>
            </a:r>
            <a:r>
              <a:rPr lang="en-US" dirty="0" err="1"/>
              <a:t>boston</a:t>
            </a:r>
            <a:r>
              <a:rPr lang="en-US" dirty="0"/>
              <a:t>['RM']], columns = ['LSTAT','RM</a:t>
            </a:r>
            <a:r>
              <a:rPr lang="en-US" dirty="0" smtClean="0"/>
              <a:t>'])</a:t>
            </a:r>
          </a:p>
          <a:p>
            <a:pPr lvl="2"/>
            <a:r>
              <a:rPr lang="en-US" dirty="0"/>
              <a:t>Y = </a:t>
            </a:r>
            <a:r>
              <a:rPr lang="en-US" dirty="0" err="1" smtClean="0"/>
              <a:t>boston</a:t>
            </a:r>
            <a:r>
              <a:rPr lang="en-US" dirty="0"/>
              <a:t>['MEDV']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24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788235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  Implementing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/>
              <a:t>with </a:t>
            </a:r>
            <a:r>
              <a:rPr lang="en-US" sz="2200" b="1" dirty="0" err="1" smtClean="0"/>
              <a:t>Scikit</a:t>
            </a:r>
            <a:r>
              <a:rPr lang="en-US" sz="2200" b="1" dirty="0" smtClean="0"/>
              <a:t>-Learn</a:t>
            </a:r>
          </a:p>
          <a:p>
            <a:endParaRPr lang="en-US" b="1" dirty="0" smtClean="0"/>
          </a:p>
          <a:p>
            <a:r>
              <a:rPr lang="en-US" b="1" dirty="0"/>
              <a:t>Splitting the data into training and testing </a:t>
            </a:r>
            <a:r>
              <a:rPr lang="en-US" b="1" dirty="0" smtClean="0"/>
              <a:t>sets: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b="1" dirty="0" smtClean="0"/>
          </a:p>
          <a:p>
            <a:pPr lvl="1"/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0.2, </a:t>
            </a:r>
            <a:r>
              <a:rPr lang="en-US" dirty="0" err="1"/>
              <a:t>random_state</a:t>
            </a:r>
            <a:r>
              <a:rPr lang="en-US" dirty="0"/>
              <a:t>=5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25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9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788235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  Implementing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/>
              <a:t>with </a:t>
            </a:r>
            <a:r>
              <a:rPr lang="en-US" sz="2200" b="1" dirty="0" err="1" smtClean="0"/>
              <a:t>Scikit</a:t>
            </a:r>
            <a:r>
              <a:rPr lang="en-US" sz="2200" b="1" dirty="0" smtClean="0"/>
              <a:t>-Learn</a:t>
            </a:r>
          </a:p>
          <a:p>
            <a:endParaRPr lang="en-US" b="1" dirty="0" smtClean="0"/>
          </a:p>
          <a:p>
            <a:r>
              <a:rPr lang="en-US" b="1" dirty="0"/>
              <a:t>Training and testing the </a:t>
            </a:r>
            <a:r>
              <a:rPr lang="en-US" b="1" dirty="0" smtClean="0"/>
              <a:t>model</a:t>
            </a:r>
            <a:r>
              <a:rPr lang="en-US" dirty="0"/>
              <a:t> 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 smtClean="0"/>
              <a:t>LinearRegression</a:t>
            </a:r>
            <a:endParaRPr lang="en-US" dirty="0" smtClean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 smtClean="0"/>
              <a:t>mean_squared_error</a:t>
            </a:r>
            <a:endParaRPr lang="en-US" dirty="0" smtClean="0"/>
          </a:p>
          <a:p>
            <a:pPr lvl="1"/>
            <a:r>
              <a:rPr lang="en-US" dirty="0" err="1"/>
              <a:t>lin_model</a:t>
            </a:r>
            <a:r>
              <a:rPr lang="en-US" dirty="0"/>
              <a:t> = </a:t>
            </a:r>
            <a:r>
              <a:rPr lang="en-US" dirty="0" err="1"/>
              <a:t>LinearRegression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lin_model.fit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26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Linear 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788235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  Implementing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/>
              <a:t>with </a:t>
            </a:r>
            <a:r>
              <a:rPr lang="en-US" sz="2200" b="1" dirty="0" err="1" smtClean="0"/>
              <a:t>Scikit</a:t>
            </a:r>
            <a:r>
              <a:rPr lang="en-US" sz="2200" b="1" dirty="0" smtClean="0"/>
              <a:t>-Learn</a:t>
            </a:r>
          </a:p>
          <a:p>
            <a:endParaRPr lang="en-US" b="1" dirty="0" smtClean="0"/>
          </a:p>
          <a:p>
            <a:r>
              <a:rPr lang="en-US" b="1" dirty="0"/>
              <a:t>Model </a:t>
            </a:r>
            <a:r>
              <a:rPr lang="en-US" b="1" dirty="0" smtClean="0"/>
              <a:t>evaluation</a:t>
            </a:r>
            <a:r>
              <a:rPr lang="en-US" dirty="0"/>
              <a:t> 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We will evaluate our model using RMSE and R2-score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/>
              <a:t>y_train_predict</a:t>
            </a:r>
            <a:r>
              <a:rPr lang="en-US" dirty="0"/>
              <a:t> = </a:t>
            </a:r>
            <a:r>
              <a:rPr lang="en-US" dirty="0" err="1"/>
              <a:t>lin_model.predict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rmse</a:t>
            </a:r>
            <a:r>
              <a:rPr lang="en-US" dirty="0"/>
              <a:t> = (</a:t>
            </a:r>
            <a:r>
              <a:rPr lang="en-US" dirty="0" err="1"/>
              <a:t>np.sqrt</a:t>
            </a:r>
            <a:r>
              <a:rPr lang="en-US" dirty="0"/>
              <a:t>(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y_train_predict</a:t>
            </a:r>
            <a:r>
              <a:rPr lang="en-US" dirty="0"/>
              <a:t>)))</a:t>
            </a:r>
          </a:p>
          <a:p>
            <a:pPr lvl="2"/>
            <a:r>
              <a:rPr lang="en-US" dirty="0"/>
              <a:t>r2 = r2_score(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y_train_predict</a:t>
            </a:r>
            <a:r>
              <a:rPr lang="en-US" dirty="0"/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27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Linear 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788235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  Implementing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/>
              <a:t>with </a:t>
            </a:r>
            <a:r>
              <a:rPr lang="en-US" sz="2200" b="1" dirty="0" err="1" smtClean="0"/>
              <a:t>Scikit</a:t>
            </a:r>
            <a:r>
              <a:rPr lang="en-US" sz="2200" b="1" dirty="0" smtClean="0"/>
              <a:t>-Learn</a:t>
            </a:r>
          </a:p>
          <a:p>
            <a:r>
              <a:rPr lang="en-US" b="1" dirty="0" smtClean="0"/>
              <a:t>Model evaluation</a:t>
            </a:r>
            <a:r>
              <a:rPr lang="en-US" dirty="0"/>
              <a:t> 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Mean Absolute Error (MAE) is the mean of the absolute value of the errors. It is calculated as</a:t>
            </a:r>
            <a:r>
              <a:rPr lang="en-US" dirty="0" smtClean="0"/>
              <a:t>:  </a:t>
            </a:r>
          </a:p>
          <a:p>
            <a:pPr lvl="1"/>
            <a:r>
              <a:rPr lang="en-US" dirty="0"/>
              <a:t>Mean Squared Error (MSE) is the mean of the squared errors and is calculated as: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Root Mean Squared Error (RMSE) is the square root of the mean of the squared errors:</a:t>
            </a:r>
          </a:p>
          <a:p>
            <a:pPr lvl="1"/>
            <a:endParaRPr lang="en-US" dirty="0"/>
          </a:p>
          <a:p>
            <a:pPr lvl="1"/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28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Mean Absolute Error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Mean Absolute Error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4" y="3897455"/>
            <a:ext cx="1666875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82" y="4639973"/>
            <a:ext cx="1743075" cy="542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97" y="5585546"/>
            <a:ext cx="15621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Linear 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788235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  Implementing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/>
              <a:t>with </a:t>
            </a:r>
            <a:r>
              <a:rPr lang="en-US" sz="2200" b="1" dirty="0" err="1" smtClean="0"/>
              <a:t>Scikit</a:t>
            </a:r>
            <a:r>
              <a:rPr lang="en-US" sz="2200" b="1" dirty="0" smtClean="0"/>
              <a:t>-Learn</a:t>
            </a:r>
          </a:p>
          <a:p>
            <a:endParaRPr lang="en-US" b="1" dirty="0" smtClean="0"/>
          </a:p>
          <a:p>
            <a:r>
              <a:rPr lang="en-US" b="1" dirty="0"/>
              <a:t>Model </a:t>
            </a:r>
            <a:r>
              <a:rPr lang="en-US" b="1" dirty="0" smtClean="0"/>
              <a:t>evaluation</a:t>
            </a:r>
            <a:r>
              <a:rPr lang="en-US" dirty="0"/>
              <a:t> </a:t>
            </a:r>
            <a:r>
              <a:rPr lang="en-US" b="1" dirty="0" smtClean="0"/>
              <a:t>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29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20" y="3772766"/>
            <a:ext cx="5230525" cy="25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Linear 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types of supervised machine learning algorithms: Regression and classification</a:t>
            </a:r>
            <a:r>
              <a:rPr lang="en-US" dirty="0" smtClean="0"/>
              <a:t>.</a:t>
            </a:r>
          </a:p>
          <a:p>
            <a:r>
              <a:rPr lang="en-US" dirty="0"/>
              <a:t>The term "linearity" in algebra refers to a linear relationship between two or more variables</a:t>
            </a:r>
            <a:r>
              <a:rPr lang="en-US" dirty="0" smtClean="0"/>
              <a:t>.</a:t>
            </a:r>
          </a:p>
          <a:p>
            <a:r>
              <a:rPr lang="en-US" dirty="0"/>
              <a:t> If we draw this relationship in a two dimensional space (between two </a:t>
            </a:r>
            <a:r>
              <a:rPr lang="en-US" dirty="0" smtClean="0"/>
              <a:t>variables), </a:t>
            </a:r>
            <a:r>
              <a:rPr lang="en-US" dirty="0"/>
              <a:t>we get a straight line.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3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15367"/>
            <a:ext cx="9788235" cy="37468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 smtClean="0"/>
              <a:t>  Implementing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/>
              <a:t>with </a:t>
            </a:r>
            <a:r>
              <a:rPr lang="en-US" sz="2200" b="1" dirty="0" err="1" smtClean="0"/>
              <a:t>Scikit</a:t>
            </a:r>
            <a:r>
              <a:rPr lang="en-US" sz="2200" b="1" dirty="0" smtClean="0"/>
              <a:t>-Learn</a:t>
            </a:r>
          </a:p>
          <a:p>
            <a:endParaRPr lang="en-US" b="1" dirty="0" smtClean="0"/>
          </a:p>
          <a:p>
            <a:r>
              <a:rPr lang="en-US" b="1" dirty="0"/>
              <a:t>Model </a:t>
            </a:r>
            <a:r>
              <a:rPr lang="en-US" b="1" dirty="0" smtClean="0"/>
              <a:t>evaluation</a:t>
            </a:r>
            <a:r>
              <a:rPr lang="en-US" dirty="0"/>
              <a:t> 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There are many factors that may have contributed to this inaccuracy, a few of which are listed here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Need more data: Only one year worth of data isn't that much, whereas having multiple years worth could have helped us improve the accuracy quite a bit.</a:t>
            </a:r>
          </a:p>
          <a:p>
            <a:pPr lvl="2"/>
            <a:r>
              <a:rPr lang="en-US" dirty="0"/>
              <a:t>Bad assumptions: We made the assumption that this data has a linear relationship, but that might not be the case. Visualizing the data may help you determine that.</a:t>
            </a:r>
          </a:p>
          <a:p>
            <a:pPr lvl="2"/>
            <a:r>
              <a:rPr lang="en-US" dirty="0"/>
              <a:t>Poor features: The features we used may not have had a high enough correlation to the values we were trying to predict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30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31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We know that the equation of a straight line is basically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/>
              <a:t>y = mx + </a:t>
            </a:r>
            <a:r>
              <a:rPr lang="en-US" sz="2200" dirty="0" smtClean="0"/>
              <a:t>b</a:t>
            </a:r>
          </a:p>
          <a:p>
            <a:pPr lvl="1"/>
            <a:r>
              <a:rPr lang="en-US" sz="2200" dirty="0" smtClean="0"/>
              <a:t>b is the intercept and m is the slope of the line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linear regression algorithm gives us the most optimal value for the intercept and the </a:t>
            </a:r>
            <a:r>
              <a:rPr lang="en-US" sz="2200" dirty="0" smtClean="0"/>
              <a:t>slope</a:t>
            </a:r>
          </a:p>
          <a:p>
            <a:r>
              <a:rPr lang="en-US" sz="2200" dirty="0"/>
              <a:t>The values that we can control are the intercept and </a:t>
            </a:r>
            <a:r>
              <a:rPr lang="en-US" sz="2200" dirty="0" smtClean="0"/>
              <a:t>slope</a:t>
            </a:r>
          </a:p>
          <a:p>
            <a:r>
              <a:rPr lang="en-US" sz="2200" dirty="0"/>
              <a:t> Basically what the linear regression algorithm does is it fits multiple lines on the data points and returns the line that results in the least error.</a:t>
            </a:r>
            <a:endParaRPr 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4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Multiple </a:t>
            </a:r>
            <a:r>
              <a:rPr lang="en-US" b="1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same </a:t>
            </a:r>
            <a:r>
              <a:rPr lang="en-US" sz="2200" dirty="0"/>
              <a:t>concept can be extended to the cases where there are more than two variables. This is called multiple linear regression. </a:t>
            </a:r>
            <a:endParaRPr lang="en-US" sz="2200" dirty="0" smtClean="0"/>
          </a:p>
          <a:p>
            <a:r>
              <a:rPr lang="en-US" sz="2200" dirty="0"/>
              <a:t>A regression model involving multiple variables can be represented as</a:t>
            </a:r>
            <a:r>
              <a:rPr lang="en-US" sz="2200" dirty="0" smtClean="0"/>
              <a:t>:</a:t>
            </a:r>
          </a:p>
          <a:p>
            <a:pPr lvl="1"/>
            <a:r>
              <a:rPr lang="es-ES" sz="2200" dirty="0"/>
              <a:t>y = b</a:t>
            </a:r>
            <a:r>
              <a:rPr lang="es-ES" sz="2200" baseline="-25000" dirty="0"/>
              <a:t>0</a:t>
            </a:r>
            <a:r>
              <a:rPr lang="es-ES" sz="2200" dirty="0"/>
              <a:t> + m</a:t>
            </a:r>
            <a:r>
              <a:rPr lang="es-ES" sz="2200" baseline="-25000" dirty="0"/>
              <a:t>1</a:t>
            </a:r>
            <a:r>
              <a:rPr lang="es-ES" sz="2200" dirty="0"/>
              <a:t>b</a:t>
            </a:r>
            <a:r>
              <a:rPr lang="es-ES" sz="2200" baseline="-25000" dirty="0"/>
              <a:t>1</a:t>
            </a:r>
            <a:r>
              <a:rPr lang="es-ES" sz="2200" dirty="0"/>
              <a:t> + m</a:t>
            </a:r>
            <a:r>
              <a:rPr lang="es-ES" sz="2200" baseline="-25000" dirty="0"/>
              <a:t>2</a:t>
            </a:r>
            <a:r>
              <a:rPr lang="es-ES" sz="2200" dirty="0"/>
              <a:t>b</a:t>
            </a:r>
            <a:r>
              <a:rPr lang="es-ES" sz="2200" baseline="-25000" dirty="0"/>
              <a:t>2</a:t>
            </a:r>
            <a:r>
              <a:rPr lang="es-ES" sz="2200" dirty="0"/>
              <a:t> + m</a:t>
            </a:r>
            <a:r>
              <a:rPr lang="es-ES" sz="2200" baseline="-25000" dirty="0"/>
              <a:t>3</a:t>
            </a:r>
            <a:r>
              <a:rPr lang="es-ES" sz="2200" dirty="0"/>
              <a:t>b</a:t>
            </a:r>
            <a:r>
              <a:rPr lang="es-ES" sz="2200" baseline="-25000" dirty="0"/>
              <a:t>3</a:t>
            </a:r>
            <a:r>
              <a:rPr lang="es-ES" sz="2200" dirty="0"/>
              <a:t> + ... ... </a:t>
            </a:r>
            <a:r>
              <a:rPr lang="es-ES" sz="2200" dirty="0" err="1" smtClean="0"/>
              <a:t>M</a:t>
            </a:r>
            <a:r>
              <a:rPr lang="es-ES" sz="2200" baseline="-25000" dirty="0" err="1" smtClean="0"/>
              <a:t>n</a:t>
            </a:r>
            <a:r>
              <a:rPr lang="es-ES" sz="2200" dirty="0" err="1" smtClean="0"/>
              <a:t>b</a:t>
            </a:r>
            <a:r>
              <a:rPr lang="es-ES" sz="2200" baseline="-25000" dirty="0" err="1" smtClean="0"/>
              <a:t>n</a:t>
            </a:r>
            <a:endParaRPr lang="es-ES" sz="2200" baseline="-25000" dirty="0" smtClean="0"/>
          </a:p>
          <a:p>
            <a:r>
              <a:rPr lang="en-US" sz="2200" dirty="0"/>
              <a:t>This is the equation of a hyper plane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a </a:t>
            </a:r>
            <a:r>
              <a:rPr lang="en-US" sz="2200" dirty="0"/>
              <a:t>linear regression model in two dimensions is a straight line; in three dimensions it is a plane, and in more than three dimensions, a hyper plane.</a:t>
            </a:r>
            <a:endParaRPr lang="es-ES" sz="2200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5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Importing </a:t>
            </a:r>
            <a:r>
              <a:rPr lang="en-US" b="1" dirty="0" smtClean="0"/>
              <a:t>libraries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smtClean="0"/>
              <a:t>np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lvl="1"/>
            <a:r>
              <a:rPr lang="en-US" dirty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lvl="1"/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 smtClean="0"/>
              <a:t>sns</a:t>
            </a:r>
            <a:endParaRPr lang="en-US" dirty="0" smtClean="0"/>
          </a:p>
          <a:p>
            <a:pPr lvl="1"/>
            <a:r>
              <a:rPr lang="en-US" dirty="0"/>
              <a:t>%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smtClean="0"/>
              <a:t>inline</a:t>
            </a:r>
            <a:endParaRPr lang="fa-IR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6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Importing the </a:t>
            </a:r>
            <a:r>
              <a:rPr lang="en-US" b="1" dirty="0" smtClean="0"/>
              <a:t>Dataset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from </a:t>
            </a:r>
            <a:r>
              <a:rPr lang="en-US" dirty="0" err="1"/>
              <a:t>sklearn.datasets</a:t>
            </a:r>
            <a:r>
              <a:rPr lang="en-US" dirty="0"/>
              <a:t> import </a:t>
            </a:r>
            <a:r>
              <a:rPr lang="en-US" dirty="0" err="1" smtClean="0"/>
              <a:t>load_boston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boston_dataset</a:t>
            </a:r>
            <a:r>
              <a:rPr lang="en-US" dirty="0"/>
              <a:t> = </a:t>
            </a:r>
            <a:r>
              <a:rPr lang="en-US" dirty="0" err="1"/>
              <a:t>load_boston</a:t>
            </a:r>
            <a:r>
              <a:rPr lang="en-US" dirty="0"/>
              <a:t>()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7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800" b="1" dirty="0"/>
              <a:t>Dataset</a:t>
            </a:r>
            <a:endParaRPr lang="en-US" sz="28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We print the value of </a:t>
            </a:r>
            <a:r>
              <a:rPr lang="en-US" dirty="0" smtClean="0"/>
              <a:t>the </a:t>
            </a:r>
            <a:r>
              <a:rPr lang="en-US" dirty="0" err="1" smtClean="0"/>
              <a:t>boston_dataset</a:t>
            </a:r>
            <a:r>
              <a:rPr lang="en-US" dirty="0" smtClean="0"/>
              <a:t> </a:t>
            </a:r>
            <a:r>
              <a:rPr lang="en-US" dirty="0"/>
              <a:t>to understand what it contains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print(</a:t>
            </a:r>
            <a:r>
              <a:rPr lang="en-US" dirty="0" err="1"/>
              <a:t>boston_dataset.keys</a:t>
            </a:r>
            <a:r>
              <a:rPr lang="en-US" dirty="0"/>
              <a:t>())</a:t>
            </a:r>
            <a:endParaRPr lang="en-US" b="1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8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Linear </a:t>
            </a:r>
            <a:r>
              <a:rPr lang="en-US" sz="4800" b="1" dirty="0"/>
              <a:t>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/>
              <a:t>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Dataset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data</a:t>
            </a:r>
            <a:r>
              <a:rPr lang="en-US" dirty="0" smtClean="0"/>
              <a:t>: contains the information for various houses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target</a:t>
            </a:r>
            <a:r>
              <a:rPr lang="en-US" dirty="0"/>
              <a:t>: prices of the house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err="1"/>
              <a:t>feature_names</a:t>
            </a:r>
            <a:r>
              <a:rPr lang="en-US" dirty="0"/>
              <a:t>: names of the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DESCR</a:t>
            </a:r>
            <a:r>
              <a:rPr lang="en-US" dirty="0"/>
              <a:t>: describes the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9</a:t>
            </a:fld>
            <a:endParaRPr lang="en-US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996</TotalTime>
  <Words>1083</Words>
  <Application>Microsoft Office PowerPoint</Application>
  <PresentationFormat>Widescreen</PresentationFormat>
  <Paragraphs>247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Garamond</vt:lpstr>
      <vt:lpstr>Times New Roman</vt:lpstr>
      <vt:lpstr>Wingdings</vt:lpstr>
      <vt:lpstr>Organic</vt:lpstr>
      <vt:lpstr>Linear Regression </vt:lpstr>
      <vt:lpstr>Linear Regression</vt:lpstr>
      <vt:lpstr>Linear Regression</vt:lpstr>
      <vt:lpstr>Simple Linear Regression</vt:lpstr>
      <vt:lpstr>Multiple 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 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SVM(simple)</dc:title>
  <dc:creator>TIC</dc:creator>
  <cp:lastModifiedBy>TIC</cp:lastModifiedBy>
  <cp:revision>230</cp:revision>
  <dcterms:created xsi:type="dcterms:W3CDTF">2021-01-26T19:17:32Z</dcterms:created>
  <dcterms:modified xsi:type="dcterms:W3CDTF">2021-02-25T21:23:56Z</dcterms:modified>
</cp:coreProperties>
</file>