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97"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85"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6" r:id="rId33"/>
    <p:sldId id="287" r:id="rId34"/>
    <p:sldId id="288" r:id="rId35"/>
    <p:sldId id="289" r:id="rId36"/>
    <p:sldId id="290" r:id="rId37"/>
    <p:sldId id="291" r:id="rId38"/>
    <p:sldId id="292" r:id="rId39"/>
    <p:sldId id="293" r:id="rId40"/>
    <p:sldId id="295" r:id="rId41"/>
    <p:sldId id="294" r:id="rId42"/>
    <p:sldId id="296"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C5808A8-E72F-4032-84E0-DB39643FA91C}" type="datetimeFigureOut">
              <a:rPr lang="en-US" smtClean="0"/>
              <a:t>1/28/2021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26BB061-2FAC-416C-AC32-035F8B98679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358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C5808A8-E72F-4032-84E0-DB39643FA91C}"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2977695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0653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0952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3438306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9116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621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5808A8-E72F-4032-84E0-DB39643FA91C}"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7784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5808A8-E72F-4032-84E0-DB39643FA91C}"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591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5808A8-E72F-4032-84E0-DB39643FA91C}"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7169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021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5808A8-E72F-4032-84E0-DB39643FA91C}"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179052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5808A8-E72F-4032-84E0-DB39643FA91C}"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6BB061-2FAC-416C-AC32-035F8B98679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051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5808A8-E72F-4032-84E0-DB39643FA91C}"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6BB061-2FAC-416C-AC32-035F8B98679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5420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808A8-E72F-4032-84E0-DB39643FA91C}"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841285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C5808A8-E72F-4032-84E0-DB39643FA91C}"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BB061-2FAC-416C-AC32-035F8B98679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543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C5808A8-E72F-4032-84E0-DB39643FA91C}"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92028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5808A8-E72F-4032-84E0-DB39643FA91C}" type="datetimeFigureOut">
              <a:rPr lang="en-US" smtClean="0"/>
              <a:t>1/28/2021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6BB061-2FAC-416C-AC32-035F8B98679E}" type="slidenum">
              <a:rPr lang="en-US" smtClean="0"/>
              <a:t>‹#›</a:t>
            </a:fld>
            <a:endParaRPr lang="en-US"/>
          </a:p>
        </p:txBody>
      </p:sp>
    </p:spTree>
    <p:extLst>
      <p:ext uri="{BB962C8B-B14F-4D97-AF65-F5344CB8AC3E}">
        <p14:creationId xmlns:p14="http://schemas.microsoft.com/office/powerpoint/2010/main" val="345562776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orteza-Ghasemi/SVM-PC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en.wikipedia.org/wiki/Decision_boundar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rchive.ics.uci.edu/ml/machine-learning-databases/iris/iris.dat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chive.ics.uci.edu/ml/datasets/banknote+authentication" TargetMode="External"/><Relationship Id="rId2" Type="http://schemas.openxmlformats.org/officeDocument/2006/relationships/hyperlink" Target="https://drive.google.com/file/d/13nw-uRXPY8XIZQxKRNZ3yYlho-CYm_Qt/vie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0507" y="1537853"/>
            <a:ext cx="6815670" cy="2022761"/>
          </a:xfrm>
        </p:spPr>
        <p:txBody>
          <a:bodyPr/>
          <a:lstStyle/>
          <a:p>
            <a:r>
              <a:rPr lang="en-US" sz="4400" dirty="0" smtClean="0">
                <a:effectLst>
                  <a:outerShdw blurRad="38100" dist="38100" dir="2700000" algn="tl">
                    <a:srgbClr val="000000">
                      <a:alpha val="43137"/>
                    </a:srgbClr>
                  </a:outerShdw>
                </a:effectLst>
              </a:rPr>
              <a:t>SVM</a:t>
            </a:r>
            <a:r>
              <a:rPr lang="en-US" sz="2400" dirty="0" smtClean="0">
                <a:effectLst>
                  <a:outerShdw blurRad="38100" dist="38100" dir="2700000" algn="tl">
                    <a:srgbClr val="000000">
                      <a:alpha val="43137"/>
                    </a:srgbClr>
                  </a:outerShdw>
                </a:effectLst>
              </a:rPr>
              <a:t>(</a:t>
            </a:r>
            <a:r>
              <a:rPr lang="en-US" sz="1800" dirty="0" smtClean="0">
                <a:effectLst>
                  <a:outerShdw blurRad="38100" dist="38100" dir="2700000" algn="tl">
                    <a:srgbClr val="000000">
                      <a:alpha val="43137"/>
                    </a:srgbClr>
                  </a:outerShdw>
                </a:effectLst>
              </a:rPr>
              <a:t>Kernels - Simple</a:t>
            </a:r>
            <a:r>
              <a:rPr lang="en-US" sz="2400" dirty="0" smtClean="0">
                <a:effectLst>
                  <a:outerShdw blurRad="38100" dist="38100" dir="2700000" algn="tl">
                    <a:srgbClr val="000000">
                      <a:alpha val="43137"/>
                    </a:srgbClr>
                  </a:outerShdw>
                </a:effectLst>
              </a:rPr>
              <a:t>)</a:t>
            </a:r>
            <a:r>
              <a:rPr lang="en-US" sz="4400" dirty="0" smtClean="0">
                <a:effectLst>
                  <a:outerShdw blurRad="38100" dist="38100" dir="2700000" algn="tl">
                    <a:srgbClr val="000000">
                      <a:alpha val="43137"/>
                    </a:srgbClr>
                  </a:outerShdw>
                </a:effectLst>
              </a:rPr>
              <a:t/>
            </a:r>
            <a:br>
              <a:rPr lang="en-US" sz="4400" dirty="0" smtClean="0">
                <a:effectLst>
                  <a:outerShdw blurRad="38100" dist="38100" dir="2700000" algn="tl">
                    <a:srgbClr val="000000">
                      <a:alpha val="43137"/>
                    </a:srgbClr>
                  </a:outerShdw>
                </a:effectLst>
              </a:rPr>
            </a:br>
            <a:r>
              <a:rPr lang="en-US" sz="4400" dirty="0" smtClean="0">
                <a:effectLst>
                  <a:outerShdw blurRad="38100" dist="38100" dir="2700000" algn="tl">
                    <a:srgbClr val="000000">
                      <a:alpha val="43137"/>
                    </a:srgbClr>
                  </a:outerShdw>
                </a:effectLst>
              </a:rPr>
              <a:t>         &amp;  </a:t>
            </a:r>
            <a:br>
              <a:rPr lang="en-US" sz="4400" dirty="0" smtClean="0">
                <a:effectLst>
                  <a:outerShdw blurRad="38100" dist="38100" dir="2700000" algn="tl">
                    <a:srgbClr val="000000">
                      <a:alpha val="43137"/>
                    </a:srgbClr>
                  </a:outerShdw>
                </a:effectLst>
              </a:rPr>
            </a:br>
            <a:r>
              <a:rPr lang="en-US" sz="4400" dirty="0" smtClean="0">
                <a:effectLst>
                  <a:outerShdw blurRad="38100" dist="38100" dir="2700000" algn="tl">
                    <a:srgbClr val="000000">
                      <a:alpha val="43137"/>
                    </a:srgbClr>
                  </a:outerShdw>
                </a:effectLst>
              </a:rPr>
              <a:t>                         PCA</a:t>
            </a:r>
            <a:endParaRPr lang="en-US" sz="44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678543" y="3837706"/>
            <a:ext cx="6815669" cy="1537858"/>
          </a:xfrm>
        </p:spPr>
        <p:txBody>
          <a:bodyPr>
            <a:normAutofit fontScale="85000" lnSpcReduction="20000"/>
          </a:bodyPr>
          <a:lstStyle/>
          <a:p>
            <a:r>
              <a:rPr lang="en-US" sz="1800" dirty="0">
                <a:effectLst>
                  <a:outerShdw blurRad="38100" dist="38100" dir="2700000" algn="tl">
                    <a:srgbClr val="000000">
                      <a:alpha val="43137"/>
                    </a:srgbClr>
                  </a:outerShdw>
                </a:effectLst>
              </a:rPr>
              <a:t>Dear </a:t>
            </a:r>
            <a:r>
              <a:rPr lang="en-US" sz="1800" dirty="0" smtClean="0">
                <a:effectLst>
                  <a:outerShdw blurRad="38100" dist="38100" dir="2700000" algn="tl">
                    <a:srgbClr val="000000">
                      <a:alpha val="43137"/>
                    </a:srgbClr>
                  </a:outerShdw>
                </a:effectLst>
              </a:rPr>
              <a:t>Professor</a:t>
            </a:r>
            <a:r>
              <a:rPr lang="fa-IR" sz="1800" dirty="0" smtClean="0">
                <a:effectLst>
                  <a:outerShdw blurRad="38100" dist="38100" dir="2700000" algn="tl">
                    <a:srgbClr val="000000">
                      <a:alpha val="43137"/>
                    </a:srgbClr>
                  </a:outerShdw>
                </a:effectLst>
              </a:rPr>
              <a:t> </a:t>
            </a:r>
            <a:r>
              <a:rPr lang="en-US" sz="1800" dirty="0" smtClean="0">
                <a:effectLst>
                  <a:outerShdw blurRad="38100" dist="38100" dir="2700000" algn="tl">
                    <a:srgbClr val="000000">
                      <a:alpha val="43137"/>
                    </a:srgbClr>
                  </a:outerShdw>
                </a:effectLst>
              </a:rPr>
              <a:t>: </a:t>
            </a:r>
            <a:r>
              <a:rPr lang="en-US" sz="1800" dirty="0" err="1" smtClean="0">
                <a:effectLst>
                  <a:outerShdw blurRad="38100" dist="38100" dir="2700000" algn="tl">
                    <a:srgbClr val="000000">
                      <a:alpha val="43137"/>
                    </a:srgbClr>
                  </a:outerShdw>
                </a:effectLst>
              </a:rPr>
              <a:t>Mr.Manthouri</a:t>
            </a:r>
            <a:endParaRPr lang="en-US" sz="1800" dirty="0" smtClean="0">
              <a:effectLst>
                <a:outerShdw blurRad="38100" dist="38100" dir="2700000" algn="tl">
                  <a:srgbClr val="000000">
                    <a:alpha val="43137"/>
                  </a:srgbClr>
                </a:outerShdw>
              </a:effectLst>
            </a:endParaRPr>
          </a:p>
          <a:p>
            <a:r>
              <a:rPr lang="en-US" sz="1800" dirty="0" smtClean="0">
                <a:effectLst>
                  <a:outerShdw blurRad="38100" dist="38100" dir="2700000" algn="tl">
                    <a:srgbClr val="000000">
                      <a:alpha val="43137"/>
                    </a:srgbClr>
                  </a:outerShdw>
                </a:effectLst>
              </a:rPr>
              <a:t>Produced By : </a:t>
            </a:r>
            <a:r>
              <a:rPr lang="en-US" sz="1800" dirty="0" err="1" smtClean="0">
                <a:effectLst>
                  <a:outerShdw blurRad="38100" dist="38100" dir="2700000" algn="tl">
                    <a:srgbClr val="000000">
                      <a:alpha val="43137"/>
                    </a:srgbClr>
                  </a:outerShdw>
                </a:effectLst>
              </a:rPr>
              <a:t>Ghasemi,morteza</a:t>
            </a:r>
            <a:endParaRPr lang="en-US" sz="1800" dirty="0" smtClean="0">
              <a:effectLst>
                <a:outerShdw blurRad="38100" dist="38100" dir="2700000" algn="tl">
                  <a:srgbClr val="000000">
                    <a:alpha val="43137"/>
                  </a:srgbClr>
                </a:outerShdw>
              </a:effectLst>
            </a:endParaRPr>
          </a:p>
          <a:p>
            <a:endParaRPr lang="fa-IR" sz="1800" dirty="0" smtClean="0">
              <a:effectLst>
                <a:outerShdw blurRad="38100" dist="38100" dir="2700000" algn="tl">
                  <a:srgbClr val="000000">
                    <a:alpha val="43137"/>
                  </a:srgbClr>
                </a:outerShdw>
              </a:effectLst>
            </a:endParaRPr>
          </a:p>
          <a:p>
            <a:r>
              <a:rPr lang="en-US" sz="1800" dirty="0" smtClean="0">
                <a:hlinkClick r:id="rId2"/>
              </a:rPr>
              <a:t>https</a:t>
            </a:r>
            <a:r>
              <a:rPr lang="en-US" sz="1800" dirty="0">
                <a:hlinkClick r:id="rId2"/>
              </a:rPr>
              <a:t>://</a:t>
            </a:r>
            <a:r>
              <a:rPr lang="en-US" sz="1800" dirty="0" smtClean="0">
                <a:hlinkClick r:id="rId2"/>
              </a:rPr>
              <a:t>github.com/Morteza-Ghasemi/SVM-PCA</a:t>
            </a:r>
            <a:endParaRPr lang="en-US" sz="1800" dirty="0" smtClean="0"/>
          </a:p>
          <a:p>
            <a:r>
              <a:rPr lang="en-US" sz="1400" dirty="0">
                <a:effectLst>
                  <a:outerShdw blurRad="38100" dist="38100" dir="2700000" algn="tl">
                    <a:srgbClr val="000000">
                      <a:alpha val="43137"/>
                    </a:srgbClr>
                  </a:outerShdw>
                </a:effectLst>
              </a:rPr>
              <a:t>January 2021 </a:t>
            </a:r>
            <a:endParaRPr lang="en-US" sz="1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97204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SVM with </a:t>
            </a:r>
            <a:r>
              <a:rPr lang="en-US" b="1" dirty="0" err="1" smtClean="0"/>
              <a:t>Scikit</a:t>
            </a:r>
            <a:r>
              <a:rPr lang="en-US" b="1" dirty="0" smtClean="0"/>
              <a:t>-Learn</a:t>
            </a:r>
          </a:p>
          <a:p>
            <a:pPr marL="0" indent="0">
              <a:buNone/>
            </a:pPr>
            <a:endParaRPr lang="en-US" b="1" dirty="0" smtClean="0"/>
          </a:p>
          <a:p>
            <a:r>
              <a:rPr lang="en-US" b="1" dirty="0"/>
              <a:t>Exploratory Data </a:t>
            </a:r>
            <a:r>
              <a:rPr lang="en-US" b="1" dirty="0" smtClean="0"/>
              <a:t>Analysis</a:t>
            </a:r>
            <a:endParaRPr lang="en-US" b="1" dirty="0"/>
          </a:p>
          <a:p>
            <a:pPr lvl="1">
              <a:buFont typeface="Wingdings" panose="05000000000000000000" pitchFamily="2" charset="2"/>
              <a:buChar char="ü"/>
            </a:pPr>
            <a:r>
              <a:rPr lang="en-US" dirty="0"/>
              <a:t>To get a feel of how our dataset actually looks, execute the following command:	</a:t>
            </a:r>
            <a:r>
              <a:rPr lang="en-US" dirty="0" err="1"/>
              <a:t>bankdata.head</a:t>
            </a:r>
            <a:r>
              <a:rPr lang="en-US" dirty="0" smtClean="0"/>
              <a:t>()</a:t>
            </a:r>
          </a:p>
          <a:p>
            <a:pPr lvl="1">
              <a:buFont typeface="Wingdings" panose="05000000000000000000" pitchFamily="2" charset="2"/>
              <a:buChar char="ü"/>
            </a:pPr>
            <a:r>
              <a:rPr lang="en-US" dirty="0"/>
              <a:t>You can see that all of the attributes in the dataset are numeric. The label is also </a:t>
            </a:r>
            <a:r>
              <a:rPr lang="en-US" dirty="0" smtClean="0"/>
              <a:t> numeric </a:t>
            </a:r>
            <a:r>
              <a:rPr lang="en-US" dirty="0"/>
              <a:t>i.e. 0 and </a:t>
            </a:r>
            <a:r>
              <a:rPr lang="en-US" dirty="0" smtClean="0"/>
              <a:t>1.</a:t>
            </a:r>
          </a:p>
          <a:p>
            <a:pPr lvl="1">
              <a:buFont typeface="Wingdings" panose="05000000000000000000" pitchFamily="2" charset="2"/>
              <a:buChar char="ü"/>
            </a:pP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0576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b="1" dirty="0" smtClean="0"/>
              <a:t>  Implementing </a:t>
            </a:r>
            <a:r>
              <a:rPr lang="en-US" b="1" dirty="0"/>
              <a:t>SVM with </a:t>
            </a:r>
            <a:r>
              <a:rPr lang="en-US" b="1" dirty="0" err="1" smtClean="0"/>
              <a:t>Scikit</a:t>
            </a:r>
            <a:r>
              <a:rPr lang="en-US" b="1" dirty="0" smtClean="0"/>
              <a:t>-Learn</a:t>
            </a:r>
          </a:p>
          <a:p>
            <a:r>
              <a:rPr lang="en-US" b="1" dirty="0" smtClean="0"/>
              <a:t>Data </a:t>
            </a:r>
            <a:r>
              <a:rPr lang="en-US" b="1" dirty="0"/>
              <a:t>Preprocessing</a:t>
            </a:r>
          </a:p>
          <a:p>
            <a:pPr lvl="1">
              <a:buFont typeface="Wingdings" panose="05000000000000000000" pitchFamily="2" charset="2"/>
              <a:buChar char="ü"/>
            </a:pPr>
            <a:r>
              <a:rPr lang="en-US" dirty="0"/>
              <a:t>Dividing the data into attributes and </a:t>
            </a:r>
            <a:r>
              <a:rPr lang="en-US" dirty="0" smtClean="0"/>
              <a:t>labels : </a:t>
            </a:r>
          </a:p>
          <a:p>
            <a:pPr lvl="2">
              <a:buFont typeface="Wingdings" panose="05000000000000000000" pitchFamily="2" charset="2"/>
              <a:buChar char="ü"/>
            </a:pPr>
            <a:r>
              <a:rPr lang="en-US" dirty="0"/>
              <a:t>X = </a:t>
            </a:r>
            <a:r>
              <a:rPr lang="en-US" dirty="0" err="1"/>
              <a:t>bankdata.drop</a:t>
            </a:r>
            <a:r>
              <a:rPr lang="en-US" dirty="0"/>
              <a:t>('Class', axis=1) </a:t>
            </a:r>
            <a:endParaRPr lang="en-US" dirty="0" smtClean="0"/>
          </a:p>
          <a:p>
            <a:pPr lvl="2">
              <a:buFont typeface="Wingdings" panose="05000000000000000000" pitchFamily="2" charset="2"/>
              <a:buChar char="ü"/>
            </a:pPr>
            <a:r>
              <a:rPr lang="en-US" dirty="0"/>
              <a:t>y = </a:t>
            </a:r>
            <a:r>
              <a:rPr lang="en-US" dirty="0" err="1"/>
              <a:t>bankdata</a:t>
            </a:r>
            <a:r>
              <a:rPr lang="en-US" dirty="0"/>
              <a:t>['Class</a:t>
            </a:r>
            <a:r>
              <a:rPr lang="en-US" dirty="0" smtClean="0"/>
              <a:t>']</a:t>
            </a:r>
          </a:p>
          <a:p>
            <a:pPr lvl="1">
              <a:buFont typeface="Wingdings" panose="05000000000000000000" pitchFamily="2" charset="2"/>
              <a:buChar char="ü"/>
            </a:pPr>
            <a:r>
              <a:rPr lang="en-US" dirty="0" smtClean="0"/>
              <a:t>dividing </a:t>
            </a:r>
            <a:r>
              <a:rPr lang="en-US" dirty="0"/>
              <a:t>the data into training and testing </a:t>
            </a:r>
            <a:r>
              <a:rPr lang="en-US" dirty="0" smtClean="0"/>
              <a:t>sets:</a:t>
            </a:r>
          </a:p>
          <a:p>
            <a:pPr lvl="2">
              <a:buFont typeface="Wingdings" panose="05000000000000000000" pitchFamily="2" charset="2"/>
              <a:buChar char="ü"/>
            </a:pPr>
            <a:r>
              <a:rPr lang="en-US" dirty="0"/>
              <a:t>from </a:t>
            </a:r>
            <a:r>
              <a:rPr lang="en-US" dirty="0" err="1"/>
              <a:t>sklearn.model_selection</a:t>
            </a:r>
            <a:r>
              <a:rPr lang="en-US" dirty="0"/>
              <a:t> import </a:t>
            </a:r>
            <a:r>
              <a:rPr lang="en-US" dirty="0" err="1"/>
              <a:t>train_test_split</a:t>
            </a:r>
            <a:endParaRPr lang="en-US" dirty="0"/>
          </a:p>
          <a:p>
            <a:pPr lvl="2">
              <a:buFont typeface="Wingdings" panose="05000000000000000000" pitchFamily="2" charset="2"/>
              <a:buChar char="ü"/>
            </a:pP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 = 0.20</a:t>
            </a:r>
            <a:r>
              <a:rPr lang="en-US" dirty="0" smtClean="0"/>
              <a:t>)</a:t>
            </a: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24911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SVM with </a:t>
            </a:r>
            <a:r>
              <a:rPr lang="en-US" b="1" dirty="0" err="1" smtClean="0"/>
              <a:t>Scikit</a:t>
            </a:r>
            <a:r>
              <a:rPr lang="en-US" b="1" dirty="0" smtClean="0"/>
              <a:t>-Learn</a:t>
            </a:r>
          </a:p>
          <a:p>
            <a:r>
              <a:rPr lang="en-US" b="1" dirty="0"/>
              <a:t>Training the Algorithm</a:t>
            </a:r>
          </a:p>
          <a:p>
            <a:pPr lvl="1">
              <a:buFont typeface="Wingdings" panose="05000000000000000000" pitchFamily="2" charset="2"/>
              <a:buChar char="ü"/>
            </a:pPr>
            <a:r>
              <a:rPr lang="en-US" dirty="0"/>
              <a:t>we will use the support vector classifier class, which is written as SVC in the </a:t>
            </a:r>
            <a:r>
              <a:rPr lang="en-US" dirty="0" err="1"/>
              <a:t>Scikit-Learn's</a:t>
            </a:r>
            <a:r>
              <a:rPr lang="en-US" dirty="0"/>
              <a:t> </a:t>
            </a:r>
            <a:r>
              <a:rPr lang="en-US" dirty="0" err="1"/>
              <a:t>svm</a:t>
            </a:r>
            <a:r>
              <a:rPr lang="en-US" dirty="0"/>
              <a:t> library. </a:t>
            </a:r>
          </a:p>
          <a:p>
            <a:pPr lvl="1">
              <a:buFont typeface="Wingdings" panose="05000000000000000000" pitchFamily="2" charset="2"/>
              <a:buChar char="ü"/>
            </a:pPr>
            <a:r>
              <a:rPr lang="en-US" dirty="0"/>
              <a:t>This class takes one parameter, which is the kernel type.</a:t>
            </a:r>
          </a:p>
          <a:p>
            <a:pPr lvl="1">
              <a:buFont typeface="Wingdings" panose="05000000000000000000" pitchFamily="2" charset="2"/>
              <a:buChar char="ü"/>
            </a:pPr>
            <a:r>
              <a:rPr lang="en-US" dirty="0"/>
              <a:t>This is very important. In the case of a simple SVM we simply set this parameter as "linear" since simple SVMs can only classify linearly separable </a:t>
            </a:r>
            <a:r>
              <a:rPr lang="en-US" dirty="0" smtClean="0"/>
              <a:t>data.</a:t>
            </a:r>
          </a:p>
          <a:p>
            <a:pPr lvl="2">
              <a:buFont typeface="Wingdings" panose="05000000000000000000" pitchFamily="2" charset="2"/>
              <a:buChar char="ü"/>
            </a:pP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054042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SVM with </a:t>
            </a:r>
            <a:r>
              <a:rPr lang="en-US" b="1" dirty="0" err="1" smtClean="0"/>
              <a:t>Scikit</a:t>
            </a:r>
            <a:r>
              <a:rPr lang="en-US" b="1" dirty="0" smtClean="0"/>
              <a:t>-Learn</a:t>
            </a:r>
          </a:p>
          <a:p>
            <a:r>
              <a:rPr lang="en-US" b="1" dirty="0"/>
              <a:t>Training the Algorithm</a:t>
            </a:r>
          </a:p>
          <a:p>
            <a:pPr lvl="1">
              <a:buFont typeface="Wingdings" panose="05000000000000000000" pitchFamily="2" charset="2"/>
              <a:buChar char="ü"/>
            </a:pPr>
            <a:r>
              <a:rPr lang="en-US" dirty="0"/>
              <a:t>The fit method of SVC class is called to train the algorithm on the training data, which is passed as a parameter to the fit method.</a:t>
            </a:r>
          </a:p>
          <a:p>
            <a:pPr lvl="2">
              <a:buFont typeface="Wingdings" panose="05000000000000000000" pitchFamily="2" charset="2"/>
              <a:buChar char="ü"/>
            </a:pPr>
            <a:r>
              <a:rPr lang="en-US" dirty="0"/>
              <a:t>from </a:t>
            </a:r>
            <a:r>
              <a:rPr lang="en-US" dirty="0" err="1"/>
              <a:t>sklearn.svm</a:t>
            </a:r>
            <a:r>
              <a:rPr lang="en-US" dirty="0"/>
              <a:t> import SVC</a:t>
            </a:r>
          </a:p>
          <a:p>
            <a:pPr lvl="2">
              <a:buFont typeface="Wingdings" panose="05000000000000000000" pitchFamily="2" charset="2"/>
              <a:buChar char="ü"/>
            </a:pPr>
            <a:r>
              <a:rPr lang="en-US" dirty="0" err="1"/>
              <a:t>svclassifier</a:t>
            </a:r>
            <a:r>
              <a:rPr lang="en-US" dirty="0"/>
              <a:t> = SVC(kernel='linear')</a:t>
            </a:r>
          </a:p>
          <a:p>
            <a:pPr lvl="2">
              <a:buFont typeface="Wingdings" panose="05000000000000000000" pitchFamily="2" charset="2"/>
              <a:buChar char="ü"/>
            </a:pPr>
            <a:r>
              <a:rPr lang="en-US" dirty="0" err="1"/>
              <a:t>svclassifier.fit</a:t>
            </a:r>
            <a:r>
              <a:rPr lang="en-US" dirty="0"/>
              <a:t>(</a:t>
            </a:r>
            <a:r>
              <a:rPr lang="en-US" dirty="0" err="1"/>
              <a:t>X_train</a:t>
            </a:r>
            <a:r>
              <a:rPr lang="en-US" dirty="0"/>
              <a:t>, </a:t>
            </a:r>
            <a:r>
              <a:rPr lang="en-US" dirty="0" err="1"/>
              <a:t>y_train</a:t>
            </a:r>
            <a:r>
              <a:rPr lang="en-US" dirty="0" smtClean="0"/>
              <a:t>)</a:t>
            </a: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960986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SVM with </a:t>
            </a:r>
            <a:r>
              <a:rPr lang="en-US" b="1" dirty="0" err="1" smtClean="0"/>
              <a:t>Scikit</a:t>
            </a:r>
            <a:r>
              <a:rPr lang="en-US" b="1" dirty="0" smtClean="0"/>
              <a:t>-Learn</a:t>
            </a:r>
          </a:p>
          <a:p>
            <a:endParaRPr lang="en-US" b="1" dirty="0" smtClean="0"/>
          </a:p>
          <a:p>
            <a:r>
              <a:rPr lang="en-US" b="1" dirty="0" smtClean="0"/>
              <a:t>Making </a:t>
            </a:r>
            <a:r>
              <a:rPr lang="en-US" b="1" dirty="0"/>
              <a:t>Predictions</a:t>
            </a:r>
          </a:p>
          <a:p>
            <a:pPr lvl="1">
              <a:buFont typeface="Wingdings" panose="05000000000000000000" pitchFamily="2" charset="2"/>
              <a:buChar char="ü"/>
            </a:pPr>
            <a:r>
              <a:rPr lang="en-US" dirty="0"/>
              <a:t>To make predictions, the predict method of the SVC class is used</a:t>
            </a:r>
            <a:r>
              <a:rPr lang="en-US" dirty="0" smtClean="0"/>
              <a:t>.</a:t>
            </a:r>
          </a:p>
          <a:p>
            <a:pPr lvl="2">
              <a:buFont typeface="Wingdings" panose="05000000000000000000" pitchFamily="2" charset="2"/>
              <a:buChar char="ü"/>
            </a:pPr>
            <a:r>
              <a:rPr lang="en-US" dirty="0" err="1"/>
              <a:t>y_pred</a:t>
            </a:r>
            <a:r>
              <a:rPr lang="en-US" dirty="0"/>
              <a:t> = </a:t>
            </a:r>
            <a:r>
              <a:rPr lang="en-US" dirty="0" err="1"/>
              <a:t>svclassifier.predict</a:t>
            </a:r>
            <a:r>
              <a:rPr lang="en-US" dirty="0"/>
              <a:t>(</a:t>
            </a:r>
            <a:r>
              <a:rPr lang="en-US" dirty="0" err="1"/>
              <a:t>X_test</a:t>
            </a:r>
            <a:r>
              <a:rPr lang="en-US" dirty="0"/>
              <a:t>)</a:t>
            </a:r>
          </a:p>
          <a:p>
            <a:pPr marL="914400" lvl="2" indent="0">
              <a:buNone/>
            </a:pPr>
            <a:endParaRPr lang="en-US" dirty="0"/>
          </a:p>
          <a:p>
            <a:pPr lvl="2">
              <a:buFont typeface="Wingdings" panose="05000000000000000000" pitchFamily="2" charset="2"/>
              <a:buChar char="ü"/>
            </a:pP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2474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SVM with </a:t>
            </a:r>
            <a:r>
              <a:rPr lang="en-US" b="1" dirty="0" err="1" smtClean="0"/>
              <a:t>Scikit</a:t>
            </a:r>
            <a:r>
              <a:rPr lang="en-US" b="1" dirty="0" smtClean="0"/>
              <a:t>-Learn</a:t>
            </a:r>
          </a:p>
          <a:p>
            <a:r>
              <a:rPr lang="en-US" b="1" dirty="0" smtClean="0"/>
              <a:t>Evaluating the Algorithm</a:t>
            </a:r>
          </a:p>
          <a:p>
            <a:pPr lvl="1">
              <a:buFont typeface="Wingdings" panose="05000000000000000000" pitchFamily="2" charset="2"/>
              <a:buChar char="ü"/>
            </a:pPr>
            <a:r>
              <a:rPr lang="en-US" dirty="0" smtClean="0"/>
              <a:t>Confusion matrix, precision, recall, and F1 measures are the most commonly used metrics for classification tasks. </a:t>
            </a:r>
          </a:p>
          <a:p>
            <a:pPr lvl="2">
              <a:buFont typeface="Wingdings" panose="05000000000000000000" pitchFamily="2" charset="2"/>
              <a:buChar char="ü"/>
            </a:pPr>
            <a:r>
              <a:rPr lang="en-US" dirty="0" smtClean="0"/>
              <a:t>from </a:t>
            </a:r>
            <a:r>
              <a:rPr lang="en-US" dirty="0" err="1" smtClean="0"/>
              <a:t>sklearn.metrics</a:t>
            </a:r>
            <a:r>
              <a:rPr lang="en-US" dirty="0" smtClean="0"/>
              <a:t> import </a:t>
            </a:r>
            <a:r>
              <a:rPr lang="en-US" dirty="0" err="1" smtClean="0"/>
              <a:t>classification_report</a:t>
            </a:r>
            <a:r>
              <a:rPr lang="en-US" dirty="0" smtClean="0"/>
              <a:t>, </a:t>
            </a:r>
            <a:r>
              <a:rPr lang="en-US" dirty="0" err="1" smtClean="0"/>
              <a:t>confusion_matrix</a:t>
            </a:r>
            <a:endParaRPr lang="en-US" dirty="0" smtClean="0"/>
          </a:p>
          <a:p>
            <a:pPr lvl="2">
              <a:buFont typeface="Wingdings" panose="05000000000000000000" pitchFamily="2" charset="2"/>
              <a:buChar char="ü"/>
            </a:pPr>
            <a:r>
              <a:rPr lang="en-US" dirty="0" smtClean="0"/>
              <a:t>print(</a:t>
            </a:r>
            <a:r>
              <a:rPr lang="en-US" dirty="0" err="1" smtClean="0"/>
              <a:t>confusion_matrix</a:t>
            </a:r>
            <a:r>
              <a:rPr lang="en-US" dirty="0" smtClean="0"/>
              <a:t>(</a:t>
            </a:r>
            <a:r>
              <a:rPr lang="en-US" dirty="0" err="1" smtClean="0"/>
              <a:t>y_test,y_pred</a:t>
            </a:r>
            <a:r>
              <a:rPr lang="en-US" dirty="0" smtClean="0"/>
              <a:t>)) </a:t>
            </a:r>
          </a:p>
          <a:p>
            <a:pPr lvl="2">
              <a:buFont typeface="Wingdings" panose="05000000000000000000" pitchFamily="2" charset="2"/>
              <a:buChar char="ü"/>
            </a:pPr>
            <a:r>
              <a:rPr lang="en-US" dirty="0" smtClean="0"/>
              <a:t>print(</a:t>
            </a:r>
            <a:r>
              <a:rPr lang="en-US" dirty="0" err="1" smtClean="0"/>
              <a:t>classification_report</a:t>
            </a:r>
            <a:r>
              <a:rPr lang="en-US" dirty="0" smtClean="0"/>
              <a:t>(</a:t>
            </a:r>
            <a:r>
              <a:rPr lang="en-US" dirty="0" err="1" smtClean="0"/>
              <a:t>y_test,y_pred</a:t>
            </a:r>
            <a:r>
              <a:rPr lang="en-US" dirty="0" smtClean="0"/>
              <a:t>))</a:t>
            </a:r>
          </a:p>
          <a:p>
            <a:pPr lvl="2">
              <a:buFont typeface="Wingdings" panose="05000000000000000000" pitchFamily="2" charset="2"/>
              <a:buChar char="ü"/>
            </a:pP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185469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SVM </a:t>
            </a:r>
            <a:r>
              <a:rPr lang="en-US" b="1" dirty="0"/>
              <a:t>with </a:t>
            </a:r>
            <a:r>
              <a:rPr lang="en-US" b="1" dirty="0" err="1" smtClean="0"/>
              <a:t>Scikit</a:t>
            </a:r>
            <a:r>
              <a:rPr lang="en-US" b="1" dirty="0" smtClean="0"/>
              <a:t>-Learn</a:t>
            </a:r>
          </a:p>
          <a:p>
            <a:r>
              <a:rPr lang="en-US" b="1" dirty="0" smtClean="0"/>
              <a:t>Evaluating </a:t>
            </a:r>
            <a:r>
              <a:rPr lang="en-US" b="1" dirty="0"/>
              <a:t>the </a:t>
            </a:r>
            <a:r>
              <a:rPr lang="en-US" b="1" dirty="0" smtClean="0"/>
              <a:t>Algorithm</a:t>
            </a:r>
            <a:endParaRPr lang="fa-IR" b="1" dirty="0" smtClean="0"/>
          </a:p>
          <a:p>
            <a:pPr lvl="1">
              <a:buFont typeface="Wingdings" panose="05000000000000000000" pitchFamily="2" charset="2"/>
              <a:buChar char="ü"/>
            </a:pPr>
            <a:r>
              <a:rPr lang="en-US" dirty="0"/>
              <a:t>The output of </a:t>
            </a:r>
            <a:r>
              <a:rPr lang="en-US" dirty="0" smtClean="0"/>
              <a:t>the </a:t>
            </a:r>
            <a:r>
              <a:rPr lang="en-US" dirty="0"/>
              <a:t>SVM with </a:t>
            </a:r>
            <a:r>
              <a:rPr lang="en-US" dirty="0" smtClean="0"/>
              <a:t>linear </a:t>
            </a:r>
            <a:r>
              <a:rPr lang="en-US" dirty="0"/>
              <a:t>kernel looks like this:</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3825699" y="3996265"/>
            <a:ext cx="5972928" cy="2210569"/>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176329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a:t>
            </a:r>
            <a:r>
              <a:rPr lang="en-US" b="1" dirty="0"/>
              <a:t>Implementing Kernel SVM with </a:t>
            </a:r>
            <a:r>
              <a:rPr lang="en-US" b="1" dirty="0" err="1" smtClean="0"/>
              <a:t>Scikit</a:t>
            </a:r>
            <a:r>
              <a:rPr lang="en-US" b="1" dirty="0" smtClean="0"/>
              <a:t>-Learn</a:t>
            </a:r>
          </a:p>
          <a:p>
            <a:r>
              <a:rPr lang="en-US" dirty="0"/>
              <a:t>in the case of non-linearly separable </a:t>
            </a:r>
            <a:r>
              <a:rPr lang="en-US" dirty="0" smtClean="0"/>
              <a:t>data, </a:t>
            </a:r>
            <a:r>
              <a:rPr lang="en-US" dirty="0"/>
              <a:t>a straight line cannot be used as </a:t>
            </a:r>
            <a:r>
              <a:rPr lang="en-US" dirty="0" smtClean="0"/>
              <a:t>a</a:t>
            </a:r>
            <a:endParaRPr lang="fa-IR" dirty="0" smtClean="0"/>
          </a:p>
          <a:p>
            <a:pPr marL="0" indent="0">
              <a:buNone/>
            </a:pPr>
            <a:r>
              <a:rPr lang="fa-IR" dirty="0"/>
              <a:t> </a:t>
            </a:r>
            <a:r>
              <a:rPr lang="fa-IR" dirty="0" smtClean="0"/>
              <a:t>  </a:t>
            </a:r>
            <a:r>
              <a:rPr lang="en-US" dirty="0" smtClean="0"/>
              <a:t> </a:t>
            </a:r>
            <a:r>
              <a:rPr lang="en-US" dirty="0"/>
              <a:t>decision boundary</a:t>
            </a:r>
            <a:r>
              <a:rPr lang="en-US" dirty="0" smtClean="0"/>
              <a:t>.</a:t>
            </a:r>
            <a:r>
              <a:rPr lang="en-US" dirty="0"/>
              <a:t> Rather, a modified </a:t>
            </a:r>
            <a:r>
              <a:rPr lang="en-US" dirty="0" smtClean="0"/>
              <a:t>version</a:t>
            </a:r>
            <a:endParaRPr lang="fa-IR" dirty="0" smtClean="0"/>
          </a:p>
          <a:p>
            <a:pPr marL="0" indent="0">
              <a:buNone/>
            </a:pPr>
            <a:r>
              <a:rPr lang="fa-IR" dirty="0"/>
              <a:t> </a:t>
            </a:r>
            <a:r>
              <a:rPr lang="fa-IR" dirty="0" smtClean="0"/>
              <a:t>  </a:t>
            </a:r>
            <a:r>
              <a:rPr lang="en-US" dirty="0" smtClean="0"/>
              <a:t> </a:t>
            </a:r>
            <a:r>
              <a:rPr lang="en-US" dirty="0"/>
              <a:t>of SVM, called Kernel SVM, is used.</a:t>
            </a:r>
            <a:endParaRPr lang="en-US" dirty="0" smtClean="0"/>
          </a:p>
          <a:p>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455" y="3560967"/>
            <a:ext cx="3457142" cy="2516559"/>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274146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Kernel SVM </a:t>
            </a:r>
            <a:r>
              <a:rPr lang="en-US" b="1" dirty="0"/>
              <a:t>with </a:t>
            </a:r>
            <a:r>
              <a:rPr lang="en-US" b="1" dirty="0" err="1" smtClean="0"/>
              <a:t>Scikit</a:t>
            </a:r>
            <a:r>
              <a:rPr lang="en-US" b="1" dirty="0" smtClean="0"/>
              <a:t>-Learn</a:t>
            </a:r>
          </a:p>
          <a:p>
            <a:r>
              <a:rPr lang="en-US" dirty="0"/>
              <a:t>Basically, the kernel SVM projects the non-linearly separable data </a:t>
            </a:r>
            <a:r>
              <a:rPr lang="en-US" dirty="0" smtClean="0"/>
              <a:t>lower</a:t>
            </a:r>
            <a:endParaRPr lang="fa-IR" dirty="0" smtClean="0"/>
          </a:p>
          <a:p>
            <a:pPr marL="0" indent="0">
              <a:buNone/>
            </a:pPr>
            <a:r>
              <a:rPr lang="fa-IR" dirty="0"/>
              <a:t> </a:t>
            </a:r>
            <a:r>
              <a:rPr lang="fa-IR" dirty="0" smtClean="0"/>
              <a:t>   </a:t>
            </a:r>
            <a:r>
              <a:rPr lang="en-US" dirty="0" smtClean="0"/>
              <a:t> </a:t>
            </a:r>
            <a:r>
              <a:rPr lang="en-US" dirty="0"/>
              <a:t>dimensions to linearly separable data in higher </a:t>
            </a:r>
            <a:endParaRPr lang="fa-IR" dirty="0" smtClean="0"/>
          </a:p>
          <a:p>
            <a:pPr marL="0" indent="0">
              <a:buNone/>
            </a:pPr>
            <a:r>
              <a:rPr lang="fa-IR" dirty="0" smtClean="0"/>
              <a:t>     </a:t>
            </a:r>
            <a:r>
              <a:rPr lang="en-US" dirty="0" smtClean="0"/>
              <a:t>dimensions </a:t>
            </a:r>
            <a:r>
              <a:rPr lang="en-US" dirty="0"/>
              <a:t>in such a way that data </a:t>
            </a:r>
            <a:r>
              <a:rPr lang="en-US" dirty="0" smtClean="0"/>
              <a:t>points</a:t>
            </a:r>
            <a:endParaRPr lang="fa-IR" dirty="0" smtClean="0"/>
          </a:p>
          <a:p>
            <a:pPr marL="0" indent="0">
              <a:buNone/>
            </a:pPr>
            <a:r>
              <a:rPr lang="fa-IR" dirty="0" smtClean="0"/>
              <a:t>    </a:t>
            </a:r>
            <a:r>
              <a:rPr lang="en-US" dirty="0" smtClean="0"/>
              <a:t> </a:t>
            </a:r>
            <a:r>
              <a:rPr lang="en-US" dirty="0"/>
              <a:t>belonging to different classes are allocated to </a:t>
            </a:r>
            <a:endParaRPr lang="fa-IR" dirty="0" smtClean="0"/>
          </a:p>
          <a:p>
            <a:pPr marL="0" indent="0">
              <a:buNone/>
            </a:pPr>
            <a:r>
              <a:rPr lang="fa-IR" dirty="0" smtClean="0"/>
              <a:t>     </a:t>
            </a:r>
            <a:r>
              <a:rPr lang="en-US" dirty="0" smtClean="0"/>
              <a:t>different </a:t>
            </a:r>
            <a:r>
              <a:rPr lang="en-US" dirty="0"/>
              <a:t>dimensions.</a:t>
            </a:r>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455" y="3560967"/>
            <a:ext cx="3457142" cy="2516559"/>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722673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  Implementing</a:t>
            </a:r>
            <a:r>
              <a:rPr lang="fa-IR" b="1" dirty="0" smtClean="0"/>
              <a:t> </a:t>
            </a:r>
            <a:r>
              <a:rPr lang="en-US" b="1" dirty="0"/>
              <a:t>Kernel SVM with </a:t>
            </a:r>
            <a:r>
              <a:rPr lang="en-US" b="1" dirty="0" err="1" smtClean="0"/>
              <a:t>Scikit</a:t>
            </a:r>
            <a:r>
              <a:rPr lang="en-US" b="1" dirty="0" smtClean="0"/>
              <a:t>-Learn</a:t>
            </a:r>
          </a:p>
          <a:p>
            <a:pPr marL="0" indent="0">
              <a:buNone/>
            </a:pPr>
            <a:endParaRPr lang="en-US" b="1" dirty="0" smtClean="0"/>
          </a:p>
          <a:p>
            <a:r>
              <a:rPr lang="en-US" b="1" dirty="0" smtClean="0"/>
              <a:t>Importing libraries</a:t>
            </a:r>
          </a:p>
          <a:p>
            <a:pPr marL="457200" lvl="1" indent="0">
              <a:buNone/>
            </a:pPr>
            <a:r>
              <a:rPr lang="en-US" dirty="0"/>
              <a:t/>
            </a:r>
            <a:br>
              <a:rPr lang="en-US" dirty="0"/>
            </a:br>
            <a:endParaRPr lang="en-US" b="1" dirty="0" smtClean="0"/>
          </a:p>
          <a:p>
            <a:pPr marL="0" indent="0">
              <a:buNone/>
            </a:pPr>
            <a:r>
              <a:rPr lang="en-US" b="1" dirty="0"/>
              <a:t>	</a:t>
            </a:r>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1846117" y="4230255"/>
            <a:ext cx="3867559" cy="1366982"/>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48494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case of linearly separable data in two </a:t>
            </a:r>
            <a:r>
              <a:rPr lang="en-US" dirty="0" smtClean="0"/>
              <a:t>dimensions</a:t>
            </a:r>
            <a:endParaRPr lang="fa-IR" dirty="0" smtClean="0"/>
          </a:p>
          <a:p>
            <a:endParaRPr lang="fa-IR" dirty="0"/>
          </a:p>
          <a:p>
            <a:pPr marL="0" indent="0">
              <a:buNone/>
            </a:pPr>
            <a:endParaRPr lang="fa-IR" dirty="0" smtClean="0"/>
          </a:p>
          <a:p>
            <a:pPr marL="0" indent="0">
              <a:buNone/>
            </a:pPr>
            <a:endParaRPr lang="en-US" dirty="0" smtClean="0"/>
          </a:p>
          <a:p>
            <a:r>
              <a:rPr lang="en-US" dirty="0"/>
              <a:t>SVM differs from the other classification algorithms in the way that it chooses the </a:t>
            </a:r>
            <a:r>
              <a:rPr lang="en-US" dirty="0">
                <a:hlinkClick r:id="rId2"/>
              </a:rPr>
              <a:t>decision boundary</a:t>
            </a:r>
            <a:r>
              <a:rPr lang="en-US" dirty="0"/>
              <a:t> that maximizes the distance from the nearest data points of all the classes</a:t>
            </a:r>
            <a:r>
              <a:rPr lang="en-US" dirty="0" smtClean="0"/>
              <a:t>.</a:t>
            </a:r>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981" y="2556932"/>
            <a:ext cx="2843616" cy="2069955"/>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3759156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pPr marL="0" indent="0">
              <a:buNone/>
            </a:pPr>
            <a:endParaRPr lang="en-US" b="1" dirty="0" smtClean="0"/>
          </a:p>
          <a:p>
            <a:r>
              <a:rPr lang="en-US" b="1" dirty="0" smtClean="0"/>
              <a:t>Importing </a:t>
            </a:r>
            <a:r>
              <a:rPr lang="en-US" b="1" dirty="0"/>
              <a:t>the Dataset</a:t>
            </a:r>
          </a:p>
          <a:p>
            <a:pPr lvl="1">
              <a:buFont typeface="Wingdings" panose="05000000000000000000" pitchFamily="2" charset="2"/>
              <a:buChar char="ü"/>
            </a:pPr>
            <a:r>
              <a:rPr lang="en-US" dirty="0" err="1" smtClean="0"/>
              <a:t>url</a:t>
            </a:r>
            <a:r>
              <a:rPr lang="en-US" dirty="0" smtClean="0"/>
              <a:t> </a:t>
            </a:r>
            <a:r>
              <a:rPr lang="en-US" dirty="0"/>
              <a:t>= </a:t>
            </a:r>
            <a:r>
              <a:rPr lang="en-US" dirty="0" smtClean="0">
                <a:hlinkClick r:id="rId2"/>
              </a:rPr>
              <a:t>https</a:t>
            </a:r>
            <a:r>
              <a:rPr lang="en-US" dirty="0">
                <a:hlinkClick r:id="rId2"/>
              </a:rPr>
              <a:t>://</a:t>
            </a:r>
            <a:r>
              <a:rPr lang="en-US" dirty="0" smtClean="0">
                <a:hlinkClick r:id="rId2"/>
              </a:rPr>
              <a:t>archive.ics.uci.edu/ml/machine-learning-databases/iris/iris.data</a:t>
            </a:r>
            <a:endParaRPr lang="fa-IR" dirty="0" smtClean="0"/>
          </a:p>
          <a:p>
            <a:pPr lvl="1">
              <a:buFont typeface="Wingdings" panose="05000000000000000000" pitchFamily="2" charset="2"/>
              <a:buChar char="ü"/>
            </a:pPr>
            <a:r>
              <a:rPr lang="en-US" dirty="0" err="1"/>
              <a:t>colnames</a:t>
            </a:r>
            <a:r>
              <a:rPr lang="en-US" dirty="0"/>
              <a:t> = ['sepal-length', 'sepal-width', 'petal-length', 'petal-width', 'Class']</a:t>
            </a:r>
            <a:endParaRPr lang="en-US" b="1" dirty="0"/>
          </a:p>
          <a:p>
            <a:pPr lvl="1">
              <a:buFont typeface="Wingdings" panose="05000000000000000000" pitchFamily="2" charset="2"/>
              <a:buChar char="ü"/>
            </a:pPr>
            <a:r>
              <a:rPr lang="en-US" dirty="0" err="1"/>
              <a:t>irisdata</a:t>
            </a:r>
            <a:r>
              <a:rPr lang="en-US" dirty="0"/>
              <a:t> = </a:t>
            </a:r>
            <a:r>
              <a:rPr lang="en-US" dirty="0" err="1"/>
              <a:t>pd.read_csv</a:t>
            </a:r>
            <a:r>
              <a:rPr lang="en-US" dirty="0"/>
              <a:t>(</a:t>
            </a:r>
            <a:r>
              <a:rPr lang="en-US" dirty="0" err="1"/>
              <a:t>url</a:t>
            </a:r>
            <a:r>
              <a:rPr lang="en-US" dirty="0"/>
              <a:t>, names=</a:t>
            </a:r>
            <a:r>
              <a:rPr lang="en-US" dirty="0" err="1"/>
              <a:t>colnames</a:t>
            </a:r>
            <a:r>
              <a:rPr lang="en-US" dirty="0"/>
              <a:t>)</a:t>
            </a: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3926844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pPr marL="0" indent="0">
              <a:buNone/>
            </a:pPr>
            <a:endParaRPr lang="en-US" b="1" dirty="0" smtClean="0"/>
          </a:p>
          <a:p>
            <a:r>
              <a:rPr lang="en-US" b="1" dirty="0"/>
              <a:t>Preprocessing</a:t>
            </a:r>
          </a:p>
          <a:p>
            <a:pPr lvl="1">
              <a:buFont typeface="Wingdings" panose="05000000000000000000" pitchFamily="2" charset="2"/>
              <a:buChar char="ü"/>
            </a:pPr>
            <a:r>
              <a:rPr lang="en-US" dirty="0"/>
              <a:t>X = </a:t>
            </a:r>
            <a:r>
              <a:rPr lang="en-US" dirty="0" err="1"/>
              <a:t>irisdata.drop</a:t>
            </a:r>
            <a:r>
              <a:rPr lang="en-US" dirty="0"/>
              <a:t>('Class', axis=1) </a:t>
            </a:r>
            <a:endParaRPr lang="fa-IR" dirty="0" smtClean="0"/>
          </a:p>
          <a:p>
            <a:pPr lvl="1">
              <a:buFont typeface="Wingdings" panose="05000000000000000000" pitchFamily="2" charset="2"/>
              <a:buChar char="ü"/>
            </a:pPr>
            <a:r>
              <a:rPr lang="en-US" dirty="0"/>
              <a:t>y = </a:t>
            </a:r>
            <a:r>
              <a:rPr lang="en-US" dirty="0" err="1"/>
              <a:t>irisdata</a:t>
            </a:r>
            <a:r>
              <a:rPr lang="en-US" dirty="0"/>
              <a:t>['Class'] </a:t>
            </a:r>
            <a:endParaRPr lang="fa-IR"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4234122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pPr marL="0" indent="0">
              <a:buNone/>
            </a:pPr>
            <a:endParaRPr lang="en-US" b="1" dirty="0" smtClean="0"/>
          </a:p>
          <a:p>
            <a:r>
              <a:rPr lang="en-US" b="1" dirty="0"/>
              <a:t>Train Test </a:t>
            </a:r>
            <a:r>
              <a:rPr lang="en-US" b="1" dirty="0" smtClean="0"/>
              <a:t>Split</a:t>
            </a:r>
            <a:endParaRPr lang="en-US" b="1" dirty="0"/>
          </a:p>
          <a:p>
            <a:pPr lvl="1">
              <a:buFont typeface="Wingdings" panose="05000000000000000000" pitchFamily="2" charset="2"/>
              <a:buChar char="ü"/>
            </a:pPr>
            <a:r>
              <a:rPr lang="en-US" dirty="0"/>
              <a:t>from </a:t>
            </a:r>
            <a:r>
              <a:rPr lang="en-US" dirty="0" err="1"/>
              <a:t>sklearn.model_selection</a:t>
            </a:r>
            <a:r>
              <a:rPr lang="en-US" dirty="0"/>
              <a:t> import </a:t>
            </a:r>
            <a:r>
              <a:rPr lang="en-US" dirty="0" err="1"/>
              <a:t>train_test_split</a:t>
            </a:r>
            <a:r>
              <a:rPr lang="en-US" dirty="0"/>
              <a:t> </a:t>
            </a:r>
            <a:endParaRPr lang="fa-IR" dirty="0" smtClean="0"/>
          </a:p>
          <a:p>
            <a:pPr lvl="1">
              <a:buFont typeface="Wingdings" panose="05000000000000000000" pitchFamily="2" charset="2"/>
              <a:buChar char="ü"/>
            </a:pP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 = 0.20)</a:t>
            </a:r>
            <a:br>
              <a:rPr lang="en-US" dirty="0"/>
            </a:br>
            <a:r>
              <a:rPr lang="en-US" dirty="0"/>
              <a:t> </a:t>
            </a:r>
            <a:endParaRPr lang="fa-IR"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456619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r>
              <a:rPr lang="en-US" b="1" dirty="0" smtClean="0"/>
              <a:t>Training </a:t>
            </a:r>
            <a:r>
              <a:rPr lang="en-US" b="1" dirty="0"/>
              <a:t>the </a:t>
            </a:r>
            <a:r>
              <a:rPr lang="en-US" b="1" dirty="0" smtClean="0"/>
              <a:t>Algorithm</a:t>
            </a:r>
            <a:endParaRPr lang="fa-IR" b="1" dirty="0" smtClean="0"/>
          </a:p>
          <a:p>
            <a:pPr lvl="1">
              <a:buFont typeface="Wingdings" panose="05000000000000000000" pitchFamily="2" charset="2"/>
              <a:buChar char="ü"/>
            </a:pPr>
            <a:r>
              <a:rPr lang="en-US" dirty="0" smtClean="0"/>
              <a:t>In </a:t>
            </a:r>
            <a:r>
              <a:rPr lang="en-US" dirty="0"/>
              <a:t>the case of the simple SVM we used "linear" as the value for the kernel parameter. However, for kernel SVM you can use Gaussian, polynomial, sigmoid, or computable kernel</a:t>
            </a:r>
            <a:r>
              <a:rPr lang="en-US" dirty="0" smtClean="0"/>
              <a:t>.</a:t>
            </a:r>
            <a:endParaRPr lang="fa-IR" dirty="0" smtClean="0"/>
          </a:p>
          <a:p>
            <a:pPr lvl="1">
              <a:buFont typeface="Wingdings" panose="05000000000000000000" pitchFamily="2" charset="2"/>
              <a:buChar char="ü"/>
            </a:pPr>
            <a:r>
              <a:rPr lang="en-US" dirty="0"/>
              <a:t>We will implement polynomial, Gaussian, and sigmoid kernels to see which one works better for our problem.</a:t>
            </a:r>
            <a:br>
              <a:rPr lang="en-US" dirty="0"/>
            </a:br>
            <a:r>
              <a:rPr lang="en-US" dirty="0"/>
              <a:t> </a:t>
            </a:r>
            <a:endParaRPr lang="fa-IR"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834394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r>
              <a:rPr lang="en-US" b="1" dirty="0" smtClean="0"/>
              <a:t>Polynomial Kernel</a:t>
            </a:r>
            <a:endParaRPr lang="fa-IR" b="1" dirty="0" smtClean="0"/>
          </a:p>
          <a:p>
            <a:pPr lvl="1">
              <a:buFont typeface="Wingdings" panose="05000000000000000000" pitchFamily="2" charset="2"/>
              <a:buChar char="ü"/>
            </a:pPr>
            <a:r>
              <a:rPr lang="en-US" dirty="0"/>
              <a:t> In the case of polynomial kernel, you also have to pass a value for the degree parameter of the SVC class. This basically is the degree of the polynomial. </a:t>
            </a:r>
          </a:p>
          <a:p>
            <a:pPr lvl="1">
              <a:buFont typeface="Wingdings" panose="05000000000000000000" pitchFamily="2" charset="2"/>
              <a:buChar char="ü"/>
            </a:pPr>
            <a:r>
              <a:rPr lang="en-US" dirty="0"/>
              <a:t>from </a:t>
            </a:r>
            <a:r>
              <a:rPr lang="en-US" dirty="0" err="1"/>
              <a:t>sklearn.svm</a:t>
            </a:r>
            <a:r>
              <a:rPr lang="en-US" dirty="0"/>
              <a:t> import </a:t>
            </a:r>
            <a:r>
              <a:rPr lang="en-US" dirty="0" smtClean="0"/>
              <a:t>SVC</a:t>
            </a:r>
            <a:endParaRPr lang="fa-IR" dirty="0" smtClean="0"/>
          </a:p>
          <a:p>
            <a:pPr lvl="1">
              <a:buFont typeface="Wingdings" panose="05000000000000000000" pitchFamily="2" charset="2"/>
              <a:buChar char="ü"/>
            </a:pPr>
            <a:r>
              <a:rPr lang="en-US" dirty="0" err="1"/>
              <a:t>svclassifier</a:t>
            </a:r>
            <a:r>
              <a:rPr lang="en-US" dirty="0"/>
              <a:t> = SVC(kernel='poly', degree=8</a:t>
            </a:r>
            <a:r>
              <a:rPr lang="en-US" dirty="0" smtClean="0"/>
              <a:t>)</a:t>
            </a:r>
            <a:endParaRPr lang="fa-IR" dirty="0" smtClean="0"/>
          </a:p>
          <a:p>
            <a:pPr lvl="1">
              <a:buFont typeface="Wingdings" panose="05000000000000000000" pitchFamily="2" charset="2"/>
              <a:buChar char="ü"/>
            </a:pPr>
            <a:r>
              <a:rPr lang="en-US" dirty="0" err="1"/>
              <a:t>svclassifier.fit</a:t>
            </a:r>
            <a:r>
              <a:rPr lang="en-US" dirty="0"/>
              <a:t>(</a:t>
            </a:r>
            <a:r>
              <a:rPr lang="en-US" dirty="0" err="1"/>
              <a:t>X_train</a:t>
            </a:r>
            <a:r>
              <a:rPr lang="en-US" dirty="0"/>
              <a:t>, </a:t>
            </a:r>
            <a:r>
              <a:rPr lang="en-US" dirty="0" err="1"/>
              <a:t>y_train</a:t>
            </a:r>
            <a:r>
              <a:rPr lang="en-US" dirty="0" smtClean="0"/>
              <a:t>) </a:t>
            </a:r>
            <a:endParaRPr lang="fa-IR"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061465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endParaRPr lang="fa-IR" b="1" dirty="0" smtClean="0"/>
          </a:p>
          <a:p>
            <a:r>
              <a:rPr lang="en-US" b="1" dirty="0" smtClean="0"/>
              <a:t>Making Predictions</a:t>
            </a:r>
            <a:endParaRPr lang="fa-IR" b="1" dirty="0" smtClean="0"/>
          </a:p>
          <a:p>
            <a:pPr lvl="1">
              <a:buFont typeface="Wingdings" panose="05000000000000000000" pitchFamily="2" charset="2"/>
              <a:buChar char="ü"/>
            </a:pPr>
            <a:r>
              <a:rPr lang="en-US" dirty="0" smtClean="0"/>
              <a:t> </a:t>
            </a:r>
            <a:r>
              <a:rPr lang="en-US" dirty="0"/>
              <a:t>Now once we have trained the algorithm, the next step is to make predictions on the test </a:t>
            </a:r>
            <a:r>
              <a:rPr lang="en-US" dirty="0" smtClean="0"/>
              <a:t>data</a:t>
            </a:r>
            <a:endParaRPr lang="fa-IR" dirty="0" smtClean="0"/>
          </a:p>
          <a:p>
            <a:pPr lvl="1">
              <a:buFont typeface="Wingdings" panose="05000000000000000000" pitchFamily="2" charset="2"/>
              <a:buChar char="ü"/>
            </a:pPr>
            <a:r>
              <a:rPr lang="en-US" dirty="0" err="1"/>
              <a:t>y_pred</a:t>
            </a:r>
            <a:r>
              <a:rPr lang="en-US" dirty="0"/>
              <a:t> = </a:t>
            </a:r>
            <a:r>
              <a:rPr lang="en-US" dirty="0" err="1"/>
              <a:t>svclassifier.predict</a:t>
            </a:r>
            <a:r>
              <a:rPr lang="en-US" dirty="0"/>
              <a:t>(</a:t>
            </a:r>
            <a:r>
              <a:rPr lang="en-US" dirty="0" err="1"/>
              <a:t>X_test</a:t>
            </a:r>
            <a:r>
              <a:rPr lang="en-US" dirty="0"/>
              <a:t>)</a:t>
            </a:r>
          </a:p>
          <a:p>
            <a:pPr marL="457200" lvl="1" indent="0">
              <a:buNone/>
            </a:pPr>
            <a:endParaRPr lang="fa-IR"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4128516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r>
              <a:rPr lang="en-US" b="1" dirty="0" smtClean="0"/>
              <a:t>Evaluating </a:t>
            </a:r>
            <a:r>
              <a:rPr lang="en-US" b="1" dirty="0"/>
              <a:t>the Algorithm</a:t>
            </a:r>
          </a:p>
          <a:p>
            <a:pPr lvl="1">
              <a:buFont typeface="Wingdings" panose="05000000000000000000" pitchFamily="2" charset="2"/>
              <a:buChar char="ü"/>
            </a:pPr>
            <a:r>
              <a:rPr lang="en-US" dirty="0"/>
              <a:t>As usual, the final step of any machine learning algorithm is to make evaluations for polynomial kernel. </a:t>
            </a:r>
            <a:endParaRPr lang="fa-IR" dirty="0" smtClean="0"/>
          </a:p>
          <a:p>
            <a:pPr lvl="1">
              <a:buFont typeface="Wingdings" panose="05000000000000000000" pitchFamily="2" charset="2"/>
              <a:buChar char="ü"/>
            </a:pPr>
            <a:r>
              <a:rPr lang="en-US" dirty="0" smtClean="0"/>
              <a:t>from </a:t>
            </a:r>
            <a:r>
              <a:rPr lang="en-US" dirty="0" err="1"/>
              <a:t>sklearn.metrics</a:t>
            </a:r>
            <a:r>
              <a:rPr lang="en-US" dirty="0"/>
              <a:t> import </a:t>
            </a:r>
            <a:r>
              <a:rPr lang="en-US" dirty="0" err="1"/>
              <a:t>classification_report</a:t>
            </a:r>
            <a:r>
              <a:rPr lang="en-US" dirty="0"/>
              <a:t>, </a:t>
            </a:r>
            <a:r>
              <a:rPr lang="en-US" dirty="0" err="1" smtClean="0"/>
              <a:t>confusion_matrix</a:t>
            </a:r>
            <a:endParaRPr lang="fa-IR" dirty="0" smtClean="0"/>
          </a:p>
          <a:p>
            <a:pPr lvl="1">
              <a:buFont typeface="Wingdings" panose="05000000000000000000" pitchFamily="2" charset="2"/>
              <a:buChar char="ü"/>
            </a:pPr>
            <a:r>
              <a:rPr lang="en-US" dirty="0"/>
              <a:t>print(</a:t>
            </a:r>
            <a:r>
              <a:rPr lang="en-US" dirty="0" err="1"/>
              <a:t>confusion_matrix</a:t>
            </a:r>
            <a:r>
              <a:rPr lang="en-US" dirty="0"/>
              <a:t>(</a:t>
            </a:r>
            <a:r>
              <a:rPr lang="en-US" dirty="0" err="1"/>
              <a:t>y_test</a:t>
            </a:r>
            <a:r>
              <a:rPr lang="en-US" dirty="0"/>
              <a:t>, </a:t>
            </a:r>
            <a:r>
              <a:rPr lang="en-US" dirty="0" err="1"/>
              <a:t>y_pred</a:t>
            </a:r>
            <a:r>
              <a:rPr lang="en-US" dirty="0"/>
              <a:t>)) </a:t>
            </a:r>
            <a:endParaRPr lang="fa-IR" dirty="0" smtClean="0"/>
          </a:p>
          <a:p>
            <a:pPr lvl="1">
              <a:buFont typeface="Wingdings" panose="05000000000000000000" pitchFamily="2" charset="2"/>
              <a:buChar char="ü"/>
            </a:pPr>
            <a:r>
              <a:rPr lang="en-US" dirty="0"/>
              <a:t>print(</a:t>
            </a:r>
            <a:r>
              <a:rPr lang="en-US" dirty="0" err="1"/>
              <a:t>classification_report</a:t>
            </a:r>
            <a:r>
              <a:rPr lang="en-US" dirty="0"/>
              <a:t>(</a:t>
            </a:r>
            <a:r>
              <a:rPr lang="en-US" dirty="0" err="1"/>
              <a:t>y_test</a:t>
            </a:r>
            <a:r>
              <a:rPr lang="en-US" dirty="0"/>
              <a:t>, </a:t>
            </a:r>
            <a:r>
              <a:rPr lang="en-US" dirty="0" err="1"/>
              <a:t>y_pred</a:t>
            </a:r>
            <a:r>
              <a:rPr lang="en-US" dirty="0" smtClean="0"/>
              <a:t>))</a:t>
            </a:r>
            <a:endParaRPr lang="fa-IR"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937624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r>
              <a:rPr lang="en-US" b="1" dirty="0" smtClean="0"/>
              <a:t>Evaluating </a:t>
            </a:r>
            <a:r>
              <a:rPr lang="en-US" b="1" dirty="0"/>
              <a:t>the </a:t>
            </a:r>
            <a:r>
              <a:rPr lang="en-US" b="1" dirty="0" smtClean="0"/>
              <a:t>Algorithm</a:t>
            </a:r>
            <a:endParaRPr lang="fa-IR" b="1" dirty="0" smtClean="0"/>
          </a:p>
          <a:p>
            <a:pPr lvl="1">
              <a:buFont typeface="Wingdings" panose="05000000000000000000" pitchFamily="2" charset="2"/>
              <a:buChar char="ü"/>
            </a:pPr>
            <a:r>
              <a:rPr lang="en-US" dirty="0"/>
              <a:t>The output for the kernel SVM using polynomial kernel looks like this:</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682828" y="3928463"/>
            <a:ext cx="5256934" cy="2307621"/>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082269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endParaRPr lang="fa-IR" b="1" dirty="0" smtClean="0"/>
          </a:p>
          <a:p>
            <a:r>
              <a:rPr lang="en-US" b="1" dirty="0" smtClean="0"/>
              <a:t>Gaussian </a:t>
            </a:r>
            <a:r>
              <a:rPr lang="en-US" b="1" dirty="0"/>
              <a:t>Kernel</a:t>
            </a:r>
          </a:p>
          <a:p>
            <a:pPr lvl="1">
              <a:buFont typeface="Wingdings" panose="05000000000000000000" pitchFamily="2" charset="2"/>
              <a:buChar char="ü"/>
            </a:pPr>
            <a:r>
              <a:rPr lang="en-US" dirty="0"/>
              <a:t>To use Gaussian kernel, you have to specify '</a:t>
            </a:r>
            <a:r>
              <a:rPr lang="en-US" dirty="0" err="1"/>
              <a:t>rbf</a:t>
            </a:r>
            <a:r>
              <a:rPr lang="en-US" dirty="0"/>
              <a:t>' as value for the Kernel parameter of the SVC class.</a:t>
            </a:r>
            <a:endParaRPr lang="fa-IR" dirty="0" smtClean="0"/>
          </a:p>
          <a:p>
            <a:pPr lvl="1">
              <a:buFont typeface="Wingdings" panose="05000000000000000000" pitchFamily="2" charset="2"/>
              <a:buChar char="ü"/>
            </a:pPr>
            <a:r>
              <a:rPr lang="en-US" dirty="0" err="1" smtClean="0"/>
              <a:t>svclassifier</a:t>
            </a:r>
            <a:r>
              <a:rPr lang="en-US" dirty="0" smtClean="0"/>
              <a:t> </a:t>
            </a:r>
            <a:r>
              <a:rPr lang="en-US" dirty="0"/>
              <a:t>= SVC(kernel='</a:t>
            </a:r>
            <a:r>
              <a:rPr lang="en-US" dirty="0" err="1"/>
              <a:t>rbf</a:t>
            </a:r>
            <a:r>
              <a:rPr lang="en-US" dirty="0"/>
              <a:t>')</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4056556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r>
              <a:rPr lang="en-US" b="1" dirty="0" smtClean="0"/>
              <a:t>Evaluating </a:t>
            </a:r>
            <a:r>
              <a:rPr lang="en-US" b="1" dirty="0"/>
              <a:t>the </a:t>
            </a:r>
            <a:r>
              <a:rPr lang="en-US" b="1" dirty="0" smtClean="0"/>
              <a:t>Algorithm</a:t>
            </a:r>
            <a:endParaRPr lang="fa-IR" b="1" dirty="0" smtClean="0"/>
          </a:p>
          <a:p>
            <a:pPr lvl="1">
              <a:buFont typeface="Wingdings" panose="05000000000000000000" pitchFamily="2" charset="2"/>
              <a:buChar char="ü"/>
            </a:pPr>
            <a:r>
              <a:rPr lang="en-US" dirty="0"/>
              <a:t>The output of the Kernel SVM with Gaussian kernel looks like this:</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4544290" y="3915253"/>
            <a:ext cx="5187229" cy="2305435"/>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6631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 </a:t>
            </a:r>
            <a:r>
              <a:rPr lang="en-US" dirty="0"/>
              <a:t>SVM doesn't merely find a decision boundary; it finds the most optimal decision boundary</a:t>
            </a:r>
            <a:r>
              <a:rPr lang="en-US" dirty="0" smtClean="0"/>
              <a:t>.</a:t>
            </a:r>
            <a:endParaRPr lang="fa-IR" dirty="0" smtClean="0"/>
          </a:p>
          <a:p>
            <a:pPr marL="0" indent="0">
              <a:buNone/>
            </a:pPr>
            <a:endParaRPr lang="fa-IR" dirty="0" smtClean="0"/>
          </a:p>
          <a:p>
            <a:r>
              <a:rPr lang="en-US" dirty="0"/>
              <a:t>The most optimal decision boundary </a:t>
            </a:r>
            <a:r>
              <a:rPr lang="en-US" dirty="0" smtClean="0"/>
              <a:t>is</a:t>
            </a:r>
            <a:endParaRPr lang="fa-IR" dirty="0" smtClean="0"/>
          </a:p>
          <a:p>
            <a:pPr marL="0" indent="0">
              <a:buNone/>
            </a:pPr>
            <a:r>
              <a:rPr lang="fa-IR" dirty="0" smtClean="0"/>
              <a:t>     </a:t>
            </a:r>
            <a:r>
              <a:rPr lang="en-US" dirty="0" smtClean="0"/>
              <a:t>the </a:t>
            </a:r>
            <a:r>
              <a:rPr lang="en-US" dirty="0"/>
              <a:t>one which has maximum margin </a:t>
            </a:r>
            <a:r>
              <a:rPr lang="en-US" dirty="0" smtClean="0"/>
              <a:t>from</a:t>
            </a:r>
            <a:endParaRPr lang="fa-IR" dirty="0" smtClean="0"/>
          </a:p>
          <a:p>
            <a:pPr marL="0" indent="0">
              <a:buNone/>
            </a:pPr>
            <a:r>
              <a:rPr lang="fa-IR" dirty="0" smtClean="0"/>
              <a:t>     </a:t>
            </a:r>
            <a:r>
              <a:rPr lang="en-US" dirty="0" smtClean="0"/>
              <a:t>the </a:t>
            </a:r>
            <a:r>
              <a:rPr lang="en-US" dirty="0"/>
              <a:t>nearest points of all the classes. </a:t>
            </a:r>
            <a:endParaRPr lang="fa-IR" dirty="0" smtClean="0"/>
          </a:p>
          <a:p>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7050" y="3117340"/>
            <a:ext cx="3789547" cy="2758528"/>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3113955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endParaRPr lang="fa-IR" b="1" dirty="0" smtClean="0"/>
          </a:p>
          <a:p>
            <a:r>
              <a:rPr lang="en-US" b="1" dirty="0"/>
              <a:t>Sigmoid Kernel</a:t>
            </a:r>
          </a:p>
          <a:p>
            <a:pPr lvl="1">
              <a:buFont typeface="Wingdings" panose="05000000000000000000" pitchFamily="2" charset="2"/>
              <a:buChar char="ü"/>
            </a:pPr>
            <a:r>
              <a:rPr lang="en-US" dirty="0" smtClean="0"/>
              <a:t> </a:t>
            </a:r>
            <a:r>
              <a:rPr lang="en-US" dirty="0"/>
              <a:t>To use </a:t>
            </a:r>
            <a:r>
              <a:rPr lang="en-US" dirty="0" smtClean="0"/>
              <a:t>sigmoid </a:t>
            </a:r>
            <a:r>
              <a:rPr lang="en-US" dirty="0"/>
              <a:t>kernel, you have to specify ' </a:t>
            </a:r>
            <a:r>
              <a:rPr lang="en-US" dirty="0" smtClean="0"/>
              <a:t>sigmoid ' </a:t>
            </a:r>
            <a:r>
              <a:rPr lang="en-US" dirty="0"/>
              <a:t>as value for the Kernel parameter of the SVC class.</a:t>
            </a:r>
            <a:endParaRPr lang="fa-IR" dirty="0" smtClean="0"/>
          </a:p>
          <a:p>
            <a:pPr lvl="1">
              <a:buFont typeface="Wingdings" panose="05000000000000000000" pitchFamily="2" charset="2"/>
              <a:buChar char="ü"/>
            </a:pPr>
            <a:r>
              <a:rPr lang="en-US" dirty="0" err="1"/>
              <a:t>svclassifier</a:t>
            </a:r>
            <a:r>
              <a:rPr lang="en-US" dirty="0"/>
              <a:t> = SVC(kernel='sigmoid')</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973742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r>
              <a:rPr lang="en-US" b="1" dirty="0" smtClean="0"/>
              <a:t>Evaluating </a:t>
            </a:r>
            <a:r>
              <a:rPr lang="en-US" b="1" dirty="0"/>
              <a:t>the </a:t>
            </a:r>
            <a:r>
              <a:rPr lang="en-US" b="1" dirty="0" smtClean="0"/>
              <a:t>Algorithm</a:t>
            </a:r>
            <a:endParaRPr lang="fa-IR" b="1" dirty="0" smtClean="0"/>
          </a:p>
          <a:p>
            <a:pPr lvl="1">
              <a:buFont typeface="Wingdings" panose="05000000000000000000" pitchFamily="2" charset="2"/>
              <a:buChar char="ü"/>
            </a:pPr>
            <a:r>
              <a:rPr lang="en-US" dirty="0"/>
              <a:t>The output of the Kernel SVM with </a:t>
            </a:r>
            <a:r>
              <a:rPr lang="en-US" dirty="0" smtClean="0"/>
              <a:t>Sigmoid </a:t>
            </a:r>
            <a:r>
              <a:rPr lang="en-US" dirty="0"/>
              <a:t>kernel looks like this:</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611265" y="3918908"/>
            <a:ext cx="5105548" cy="2301782"/>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644942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endParaRPr lang="en-US" b="1" dirty="0" smtClean="0"/>
          </a:p>
          <a:p>
            <a:r>
              <a:rPr lang="en-US" b="1" dirty="0" smtClean="0"/>
              <a:t>Comparison </a:t>
            </a:r>
            <a:r>
              <a:rPr lang="en-US" b="1" dirty="0"/>
              <a:t>of Kernel Performance</a:t>
            </a:r>
          </a:p>
          <a:p>
            <a:pPr lvl="1">
              <a:buFont typeface="Wingdings" panose="05000000000000000000" pitchFamily="2" charset="2"/>
              <a:buChar char="ü"/>
            </a:pPr>
            <a:r>
              <a:rPr lang="en-US" dirty="0"/>
              <a:t>If we compare the performance of the different types of kernels we can clearly see that the sigmoid kernel performs the worst. This is due to the reason that sigmoid function returns two values, 0 and 1, therefore it is more suitable for binary classification problems. However, in our case we had three output classes</a:t>
            </a:r>
            <a:r>
              <a:rPr lang="en-US" dirty="0" smtClean="0"/>
              <a:t>.</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888340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endParaRPr lang="en-US" b="1" dirty="0" smtClean="0"/>
          </a:p>
          <a:p>
            <a:r>
              <a:rPr lang="en-US" b="1" dirty="0" smtClean="0"/>
              <a:t>Comparison </a:t>
            </a:r>
            <a:r>
              <a:rPr lang="en-US" b="1" dirty="0"/>
              <a:t>of Kernel Performance</a:t>
            </a:r>
          </a:p>
          <a:p>
            <a:pPr lvl="1">
              <a:buFont typeface="Wingdings" panose="05000000000000000000" pitchFamily="2" charset="2"/>
              <a:buChar char="ü"/>
            </a:pPr>
            <a:r>
              <a:rPr lang="en-US" dirty="0"/>
              <a:t>Amongst the Gaussian kernel and polynomial kernel, we can see that Gaussian kernel achieved a perfect 100% prediction rate while polynomial kernel misclassified one instance. Therefore the Gaussian kernel performed slightly better. However, there is no hard and fast rule as to which kernel performs best in every scenario. It is all about testing all the kernels and selecting the one with the best results on your test </a:t>
            </a:r>
            <a:r>
              <a:rPr lang="en-US" dirty="0" smtClean="0"/>
              <a:t>dataset.</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82259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Hints : </a:t>
            </a:r>
          </a:p>
          <a:p>
            <a:r>
              <a:rPr lang="en-US" b="1" dirty="0" smtClean="0"/>
              <a:t>the dataset is </a:t>
            </a:r>
            <a:r>
              <a:rPr lang="en-US" b="1" dirty="0"/>
              <a:t>banknote </a:t>
            </a:r>
            <a:r>
              <a:rPr lang="en-US" b="1" dirty="0" smtClean="0"/>
              <a:t>authentication</a:t>
            </a:r>
          </a:p>
          <a:p>
            <a:endParaRPr lang="en-US" b="1" dirty="0"/>
          </a:p>
          <a:p>
            <a:endParaRPr lang="en-US" b="1" dirty="0" smtClean="0"/>
          </a:p>
          <a:p>
            <a:endParaRPr lang="en-US" b="1" dirty="0"/>
          </a:p>
          <a:p>
            <a:r>
              <a:rPr lang="en-US" b="1" dirty="0" smtClean="0"/>
              <a:t>Kernels : Linear, Gaussian(</a:t>
            </a:r>
            <a:r>
              <a:rPr lang="en-US" b="1" dirty="0" err="1" smtClean="0"/>
              <a:t>Rbf</a:t>
            </a:r>
            <a:r>
              <a:rPr lang="en-US" b="1" dirty="0" smtClean="0"/>
              <a:t>), Polynomial, Sigmoid</a:t>
            </a:r>
          </a:p>
          <a:p>
            <a:endParaRPr lang="en-US" b="1" dirty="0" smtClean="0"/>
          </a:p>
          <a:p>
            <a:pPr marL="0" indent="0">
              <a:buNone/>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1817976" y="3621087"/>
            <a:ext cx="9265660" cy="1550479"/>
          </a:xfrm>
          <a:prstGeom prst="rect">
            <a:avLst/>
          </a:prstGeom>
        </p:spPr>
      </p:pic>
      <p:sp>
        <p:nvSpPr>
          <p:cNvPr id="6" name="Title 1"/>
          <p:cNvSpPr txBox="1">
            <a:spLocks/>
          </p:cNvSpPr>
          <p:nvPr/>
        </p:nvSpPr>
        <p:spPr>
          <a:xfrm>
            <a:off x="1101438" y="1134533"/>
            <a:ext cx="9601196" cy="1303867"/>
          </a:xfrm>
          <a:prstGeom prst="rect">
            <a:avLst/>
          </a:prstGeom>
          <a:effectLst/>
        </p:spPr>
        <p:txBody>
          <a:bodyPr vert="horz" lIns="91440" tIns="45720" rIns="91440" bIns="45720" rtlCol="0" anchor="ctr">
            <a:normAutofit fontScale="6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smtClean="0">
                <a:effectLst>
                  <a:outerShdw blurRad="38100" dist="38100" dir="2700000" algn="tl">
                    <a:srgbClr val="000000">
                      <a:alpha val="43137"/>
                    </a:srgbClr>
                  </a:outerShdw>
                </a:effectLst>
              </a:rPr>
              <a:t>SVM</a:t>
            </a:r>
            <a:r>
              <a:rPr lang="en-US" sz="5300" dirty="0" smtClean="0">
                <a:effectLst>
                  <a:outerShdw blurRad="38100" dist="38100" dir="2700000" algn="tl">
                    <a:srgbClr val="000000">
                      <a:alpha val="43137"/>
                    </a:srgbClr>
                  </a:outerShdw>
                </a:effectLst>
              </a:rPr>
              <a:t>(</a:t>
            </a:r>
            <a:r>
              <a:rPr lang="en-US" sz="4000" dirty="0" smtClean="0">
                <a:effectLst>
                  <a:outerShdw blurRad="38100" dist="38100" dir="2700000" algn="tl">
                    <a:srgbClr val="000000">
                      <a:alpha val="43137"/>
                    </a:srgbClr>
                  </a:outerShdw>
                </a:effectLst>
              </a:rPr>
              <a:t>Kernels - Simple</a:t>
            </a:r>
            <a:r>
              <a:rPr lang="en-US" sz="5300" dirty="0" smtClean="0">
                <a:effectLst>
                  <a:outerShdw blurRad="38100" dist="38100" dir="2700000" algn="tl">
                    <a:srgbClr val="000000">
                      <a:alpha val="43137"/>
                    </a:srgbClr>
                  </a:outerShdw>
                </a:effectLst>
              </a:rPr>
              <a:t>)</a:t>
            </a:r>
            <a:r>
              <a:rPr lang="en-US" sz="4000" dirty="0" smtClean="0"/>
              <a:t>- </a:t>
            </a:r>
            <a:r>
              <a:rPr lang="en-US" sz="4000" b="1" dirty="0" smtClean="0">
                <a:effectLst>
                  <a:outerShdw blurRad="38100" dist="38100" dir="2700000" algn="tl">
                    <a:srgbClr val="000000">
                      <a:alpha val="43137"/>
                    </a:srgbClr>
                  </a:outerShdw>
                </a:effectLst>
              </a:rPr>
              <a:t>Results</a:t>
            </a:r>
            <a:r>
              <a:rPr lang="en-US" sz="4000" dirty="0" smtClean="0"/>
              <a:t/>
            </a:r>
            <a:br>
              <a:rPr lang="en-US" sz="4000" dirty="0" smtClean="0"/>
            </a:br>
            <a:r>
              <a:rPr lang="en-US" sz="4000" b="1" dirty="0" smtClean="0">
                <a:effectLst>
                  <a:outerShdw blurRad="38100" dist="38100" dir="2700000" algn="tl">
                    <a:srgbClr val="000000">
                      <a:alpha val="43137"/>
                    </a:srgbClr>
                  </a:outerShdw>
                </a:effectLst>
              </a:rPr>
              <a:t>Comparison of Kernels Performance</a:t>
            </a:r>
            <a:r>
              <a:rPr lang="en-US" b="1" dirty="0" smtClean="0"/>
              <a:t/>
            </a:r>
            <a:br>
              <a:rPr lang="en-US" b="1" dirty="0" smtClean="0"/>
            </a:br>
            <a:endParaRPr lang="en-US" dirty="0"/>
          </a:p>
        </p:txBody>
      </p:sp>
    </p:spTree>
    <p:extLst>
      <p:ext uri="{BB962C8B-B14F-4D97-AF65-F5344CB8AC3E}">
        <p14:creationId xmlns:p14="http://schemas.microsoft.com/office/powerpoint/2010/main" val="1309058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b="1" dirty="0" smtClean="0"/>
          </a:p>
          <a:p>
            <a:pPr marL="0" indent="0">
              <a:buNone/>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2697301" y="3048000"/>
            <a:ext cx="6961909" cy="2493818"/>
          </a:xfrm>
          <a:prstGeom prst="rect">
            <a:avLst/>
          </a:prstGeom>
        </p:spPr>
      </p:pic>
      <p:sp>
        <p:nvSpPr>
          <p:cNvPr id="10" name="Title 1"/>
          <p:cNvSpPr txBox="1">
            <a:spLocks/>
          </p:cNvSpPr>
          <p:nvPr/>
        </p:nvSpPr>
        <p:spPr>
          <a:xfrm>
            <a:off x="1101438" y="1134533"/>
            <a:ext cx="9601196" cy="1303867"/>
          </a:xfrm>
          <a:prstGeom prst="rect">
            <a:avLst/>
          </a:prstGeom>
          <a:effectLst/>
        </p:spPr>
        <p:txBody>
          <a:bodyPr vert="horz" lIns="91440" tIns="45720" rIns="91440" bIns="45720" rtlCol="0" anchor="ctr">
            <a:normAutofit fontScale="6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smtClean="0">
                <a:effectLst>
                  <a:outerShdw blurRad="38100" dist="38100" dir="2700000" algn="tl">
                    <a:srgbClr val="000000">
                      <a:alpha val="43137"/>
                    </a:srgbClr>
                  </a:outerShdw>
                </a:effectLst>
              </a:rPr>
              <a:t>SVM</a:t>
            </a:r>
            <a:r>
              <a:rPr lang="en-US" sz="5300" dirty="0" smtClean="0">
                <a:effectLst>
                  <a:outerShdw blurRad="38100" dist="38100" dir="2700000" algn="tl">
                    <a:srgbClr val="000000">
                      <a:alpha val="43137"/>
                    </a:srgbClr>
                  </a:outerShdw>
                </a:effectLst>
              </a:rPr>
              <a:t>(</a:t>
            </a:r>
            <a:r>
              <a:rPr lang="en-US" sz="4000" dirty="0" smtClean="0">
                <a:effectLst>
                  <a:outerShdw blurRad="38100" dist="38100" dir="2700000" algn="tl">
                    <a:srgbClr val="000000">
                      <a:alpha val="43137"/>
                    </a:srgbClr>
                  </a:outerShdw>
                </a:effectLst>
              </a:rPr>
              <a:t>Kernels - Simple</a:t>
            </a:r>
            <a:r>
              <a:rPr lang="en-US" sz="5300" dirty="0" smtClean="0">
                <a:effectLst>
                  <a:outerShdw blurRad="38100" dist="38100" dir="2700000" algn="tl">
                    <a:srgbClr val="000000">
                      <a:alpha val="43137"/>
                    </a:srgbClr>
                  </a:outerShdw>
                </a:effectLst>
              </a:rPr>
              <a:t>)</a:t>
            </a:r>
            <a:r>
              <a:rPr lang="en-US" sz="4000" dirty="0" smtClean="0"/>
              <a:t>- </a:t>
            </a:r>
            <a:r>
              <a:rPr lang="en-US" sz="4000" b="1" dirty="0" smtClean="0">
                <a:effectLst>
                  <a:outerShdw blurRad="38100" dist="38100" dir="2700000" algn="tl">
                    <a:srgbClr val="000000">
                      <a:alpha val="43137"/>
                    </a:srgbClr>
                  </a:outerShdw>
                </a:effectLst>
              </a:rPr>
              <a:t>Results</a:t>
            </a:r>
            <a:r>
              <a:rPr lang="en-US" sz="4000" dirty="0" smtClean="0"/>
              <a:t/>
            </a:r>
            <a:br>
              <a:rPr lang="en-US" sz="4000" dirty="0" smtClean="0"/>
            </a:br>
            <a:r>
              <a:rPr lang="en-US" sz="4000" b="1" dirty="0" smtClean="0">
                <a:effectLst>
                  <a:outerShdw blurRad="38100" dist="38100" dir="2700000" algn="tl">
                    <a:srgbClr val="000000">
                      <a:alpha val="43137"/>
                    </a:srgbClr>
                  </a:outerShdw>
                </a:effectLst>
              </a:rPr>
              <a:t>Comparison of Kernels Performance</a:t>
            </a:r>
            <a:r>
              <a:rPr lang="en-US" b="1" dirty="0" smtClean="0"/>
              <a:t/>
            </a:r>
            <a:br>
              <a:rPr lang="en-US" b="1" dirty="0" smtClean="0"/>
            </a:br>
            <a:endParaRPr lang="en-US" dirty="0"/>
          </a:p>
        </p:txBody>
      </p:sp>
    </p:spTree>
    <p:extLst>
      <p:ext uri="{BB962C8B-B14F-4D97-AF65-F5344CB8AC3E}">
        <p14:creationId xmlns:p14="http://schemas.microsoft.com/office/powerpoint/2010/main" val="4136448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b="1" dirty="0" smtClean="0"/>
          </a:p>
          <a:p>
            <a:pPr marL="0" indent="0">
              <a:buNone/>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2778437" y="3014138"/>
            <a:ext cx="6923158" cy="2486122"/>
          </a:xfrm>
          <a:prstGeom prst="rect">
            <a:avLst/>
          </a:prstGeom>
        </p:spPr>
      </p:pic>
      <p:sp>
        <p:nvSpPr>
          <p:cNvPr id="8" name="Title 1"/>
          <p:cNvSpPr txBox="1">
            <a:spLocks/>
          </p:cNvSpPr>
          <p:nvPr/>
        </p:nvSpPr>
        <p:spPr>
          <a:xfrm>
            <a:off x="1101438" y="1134533"/>
            <a:ext cx="9601196" cy="1303867"/>
          </a:xfrm>
          <a:prstGeom prst="rect">
            <a:avLst/>
          </a:prstGeom>
          <a:effectLst/>
        </p:spPr>
        <p:txBody>
          <a:bodyPr vert="horz" lIns="91440" tIns="45720" rIns="91440" bIns="45720" rtlCol="0" anchor="ctr">
            <a:normAutofit fontScale="6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smtClean="0">
                <a:effectLst>
                  <a:outerShdw blurRad="38100" dist="38100" dir="2700000" algn="tl">
                    <a:srgbClr val="000000">
                      <a:alpha val="43137"/>
                    </a:srgbClr>
                  </a:outerShdw>
                </a:effectLst>
              </a:rPr>
              <a:t>SVM</a:t>
            </a:r>
            <a:r>
              <a:rPr lang="en-US" sz="5300" dirty="0" smtClean="0">
                <a:effectLst>
                  <a:outerShdw blurRad="38100" dist="38100" dir="2700000" algn="tl">
                    <a:srgbClr val="000000">
                      <a:alpha val="43137"/>
                    </a:srgbClr>
                  </a:outerShdw>
                </a:effectLst>
              </a:rPr>
              <a:t>(</a:t>
            </a:r>
            <a:r>
              <a:rPr lang="en-US" sz="4000" dirty="0" smtClean="0">
                <a:effectLst>
                  <a:outerShdw blurRad="38100" dist="38100" dir="2700000" algn="tl">
                    <a:srgbClr val="000000">
                      <a:alpha val="43137"/>
                    </a:srgbClr>
                  </a:outerShdw>
                </a:effectLst>
              </a:rPr>
              <a:t>Kernels - Simple</a:t>
            </a:r>
            <a:r>
              <a:rPr lang="en-US" sz="5300" dirty="0" smtClean="0">
                <a:effectLst>
                  <a:outerShdw blurRad="38100" dist="38100" dir="2700000" algn="tl">
                    <a:srgbClr val="000000">
                      <a:alpha val="43137"/>
                    </a:srgbClr>
                  </a:outerShdw>
                </a:effectLst>
              </a:rPr>
              <a:t>)</a:t>
            </a:r>
            <a:r>
              <a:rPr lang="en-US" sz="4000" dirty="0" smtClean="0"/>
              <a:t>- </a:t>
            </a:r>
            <a:r>
              <a:rPr lang="en-US" sz="4000" b="1" dirty="0" smtClean="0">
                <a:effectLst>
                  <a:outerShdw blurRad="38100" dist="38100" dir="2700000" algn="tl">
                    <a:srgbClr val="000000">
                      <a:alpha val="43137"/>
                    </a:srgbClr>
                  </a:outerShdw>
                </a:effectLst>
              </a:rPr>
              <a:t>Results</a:t>
            </a:r>
            <a:r>
              <a:rPr lang="en-US" sz="4000" dirty="0" smtClean="0"/>
              <a:t/>
            </a:r>
            <a:br>
              <a:rPr lang="en-US" sz="4000" dirty="0" smtClean="0"/>
            </a:br>
            <a:r>
              <a:rPr lang="en-US" sz="4000" b="1" dirty="0" smtClean="0">
                <a:effectLst>
                  <a:outerShdw blurRad="38100" dist="38100" dir="2700000" algn="tl">
                    <a:srgbClr val="000000">
                      <a:alpha val="43137"/>
                    </a:srgbClr>
                  </a:outerShdw>
                </a:effectLst>
              </a:rPr>
              <a:t>Comparison of Kernels Performance</a:t>
            </a:r>
            <a:r>
              <a:rPr lang="en-US" b="1" dirty="0" smtClean="0"/>
              <a:t/>
            </a:r>
            <a:br>
              <a:rPr lang="en-US" b="1" dirty="0" smtClean="0"/>
            </a:br>
            <a:endParaRPr lang="en-US" dirty="0"/>
          </a:p>
        </p:txBody>
      </p:sp>
    </p:spTree>
    <p:extLst>
      <p:ext uri="{BB962C8B-B14F-4D97-AF65-F5344CB8AC3E}">
        <p14:creationId xmlns:p14="http://schemas.microsoft.com/office/powerpoint/2010/main" val="2340804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b="1" dirty="0" smtClean="0"/>
          </a:p>
          <a:p>
            <a:pPr marL="0" indent="0">
              <a:buNone/>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685936" y="2934421"/>
            <a:ext cx="6820126" cy="2563957"/>
          </a:xfrm>
          <a:prstGeom prst="rect">
            <a:avLst/>
          </a:prstGeom>
        </p:spPr>
      </p:pic>
      <p:sp>
        <p:nvSpPr>
          <p:cNvPr id="8" name="Title 1"/>
          <p:cNvSpPr txBox="1">
            <a:spLocks/>
          </p:cNvSpPr>
          <p:nvPr/>
        </p:nvSpPr>
        <p:spPr>
          <a:xfrm>
            <a:off x="1101438" y="1134533"/>
            <a:ext cx="9601196" cy="1303867"/>
          </a:xfrm>
          <a:prstGeom prst="rect">
            <a:avLst/>
          </a:prstGeom>
          <a:effectLst/>
        </p:spPr>
        <p:txBody>
          <a:bodyPr vert="horz" lIns="91440" tIns="45720" rIns="91440" bIns="45720" rtlCol="0" anchor="ctr">
            <a:normAutofit fontScale="6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smtClean="0">
                <a:effectLst>
                  <a:outerShdw blurRad="38100" dist="38100" dir="2700000" algn="tl">
                    <a:srgbClr val="000000">
                      <a:alpha val="43137"/>
                    </a:srgbClr>
                  </a:outerShdw>
                </a:effectLst>
              </a:rPr>
              <a:t>SVM</a:t>
            </a:r>
            <a:r>
              <a:rPr lang="en-US" sz="5300" dirty="0" smtClean="0">
                <a:effectLst>
                  <a:outerShdw blurRad="38100" dist="38100" dir="2700000" algn="tl">
                    <a:srgbClr val="000000">
                      <a:alpha val="43137"/>
                    </a:srgbClr>
                  </a:outerShdw>
                </a:effectLst>
              </a:rPr>
              <a:t>(</a:t>
            </a:r>
            <a:r>
              <a:rPr lang="en-US" sz="4000" dirty="0" smtClean="0">
                <a:effectLst>
                  <a:outerShdw blurRad="38100" dist="38100" dir="2700000" algn="tl">
                    <a:srgbClr val="000000">
                      <a:alpha val="43137"/>
                    </a:srgbClr>
                  </a:outerShdw>
                </a:effectLst>
              </a:rPr>
              <a:t>Kernels - Simple</a:t>
            </a:r>
            <a:r>
              <a:rPr lang="en-US" sz="5300" dirty="0" smtClean="0">
                <a:effectLst>
                  <a:outerShdw blurRad="38100" dist="38100" dir="2700000" algn="tl">
                    <a:srgbClr val="000000">
                      <a:alpha val="43137"/>
                    </a:srgbClr>
                  </a:outerShdw>
                </a:effectLst>
              </a:rPr>
              <a:t>)</a:t>
            </a:r>
            <a:r>
              <a:rPr lang="en-US" sz="4000" dirty="0" smtClean="0"/>
              <a:t>- </a:t>
            </a:r>
            <a:r>
              <a:rPr lang="en-US" sz="4000" b="1" dirty="0" smtClean="0">
                <a:effectLst>
                  <a:outerShdw blurRad="38100" dist="38100" dir="2700000" algn="tl">
                    <a:srgbClr val="000000">
                      <a:alpha val="43137"/>
                    </a:srgbClr>
                  </a:outerShdw>
                </a:effectLst>
              </a:rPr>
              <a:t>Results</a:t>
            </a:r>
            <a:r>
              <a:rPr lang="en-US" sz="4000" dirty="0" smtClean="0"/>
              <a:t/>
            </a:r>
            <a:br>
              <a:rPr lang="en-US" sz="4000" dirty="0" smtClean="0"/>
            </a:br>
            <a:r>
              <a:rPr lang="en-US" sz="4000" b="1" dirty="0" smtClean="0">
                <a:effectLst>
                  <a:outerShdw blurRad="38100" dist="38100" dir="2700000" algn="tl">
                    <a:srgbClr val="000000">
                      <a:alpha val="43137"/>
                    </a:srgbClr>
                  </a:outerShdw>
                </a:effectLst>
              </a:rPr>
              <a:t>Comparison of Kernels Performance</a:t>
            </a:r>
            <a:r>
              <a:rPr lang="en-US" b="1" dirty="0" smtClean="0"/>
              <a:t/>
            </a:r>
            <a:br>
              <a:rPr lang="en-US" b="1" dirty="0" smtClean="0"/>
            </a:br>
            <a:endParaRPr lang="en-US" dirty="0"/>
          </a:p>
        </p:txBody>
      </p:sp>
    </p:spTree>
    <p:extLst>
      <p:ext uri="{BB962C8B-B14F-4D97-AF65-F5344CB8AC3E}">
        <p14:creationId xmlns:p14="http://schemas.microsoft.com/office/powerpoint/2010/main" val="33697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b="1" dirty="0" smtClean="0"/>
          </a:p>
          <a:p>
            <a:pPr marL="0" indent="0">
              <a:buNone/>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2534664" y="2946112"/>
            <a:ext cx="6865646" cy="2540289"/>
          </a:xfrm>
          <a:prstGeom prst="rect">
            <a:avLst/>
          </a:prstGeom>
        </p:spPr>
      </p:pic>
      <p:sp>
        <p:nvSpPr>
          <p:cNvPr id="8" name="Title 1"/>
          <p:cNvSpPr txBox="1">
            <a:spLocks/>
          </p:cNvSpPr>
          <p:nvPr/>
        </p:nvSpPr>
        <p:spPr>
          <a:xfrm>
            <a:off x="1101438" y="1134533"/>
            <a:ext cx="9601196" cy="1303867"/>
          </a:xfrm>
          <a:prstGeom prst="rect">
            <a:avLst/>
          </a:prstGeom>
          <a:effectLst/>
        </p:spPr>
        <p:txBody>
          <a:bodyPr vert="horz" lIns="91440" tIns="45720" rIns="91440" bIns="45720" rtlCol="0" anchor="ctr">
            <a:normAutofit fontScale="6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smtClean="0">
                <a:effectLst>
                  <a:outerShdw blurRad="38100" dist="38100" dir="2700000" algn="tl">
                    <a:srgbClr val="000000">
                      <a:alpha val="43137"/>
                    </a:srgbClr>
                  </a:outerShdw>
                </a:effectLst>
              </a:rPr>
              <a:t>SVM</a:t>
            </a:r>
            <a:r>
              <a:rPr lang="en-US" sz="5300" dirty="0" smtClean="0">
                <a:effectLst>
                  <a:outerShdw blurRad="38100" dist="38100" dir="2700000" algn="tl">
                    <a:srgbClr val="000000">
                      <a:alpha val="43137"/>
                    </a:srgbClr>
                  </a:outerShdw>
                </a:effectLst>
              </a:rPr>
              <a:t>(</a:t>
            </a:r>
            <a:r>
              <a:rPr lang="en-US" sz="4000" dirty="0" smtClean="0">
                <a:effectLst>
                  <a:outerShdw blurRad="38100" dist="38100" dir="2700000" algn="tl">
                    <a:srgbClr val="000000">
                      <a:alpha val="43137"/>
                    </a:srgbClr>
                  </a:outerShdw>
                </a:effectLst>
              </a:rPr>
              <a:t>Kernels - Simple</a:t>
            </a:r>
            <a:r>
              <a:rPr lang="en-US" sz="5300" dirty="0" smtClean="0">
                <a:effectLst>
                  <a:outerShdw blurRad="38100" dist="38100" dir="2700000" algn="tl">
                    <a:srgbClr val="000000">
                      <a:alpha val="43137"/>
                    </a:srgbClr>
                  </a:outerShdw>
                </a:effectLst>
              </a:rPr>
              <a:t>)</a:t>
            </a:r>
            <a:r>
              <a:rPr lang="en-US" sz="4000" dirty="0" smtClean="0"/>
              <a:t>- </a:t>
            </a:r>
            <a:r>
              <a:rPr lang="en-US" sz="4000" b="1" dirty="0" smtClean="0">
                <a:effectLst>
                  <a:outerShdw blurRad="38100" dist="38100" dir="2700000" algn="tl">
                    <a:srgbClr val="000000">
                      <a:alpha val="43137"/>
                    </a:srgbClr>
                  </a:outerShdw>
                </a:effectLst>
              </a:rPr>
              <a:t>Results</a:t>
            </a:r>
            <a:r>
              <a:rPr lang="en-US" sz="4000" dirty="0" smtClean="0"/>
              <a:t/>
            </a:r>
            <a:br>
              <a:rPr lang="en-US" sz="4000" dirty="0" smtClean="0"/>
            </a:br>
            <a:r>
              <a:rPr lang="en-US" sz="4000" b="1" dirty="0" smtClean="0">
                <a:effectLst>
                  <a:outerShdw blurRad="38100" dist="38100" dir="2700000" algn="tl">
                    <a:srgbClr val="000000">
                      <a:alpha val="43137"/>
                    </a:srgbClr>
                  </a:outerShdw>
                </a:effectLst>
              </a:rPr>
              <a:t>Comparison of Kernels Performance</a:t>
            </a:r>
            <a:r>
              <a:rPr lang="en-US" b="1" dirty="0" smtClean="0"/>
              <a:t/>
            </a:r>
            <a:br>
              <a:rPr lang="en-US" b="1" dirty="0" smtClean="0"/>
            </a:br>
            <a:endParaRPr lang="en-US" dirty="0"/>
          </a:p>
        </p:txBody>
      </p:sp>
    </p:spTree>
    <p:extLst>
      <p:ext uri="{BB962C8B-B14F-4D97-AF65-F5344CB8AC3E}">
        <p14:creationId xmlns:p14="http://schemas.microsoft.com/office/powerpoint/2010/main" val="13131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63598"/>
            <a:ext cx="9601196" cy="1303867"/>
          </a:xfrm>
        </p:spPr>
        <p:txBody>
          <a:bodyPr>
            <a:normAutofit fontScale="90000"/>
          </a:bodyPr>
          <a:lstStyle/>
          <a:p>
            <a:r>
              <a:rPr lang="en-US" dirty="0" smtClean="0"/>
              <a:t/>
            </a:r>
            <a:br>
              <a:rPr lang="en-US" dirty="0" smtClean="0"/>
            </a:br>
            <a:r>
              <a:rPr lang="en-US" sz="3600" b="1" dirty="0">
                <a:effectLst>
                  <a:outerShdw blurRad="38100" dist="38100" dir="2700000" algn="tl">
                    <a:srgbClr val="000000">
                      <a:alpha val="43137"/>
                    </a:srgbClr>
                  </a:outerShdw>
                </a:effectLst>
              </a:rPr>
              <a:t>Comparison of </a:t>
            </a:r>
            <a:r>
              <a:rPr lang="en-US" sz="3600" b="1" dirty="0" smtClean="0">
                <a:effectLst>
                  <a:outerShdw blurRad="38100" dist="38100" dir="2700000" algn="tl">
                    <a:srgbClr val="000000">
                      <a:alpha val="43137"/>
                    </a:srgbClr>
                  </a:outerShdw>
                </a:effectLst>
              </a:rPr>
              <a:t>RBF Performance</a:t>
            </a:r>
            <a:br>
              <a:rPr lang="en-US" sz="3600" b="1" dirty="0" smtClean="0">
                <a:effectLst>
                  <a:outerShdw blurRad="38100" dist="38100" dir="2700000" algn="tl">
                    <a:srgbClr val="000000">
                      <a:alpha val="43137"/>
                    </a:srgbClr>
                  </a:outerShdw>
                </a:effectLst>
              </a:rPr>
            </a:br>
            <a:r>
              <a:rPr lang="en-US" sz="2700" dirty="0" smtClean="0"/>
              <a:t>with &amp; without</a:t>
            </a:r>
            <a:r>
              <a:rPr lang="en-US" sz="3600" b="1" dirty="0" smtClean="0">
                <a:effectLst>
                  <a:outerShdw blurRad="38100" dist="38100" dir="2700000" algn="tl">
                    <a:srgbClr val="000000">
                      <a:alpha val="43137"/>
                    </a:srgbClr>
                  </a:outerShdw>
                </a:effectLst>
              </a:rPr>
              <a:t/>
            </a:r>
            <a:br>
              <a:rPr lang="en-US" sz="3600" b="1" dirty="0" smtClean="0">
                <a:effectLst>
                  <a:outerShdw blurRad="38100" dist="38100" dir="2700000" algn="tl">
                    <a:srgbClr val="000000">
                      <a:alpha val="43137"/>
                    </a:srgbClr>
                  </a:outerShdw>
                </a:effectLst>
              </a:rPr>
            </a:br>
            <a:r>
              <a:rPr lang="en-US" sz="3600" b="1" dirty="0" smtClean="0">
                <a:effectLst>
                  <a:outerShdw blurRad="38100" dist="38100" dir="2700000" algn="tl">
                    <a:srgbClr val="000000">
                      <a:alpha val="43137"/>
                    </a:srgbClr>
                  </a:outerShdw>
                </a:effectLst>
              </a:rPr>
              <a:t>PCA</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endParaRPr lang="en-US" b="1" dirty="0" smtClean="0"/>
          </a:p>
          <a:p>
            <a:pPr>
              <a:buFont typeface="Wingdings" panose="05000000000000000000" pitchFamily="2" charset="2"/>
              <a:buChar char="Ø"/>
            </a:pPr>
            <a:r>
              <a:rPr lang="en-US" b="1" dirty="0" smtClean="0"/>
              <a:t>Without PCA</a:t>
            </a:r>
          </a:p>
          <a:p>
            <a:pPr>
              <a:buFont typeface="Wingdings" panose="05000000000000000000" pitchFamily="2" charset="2"/>
              <a:buChar char="Ø"/>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177374" y="3253030"/>
            <a:ext cx="6719223" cy="2373457"/>
          </a:xfrm>
          <a:prstGeom prst="rect">
            <a:avLst/>
          </a:prstGeom>
        </p:spPr>
      </p:pic>
    </p:spTree>
    <p:extLst>
      <p:ext uri="{BB962C8B-B14F-4D97-AF65-F5344CB8AC3E}">
        <p14:creationId xmlns:p14="http://schemas.microsoft.com/office/powerpoint/2010/main" val="59034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he nearest points from the decision boundary that maximize the distance </a:t>
            </a:r>
            <a:endParaRPr lang="en-US" dirty="0" smtClean="0"/>
          </a:p>
          <a:p>
            <a:pPr marL="0" indent="0">
              <a:buNone/>
            </a:pPr>
            <a:r>
              <a:rPr lang="en-US" dirty="0"/>
              <a:t> </a:t>
            </a:r>
            <a:r>
              <a:rPr lang="en-US" dirty="0" smtClean="0"/>
              <a:t>    between </a:t>
            </a:r>
            <a:r>
              <a:rPr lang="en-US" dirty="0"/>
              <a:t>the decision boundary and </a:t>
            </a:r>
            <a:r>
              <a:rPr lang="en-US" dirty="0" smtClean="0"/>
              <a:t>the</a:t>
            </a:r>
          </a:p>
          <a:p>
            <a:pPr marL="0" indent="0">
              <a:buNone/>
            </a:pPr>
            <a:r>
              <a:rPr lang="en-US" dirty="0"/>
              <a:t> </a:t>
            </a:r>
            <a:r>
              <a:rPr lang="en-US" dirty="0" smtClean="0"/>
              <a:t>    </a:t>
            </a:r>
            <a:r>
              <a:rPr lang="en-US" dirty="0"/>
              <a:t>points are called support </a:t>
            </a:r>
            <a:r>
              <a:rPr lang="en-US" dirty="0" smtClean="0"/>
              <a:t>vectors</a:t>
            </a:r>
            <a:r>
              <a:rPr lang="fa-IR" dirty="0" smtClean="0"/>
              <a:t>.</a:t>
            </a:r>
            <a:endParaRPr lang="en-US" dirty="0" smtClean="0"/>
          </a:p>
          <a:p>
            <a:r>
              <a:rPr lang="en-US" dirty="0"/>
              <a:t>The decision boundary in case </a:t>
            </a:r>
            <a:r>
              <a:rPr lang="en-US" dirty="0" smtClean="0"/>
              <a:t>of support vector</a:t>
            </a:r>
          </a:p>
          <a:p>
            <a:pPr marL="0" indent="0">
              <a:buNone/>
            </a:pPr>
            <a:r>
              <a:rPr lang="en-US" dirty="0"/>
              <a:t> </a:t>
            </a:r>
            <a:r>
              <a:rPr lang="en-US" dirty="0" smtClean="0"/>
              <a:t>    </a:t>
            </a:r>
            <a:r>
              <a:rPr lang="en-US" dirty="0"/>
              <a:t>machines is called </a:t>
            </a:r>
            <a:r>
              <a:rPr lang="en-US" dirty="0" smtClean="0"/>
              <a:t>the </a:t>
            </a:r>
            <a:r>
              <a:rPr lang="en-US" dirty="0"/>
              <a:t>maximum </a:t>
            </a:r>
            <a:r>
              <a:rPr lang="en-US" dirty="0" smtClean="0"/>
              <a:t>margin </a:t>
            </a:r>
            <a:r>
              <a:rPr lang="en-US" dirty="0"/>
              <a:t>classifier</a:t>
            </a:r>
            <a:r>
              <a:rPr lang="en-US" dirty="0" smtClean="0"/>
              <a:t>,</a:t>
            </a:r>
          </a:p>
          <a:p>
            <a:pPr marL="0" indent="0">
              <a:buNone/>
            </a:pPr>
            <a:r>
              <a:rPr lang="en-US" dirty="0"/>
              <a:t> </a:t>
            </a:r>
            <a:r>
              <a:rPr lang="en-US" dirty="0" smtClean="0"/>
              <a:t>    </a:t>
            </a:r>
            <a:r>
              <a:rPr lang="en-US" dirty="0"/>
              <a:t>or the maximum margin hyper plane.</a:t>
            </a:r>
            <a:endParaRPr lang="fa-IR" dirty="0" smtClean="0"/>
          </a:p>
          <a:p>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82" y="2951726"/>
            <a:ext cx="3179615" cy="2924141"/>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3076899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Ø"/>
            </a:pPr>
            <a:endParaRPr lang="en-US" b="1" dirty="0" smtClean="0"/>
          </a:p>
          <a:p>
            <a:pPr>
              <a:buFont typeface="Wingdings" panose="05000000000000000000" pitchFamily="2" charset="2"/>
              <a:buChar char="Ø"/>
            </a:pPr>
            <a:r>
              <a:rPr lang="en-US" b="1" dirty="0" smtClean="0"/>
              <a:t>With PCA</a:t>
            </a:r>
          </a:p>
          <a:p>
            <a:pPr lvl="1">
              <a:buFont typeface="Wingdings" panose="05000000000000000000" pitchFamily="2" charset="2"/>
              <a:buChar char="Ø"/>
            </a:pPr>
            <a:r>
              <a:rPr lang="en-US" b="1" dirty="0" smtClean="0"/>
              <a:t>4 features reduce</a:t>
            </a:r>
            <a:r>
              <a:rPr lang="en-US" b="1" dirty="0"/>
              <a:t>d</a:t>
            </a:r>
            <a:r>
              <a:rPr lang="en-US" b="1" dirty="0" smtClean="0"/>
              <a:t> to 2</a:t>
            </a:r>
            <a:endParaRPr lang="fa-IR"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4674929" y="3354341"/>
            <a:ext cx="6318651" cy="2299854"/>
          </a:xfrm>
          <a:prstGeom prst="rect">
            <a:avLst/>
          </a:prstGeom>
        </p:spPr>
      </p:pic>
      <p:sp>
        <p:nvSpPr>
          <p:cNvPr id="7" name="Title 1"/>
          <p:cNvSpPr>
            <a:spLocks noGrp="1"/>
          </p:cNvSpPr>
          <p:nvPr>
            <p:ph type="title"/>
          </p:nvPr>
        </p:nvSpPr>
        <p:spPr>
          <a:xfrm>
            <a:off x="1295401" y="863598"/>
            <a:ext cx="9601196" cy="1303867"/>
          </a:xfrm>
        </p:spPr>
        <p:txBody>
          <a:bodyPr>
            <a:normAutofit fontScale="90000"/>
          </a:bodyPr>
          <a:lstStyle/>
          <a:p>
            <a:r>
              <a:rPr lang="en-US" dirty="0" smtClean="0"/>
              <a:t/>
            </a:r>
            <a:br>
              <a:rPr lang="en-US" dirty="0" smtClean="0"/>
            </a:br>
            <a:r>
              <a:rPr lang="en-US" sz="3600" b="1" dirty="0">
                <a:effectLst>
                  <a:outerShdw blurRad="38100" dist="38100" dir="2700000" algn="tl">
                    <a:srgbClr val="000000">
                      <a:alpha val="43137"/>
                    </a:srgbClr>
                  </a:outerShdw>
                </a:effectLst>
              </a:rPr>
              <a:t>Comparison of </a:t>
            </a:r>
            <a:r>
              <a:rPr lang="en-US" sz="3600" b="1" dirty="0" smtClean="0">
                <a:effectLst>
                  <a:outerShdw blurRad="38100" dist="38100" dir="2700000" algn="tl">
                    <a:srgbClr val="000000">
                      <a:alpha val="43137"/>
                    </a:srgbClr>
                  </a:outerShdw>
                </a:effectLst>
              </a:rPr>
              <a:t>RBF Performance</a:t>
            </a:r>
            <a:br>
              <a:rPr lang="en-US" sz="3600" b="1" dirty="0" smtClean="0">
                <a:effectLst>
                  <a:outerShdw blurRad="38100" dist="38100" dir="2700000" algn="tl">
                    <a:srgbClr val="000000">
                      <a:alpha val="43137"/>
                    </a:srgbClr>
                  </a:outerShdw>
                </a:effectLst>
              </a:rPr>
            </a:br>
            <a:r>
              <a:rPr lang="en-US" sz="2700" dirty="0" smtClean="0"/>
              <a:t>with &amp; without</a:t>
            </a:r>
            <a:r>
              <a:rPr lang="en-US" sz="3600" b="1" dirty="0" smtClean="0">
                <a:effectLst>
                  <a:outerShdw blurRad="38100" dist="38100" dir="2700000" algn="tl">
                    <a:srgbClr val="000000">
                      <a:alpha val="43137"/>
                    </a:srgbClr>
                  </a:outerShdw>
                </a:effectLst>
              </a:rPr>
              <a:t/>
            </a:r>
            <a:br>
              <a:rPr lang="en-US" sz="3600" b="1" dirty="0" smtClean="0">
                <a:effectLst>
                  <a:outerShdw blurRad="38100" dist="38100" dir="2700000" algn="tl">
                    <a:srgbClr val="000000">
                      <a:alpha val="43137"/>
                    </a:srgbClr>
                  </a:outerShdw>
                </a:effectLst>
              </a:rPr>
            </a:br>
            <a:r>
              <a:rPr lang="en-US" sz="3600" b="1" dirty="0" smtClean="0">
                <a:effectLst>
                  <a:outerShdw blurRad="38100" dist="38100" dir="2700000" algn="tl">
                    <a:srgbClr val="000000">
                      <a:alpha val="43137"/>
                    </a:srgbClr>
                  </a:outerShdw>
                </a:effectLst>
              </a:rPr>
              <a:t>PCA</a:t>
            </a:r>
            <a:r>
              <a:rPr lang="en-US" b="1" dirty="0"/>
              <a:t/>
            </a:r>
            <a:br>
              <a:rPr lang="en-US" b="1" dirty="0"/>
            </a:br>
            <a:endParaRPr lang="en-US" dirty="0"/>
          </a:p>
        </p:txBody>
      </p:sp>
    </p:spTree>
    <p:extLst>
      <p:ext uri="{BB962C8B-B14F-4D97-AF65-F5344CB8AC3E}">
        <p14:creationId xmlns:p14="http://schemas.microsoft.com/office/powerpoint/2010/main" val="2177927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63598"/>
            <a:ext cx="9601196" cy="1303867"/>
          </a:xfrm>
        </p:spPr>
        <p:txBody>
          <a:bodyPr>
            <a:normAutofit fontScale="90000"/>
          </a:bodyPr>
          <a:lstStyle/>
          <a:p>
            <a:r>
              <a:rPr lang="en-US" dirty="0" smtClean="0"/>
              <a:t/>
            </a:r>
            <a:br>
              <a:rPr lang="en-US" dirty="0" smtClean="0"/>
            </a:br>
            <a:r>
              <a:rPr lang="en-US" dirty="0" smtClean="0">
                <a:effectLst>
                  <a:outerShdw blurRad="38100" dist="38100" dir="2700000" algn="tl">
                    <a:srgbClr val="000000">
                      <a:alpha val="43137"/>
                    </a:srgbClr>
                  </a:outerShdw>
                </a:effectLst>
              </a:rPr>
              <a:t>Decision </a:t>
            </a:r>
            <a:r>
              <a:rPr lang="en-US" dirty="0" smtClean="0">
                <a:effectLst>
                  <a:outerShdw blurRad="38100" dist="38100" dir="2700000" algn="tl">
                    <a:srgbClr val="000000">
                      <a:alpha val="43137"/>
                    </a:srgbClr>
                  </a:outerShdw>
                </a:effectLst>
              </a:rPr>
              <a:t>Region </a:t>
            </a:r>
            <a:r>
              <a:rPr lang="en-US" dirty="0" smtClean="0">
                <a:effectLst>
                  <a:outerShdw blurRad="38100" dist="38100" dir="2700000" algn="tl">
                    <a:srgbClr val="000000">
                      <a:alpha val="43137"/>
                    </a:srgbClr>
                  </a:outerShdw>
                </a:effectLst>
              </a:rPr>
              <a:t>Boundary </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endParaRPr lang="en-US" b="1" dirty="0" smtClean="0"/>
          </a:p>
          <a:p>
            <a:pPr marL="0" indent="0">
              <a:buNone/>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527" y="2473802"/>
            <a:ext cx="5015345" cy="3730163"/>
          </a:xfrm>
          <a:prstGeom prst="rect">
            <a:avLst/>
          </a:prstGeom>
        </p:spPr>
      </p:pic>
    </p:spTree>
    <p:extLst>
      <p:ext uri="{BB962C8B-B14F-4D97-AF65-F5344CB8AC3E}">
        <p14:creationId xmlns:p14="http://schemas.microsoft.com/office/powerpoint/2010/main" val="1259009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63598"/>
            <a:ext cx="9601196" cy="1303867"/>
          </a:xfrm>
        </p:spPr>
        <p:txBody>
          <a:bodyPr>
            <a:normAutofit fontScale="90000"/>
          </a:bodyPr>
          <a:lstStyle/>
          <a:p>
            <a:r>
              <a:rPr lang="en-US" dirty="0" smtClean="0"/>
              <a:t/>
            </a:r>
            <a:br>
              <a:rPr lang="en-US" dirty="0" smtClean="0"/>
            </a:br>
            <a:r>
              <a:rPr lang="en-US" dirty="0" smtClean="0">
                <a:effectLst>
                  <a:outerShdw blurRad="38100" dist="38100" dir="2700000" algn="tl">
                    <a:srgbClr val="000000">
                      <a:alpha val="43137"/>
                    </a:srgbClr>
                  </a:outerShdw>
                </a:effectLst>
              </a:rPr>
              <a:t>Data With Support Vectors</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endParaRPr lang="en-US" b="1" dirty="0" smtClean="0"/>
          </a:p>
          <a:p>
            <a:pPr marL="0" indent="0">
              <a:buNone/>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055" y="2497528"/>
            <a:ext cx="4959928" cy="3688946"/>
          </a:xfrm>
          <a:prstGeom prst="rect">
            <a:avLst/>
          </a:prstGeom>
        </p:spPr>
      </p:pic>
    </p:spTree>
    <p:extLst>
      <p:ext uri="{BB962C8B-B14F-4D97-AF65-F5344CB8AC3E}">
        <p14:creationId xmlns:p14="http://schemas.microsoft.com/office/powerpoint/2010/main" val="997527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effectLst>
                  <a:outerShdw blurRad="38100" dist="38100" dir="2700000" algn="tl">
                    <a:srgbClr val="000000">
                      <a:alpha val="43137"/>
                    </a:srgbClr>
                  </a:outerShdw>
                </a:effectLst>
              </a:rPr>
              <a:t>The End</a:t>
            </a:r>
            <a:r>
              <a:rPr lang="en-US" b="1" dirty="0"/>
              <a:t/>
            </a:r>
            <a:br>
              <a:rPr lang="en-US" b="1" dirty="0"/>
            </a:br>
            <a:endParaRPr lang="en-US" dirty="0"/>
          </a:p>
        </p:txBody>
      </p:sp>
      <p:sp>
        <p:nvSpPr>
          <p:cNvPr id="3" name="Content Placeholder 2"/>
          <p:cNvSpPr>
            <a:spLocks noGrp="1"/>
          </p:cNvSpPr>
          <p:nvPr>
            <p:ph type="body" idx="1"/>
          </p:nvPr>
        </p:nvSpPr>
        <p:spPr/>
        <p:txBody>
          <a:bodyPr>
            <a:normAutofit/>
          </a:bodyPr>
          <a:lstStyle/>
          <a:p>
            <a:pPr>
              <a:buFont typeface="Wingdings" panose="05000000000000000000" pitchFamily="2" charset="2"/>
              <a:buChar char="Ø"/>
            </a:pPr>
            <a:endParaRPr lang="en-US" b="1" dirty="0" smtClean="0"/>
          </a:p>
          <a:p>
            <a:pPr marL="0" indent="0">
              <a:buNone/>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93272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is complex mathematics involved behind finding the support vectors, </a:t>
            </a:r>
            <a:endParaRPr lang="en-US" dirty="0" smtClean="0"/>
          </a:p>
          <a:p>
            <a:pPr marL="0" indent="0">
              <a:buNone/>
            </a:pPr>
            <a:r>
              <a:rPr lang="en-US" dirty="0"/>
              <a:t> </a:t>
            </a:r>
            <a:r>
              <a:rPr lang="en-US" dirty="0" smtClean="0"/>
              <a:t>    calculating </a:t>
            </a:r>
            <a:r>
              <a:rPr lang="en-US" dirty="0"/>
              <a:t>the margin between decision </a:t>
            </a:r>
            <a:r>
              <a:rPr lang="en-US" dirty="0" smtClean="0"/>
              <a:t>boundary</a:t>
            </a:r>
          </a:p>
          <a:p>
            <a:pPr marL="0" indent="0">
              <a:buNone/>
            </a:pPr>
            <a:r>
              <a:rPr lang="en-US" dirty="0" smtClean="0"/>
              <a:t>     and </a:t>
            </a:r>
            <a:r>
              <a:rPr lang="en-US" dirty="0"/>
              <a:t>the support vectors and maximizing </a:t>
            </a:r>
            <a:endParaRPr lang="en-US" dirty="0" smtClean="0"/>
          </a:p>
          <a:p>
            <a:pPr marL="0" indent="0">
              <a:buNone/>
            </a:pPr>
            <a:r>
              <a:rPr lang="en-US" dirty="0"/>
              <a:t> </a:t>
            </a:r>
            <a:r>
              <a:rPr lang="en-US" dirty="0" smtClean="0"/>
              <a:t>    this </a:t>
            </a:r>
            <a:r>
              <a:rPr lang="en-US" dirty="0"/>
              <a:t>margin</a:t>
            </a:r>
            <a:r>
              <a:rPr lang="en-US" dirty="0" smtClean="0"/>
              <a:t>.</a:t>
            </a:r>
            <a:endParaRPr lang="fa-IR" dirty="0" smtClean="0"/>
          </a:p>
          <a:p>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3283002"/>
            <a:ext cx="2819397" cy="2592866"/>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581486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  Implementing </a:t>
            </a:r>
            <a:r>
              <a:rPr lang="en-US" b="1" dirty="0"/>
              <a:t>SVM with </a:t>
            </a:r>
            <a:r>
              <a:rPr lang="en-US" b="1" dirty="0" err="1" smtClean="0"/>
              <a:t>Scikit</a:t>
            </a:r>
            <a:r>
              <a:rPr lang="en-US" b="1" dirty="0" smtClean="0"/>
              <a:t>-Learn</a:t>
            </a:r>
          </a:p>
          <a:p>
            <a:pPr>
              <a:buFont typeface="Wingdings" panose="05000000000000000000" pitchFamily="2" charset="2"/>
              <a:buChar char="Ø"/>
            </a:pPr>
            <a:r>
              <a:rPr lang="en-US" dirty="0" smtClean="0"/>
              <a:t>The </a:t>
            </a:r>
            <a:r>
              <a:rPr lang="en-US" dirty="0"/>
              <a:t>task is to predict whether a bank currency note is authentic or not based upon four attributes of the note i.e. skewness of the wavelet transformed image, variance of the image, entropy of the image, and </a:t>
            </a:r>
            <a:r>
              <a:rPr lang="en-US" dirty="0" err="1"/>
              <a:t>curtosis</a:t>
            </a:r>
            <a:r>
              <a:rPr lang="en-US" dirty="0"/>
              <a:t> of </a:t>
            </a:r>
            <a:r>
              <a:rPr lang="en-US" dirty="0" smtClean="0"/>
              <a:t>the image.</a:t>
            </a:r>
          </a:p>
          <a:p>
            <a:pPr>
              <a:buFont typeface="Wingdings" panose="05000000000000000000" pitchFamily="2" charset="2"/>
              <a:buChar char="Ø"/>
            </a:pPr>
            <a:r>
              <a:rPr lang="en-US" dirty="0"/>
              <a:t>This is a binary classification problem and </a:t>
            </a:r>
            <a:r>
              <a:rPr lang="en-US" dirty="0" smtClean="0"/>
              <a:t>then </a:t>
            </a:r>
            <a:r>
              <a:rPr lang="en-US" dirty="0"/>
              <a:t>will use SVM algorithm to solve this problem.</a:t>
            </a:r>
            <a:endParaRPr lang="en-US" b="1"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24602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  Implementing </a:t>
            </a:r>
            <a:r>
              <a:rPr lang="en-US" b="1" dirty="0"/>
              <a:t>SVM with </a:t>
            </a:r>
            <a:r>
              <a:rPr lang="en-US" b="1" dirty="0" err="1" smtClean="0"/>
              <a:t>Scikit</a:t>
            </a:r>
            <a:r>
              <a:rPr lang="en-US" b="1" dirty="0" smtClean="0"/>
              <a:t>-Learn</a:t>
            </a:r>
          </a:p>
          <a:p>
            <a:pPr marL="0" indent="0">
              <a:buNone/>
            </a:pPr>
            <a:endParaRPr lang="en-US" b="1" dirty="0" smtClean="0"/>
          </a:p>
          <a:p>
            <a:r>
              <a:rPr lang="en-US" b="1" dirty="0" smtClean="0"/>
              <a:t>Importing libraries</a:t>
            </a:r>
          </a:p>
          <a:p>
            <a:pPr marL="457200" lvl="1" indent="0">
              <a:buNone/>
            </a:pPr>
            <a:r>
              <a:rPr lang="en-US" dirty="0"/>
              <a:t/>
            </a:r>
            <a:br>
              <a:rPr lang="en-US" dirty="0"/>
            </a:br>
            <a:endParaRPr lang="en-US" b="1" dirty="0" smtClean="0"/>
          </a:p>
          <a:p>
            <a:pPr marL="0" indent="0">
              <a:buNone/>
            </a:pPr>
            <a:r>
              <a:rPr lang="en-US" b="1" dirty="0"/>
              <a:t>	</a:t>
            </a:r>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1846117" y="4230255"/>
            <a:ext cx="3867559" cy="1366982"/>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303515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SVM with </a:t>
            </a:r>
            <a:r>
              <a:rPr lang="en-US" b="1" dirty="0" err="1" smtClean="0"/>
              <a:t>Scikit</a:t>
            </a:r>
            <a:r>
              <a:rPr lang="en-US" b="1" dirty="0" smtClean="0"/>
              <a:t>-Learn</a:t>
            </a:r>
          </a:p>
          <a:p>
            <a:pPr marL="0" indent="0">
              <a:buNone/>
            </a:pPr>
            <a:endParaRPr lang="en-US" b="1" dirty="0" smtClean="0"/>
          </a:p>
          <a:p>
            <a:r>
              <a:rPr lang="en-US" b="1" dirty="0" smtClean="0"/>
              <a:t>Importing </a:t>
            </a:r>
            <a:r>
              <a:rPr lang="en-US" b="1" dirty="0"/>
              <a:t>the Dataset</a:t>
            </a:r>
          </a:p>
          <a:p>
            <a:pPr lvl="1">
              <a:buFont typeface="Wingdings" panose="05000000000000000000" pitchFamily="2" charset="2"/>
              <a:buChar char="ü"/>
            </a:pPr>
            <a:r>
              <a:rPr lang="en-US" dirty="0" smtClean="0"/>
              <a:t>The </a:t>
            </a:r>
            <a:r>
              <a:rPr lang="en-US" dirty="0"/>
              <a:t>data is available for download at the following </a:t>
            </a:r>
            <a:r>
              <a:rPr lang="en-US" dirty="0" smtClean="0"/>
              <a:t>link:   </a:t>
            </a:r>
            <a:r>
              <a:rPr lang="en-US" dirty="0" smtClean="0">
                <a:hlinkClick r:id="rId2"/>
              </a:rPr>
              <a:t> https</a:t>
            </a:r>
            <a:r>
              <a:rPr lang="en-US" dirty="0">
                <a:hlinkClick r:id="rId2"/>
              </a:rPr>
              <a:t>://drive.google.com/file/d/13nw-uRXPY8XIZQxKRNZ3yYlho-CYm_Qt/view</a:t>
            </a:r>
            <a:endParaRPr lang="en-US" dirty="0"/>
          </a:p>
          <a:p>
            <a:pPr lvl="1">
              <a:buFont typeface="Wingdings" panose="05000000000000000000" pitchFamily="2" charset="2"/>
              <a:buChar char="ü"/>
            </a:pPr>
            <a:r>
              <a:rPr lang="en-US" dirty="0"/>
              <a:t>The detailed information about the data is available at the following </a:t>
            </a:r>
            <a:r>
              <a:rPr lang="en-US" dirty="0" smtClean="0"/>
              <a:t>link:   </a:t>
            </a:r>
            <a:r>
              <a:rPr lang="en-US" dirty="0" smtClean="0">
                <a:hlinkClick r:id="rId3"/>
              </a:rPr>
              <a:t>https</a:t>
            </a:r>
            <a:r>
              <a:rPr lang="en-US" dirty="0">
                <a:hlinkClick r:id="rId3"/>
              </a:rPr>
              <a:t>://archive.ics.uci.edu/ml/datasets/banknote+authentication</a:t>
            </a:r>
            <a:endParaRPr lang="en-US" dirty="0"/>
          </a:p>
          <a:p>
            <a:pPr marL="457200" lvl="1" indent="0">
              <a:buNone/>
            </a:pPr>
            <a:endParaRPr lang="en-US" b="1"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404950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SVM with </a:t>
            </a:r>
            <a:r>
              <a:rPr lang="en-US" b="1" dirty="0" err="1" smtClean="0"/>
              <a:t>Scikit</a:t>
            </a:r>
            <a:r>
              <a:rPr lang="en-US" b="1" dirty="0" smtClean="0"/>
              <a:t>-Learn</a:t>
            </a:r>
          </a:p>
          <a:p>
            <a:pPr marL="0" indent="0">
              <a:buNone/>
            </a:pPr>
            <a:endParaRPr lang="en-US" b="1" dirty="0" smtClean="0"/>
          </a:p>
          <a:p>
            <a:r>
              <a:rPr lang="en-US" b="1" dirty="0"/>
              <a:t>Exploratory Data </a:t>
            </a:r>
            <a:r>
              <a:rPr lang="en-US" b="1" dirty="0" smtClean="0"/>
              <a:t>Analysis</a:t>
            </a:r>
            <a:endParaRPr lang="en-US" b="1" dirty="0"/>
          </a:p>
          <a:p>
            <a:pPr lvl="1">
              <a:buFont typeface="Wingdings" panose="05000000000000000000" pitchFamily="2" charset="2"/>
              <a:buChar char="ü"/>
            </a:pPr>
            <a:r>
              <a:rPr lang="en-US" dirty="0"/>
              <a:t>The following code reads bank currency note data into pandas </a:t>
            </a:r>
            <a:r>
              <a:rPr lang="en-US" dirty="0" err="1"/>
              <a:t>dataframe</a:t>
            </a:r>
            <a:r>
              <a:rPr lang="en-US" dirty="0" smtClean="0"/>
              <a:t>:</a:t>
            </a:r>
          </a:p>
          <a:p>
            <a:pPr marL="457200" lvl="1" indent="0">
              <a:buNone/>
            </a:pPr>
            <a:r>
              <a:rPr lang="en-US" dirty="0"/>
              <a:t>	</a:t>
            </a:r>
            <a:r>
              <a:rPr lang="en-US" dirty="0" err="1" smtClean="0"/>
              <a:t>bankdata</a:t>
            </a:r>
            <a:r>
              <a:rPr lang="en-US" dirty="0" smtClean="0"/>
              <a:t> </a:t>
            </a:r>
            <a:r>
              <a:rPr lang="en-US" dirty="0"/>
              <a:t>= </a:t>
            </a:r>
            <a:r>
              <a:rPr lang="en-US" dirty="0" err="1"/>
              <a:t>pd.read_csv</a:t>
            </a:r>
            <a:r>
              <a:rPr lang="en-US" dirty="0"/>
              <a:t>(</a:t>
            </a:r>
            <a:r>
              <a:rPr lang="en-US" dirty="0" err="1"/>
              <a:t>r"D</a:t>
            </a:r>
            <a:r>
              <a:rPr lang="en-US" dirty="0" smtClean="0"/>
              <a:t>:\...\bill_authentication.csv")</a:t>
            </a:r>
          </a:p>
          <a:p>
            <a:pPr lvl="1">
              <a:buFont typeface="Wingdings" panose="05000000000000000000" pitchFamily="2" charset="2"/>
              <a:buChar char="ü"/>
            </a:pPr>
            <a:r>
              <a:rPr lang="en-US" dirty="0"/>
              <a:t>To see the rows and columns and of the data, execute the following command</a:t>
            </a:r>
            <a:r>
              <a:rPr lang="en-US" dirty="0" smtClean="0"/>
              <a:t>:</a:t>
            </a:r>
          </a:p>
          <a:p>
            <a:pPr marL="914400" lvl="2" indent="0">
              <a:buNone/>
            </a:pPr>
            <a:r>
              <a:rPr lang="en-US" dirty="0" err="1"/>
              <a:t>bankdata.shape</a:t>
            </a:r>
            <a:endParaRPr lang="en-US" dirty="0" smtClean="0"/>
          </a:p>
          <a:p>
            <a:pPr lvl="1">
              <a:buFont typeface="Wingdings" panose="05000000000000000000" pitchFamily="2" charset="2"/>
              <a:buChar char="ü"/>
            </a:pP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40340205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446</TotalTime>
  <Words>1420</Words>
  <Application>Microsoft Office PowerPoint</Application>
  <PresentationFormat>Widescreen</PresentationFormat>
  <Paragraphs>224</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Garamond</vt:lpstr>
      <vt:lpstr>Times New Roman</vt:lpstr>
      <vt:lpstr>Wingdings</vt:lpstr>
      <vt:lpstr>Organic</vt:lpstr>
      <vt:lpstr>SVM(Kernels - Simple)          &amp;                            PCA</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PowerPoint Presentation</vt:lpstr>
      <vt:lpstr>PowerPoint Presentation</vt:lpstr>
      <vt:lpstr>PowerPoint Presentation</vt:lpstr>
      <vt:lpstr>PowerPoint Presentation</vt:lpstr>
      <vt:lpstr>PowerPoint Presentation</vt:lpstr>
      <vt:lpstr> Comparison of RBF Performance with &amp; without PCA </vt:lpstr>
      <vt:lpstr> Comparison of RBF Performance with &amp; without PCA </vt:lpstr>
      <vt:lpstr> Decision Region Boundary  </vt:lpstr>
      <vt:lpstr> Data With Support Vectors </vt:lpstr>
      <vt:lpstr> 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SVM(simple)</dc:title>
  <dc:creator>TIC</dc:creator>
  <cp:lastModifiedBy>TIC</cp:lastModifiedBy>
  <cp:revision>125</cp:revision>
  <dcterms:created xsi:type="dcterms:W3CDTF">2021-01-26T19:17:32Z</dcterms:created>
  <dcterms:modified xsi:type="dcterms:W3CDTF">2021-01-28T20:52:16Z</dcterms:modified>
</cp:coreProperties>
</file>