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9258" autoAdjust="0"/>
  </p:normalViewPr>
  <p:slideViewPr>
    <p:cSldViewPr snapToGrid="0" snapToObjects="1">
      <p:cViewPr>
        <p:scale>
          <a:sx n="160" d="100"/>
          <a:sy n="160" d="100"/>
        </p:scale>
        <p:origin x="75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7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8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4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5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1799-5A7F-B949-9A22-9A7E827F425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iftserver.apl.uw.edu/map" TargetMode="External"/><Relationship Id="rId2" Type="http://schemas.openxmlformats.org/officeDocument/2006/relationships/hyperlink" Target="http://faculty.uw.edu/jmt3rd/SWIFTdata/DynamicDataLink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thomson@apl.uw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7750" y="116701"/>
            <a:ext cx="399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SWIFT </a:t>
            </a:r>
            <a:r>
              <a:rPr lang="en-US" sz="2800" b="1" i="1" u="sng" dirty="0"/>
              <a:t>real-time </a:t>
            </a:r>
            <a:r>
              <a:rPr lang="en-US" sz="2800" u="sng" dirty="0"/>
              <a:t>data 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04" y="1475509"/>
            <a:ext cx="13548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AQH or AQD</a:t>
            </a:r>
          </a:p>
          <a:p>
            <a:r>
              <a:rPr lang="en-US" dirty="0"/>
              <a:t>or Signature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7279" y="1517283"/>
            <a:ext cx="16052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GPS and IMU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Microstrain</a:t>
            </a:r>
            <a:r>
              <a:rPr lang="en-US" sz="1000" dirty="0"/>
              <a:t> or SBG Ellipse)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1701830"/>
            <a:ext cx="60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CT-1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5100" y="946839"/>
            <a:ext cx="626368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Met </a:t>
            </a:r>
          </a:p>
          <a:p>
            <a:pPr algn="ctr"/>
            <a:r>
              <a:rPr lang="en-US" sz="1000" dirty="0" err="1"/>
              <a:t>Airmar</a:t>
            </a:r>
            <a:endParaRPr lang="en-US" sz="1000" dirty="0"/>
          </a:p>
          <a:p>
            <a:pPr algn="ctr"/>
            <a:r>
              <a:rPr lang="en-US" sz="1000" dirty="0"/>
              <a:t>or</a:t>
            </a:r>
          </a:p>
          <a:p>
            <a:pPr algn="ctr"/>
            <a:r>
              <a:rPr lang="en-US" sz="1000" dirty="0" err="1"/>
              <a:t>Vaisala</a:t>
            </a:r>
            <a:endParaRPr lang="en-US" sz="1000" dirty="0"/>
          </a:p>
          <a:p>
            <a:pPr algn="ctr"/>
            <a:r>
              <a:rPr lang="en-US" sz="1000" dirty="0"/>
              <a:t>or </a:t>
            </a:r>
          </a:p>
          <a:p>
            <a:pPr algn="ctr"/>
            <a:r>
              <a:rPr lang="en-US" sz="1000" dirty="0"/>
              <a:t>3D sonic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30900" y="1701830"/>
            <a:ext cx="908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4692" y="1695996"/>
            <a:ext cx="60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CT-2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1488" y="1701830"/>
            <a:ext cx="60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CT-3</a:t>
            </a:r>
          </a:p>
        </p:txBody>
      </p:sp>
      <p:sp>
        <p:nvSpPr>
          <p:cNvPr id="12" name="Left Brace 11"/>
          <p:cNvSpPr/>
          <p:nvPr/>
        </p:nvSpPr>
        <p:spPr>
          <a:xfrm rot="5400000">
            <a:off x="4400072" y="903783"/>
            <a:ext cx="168531" cy="1304691"/>
          </a:xfrm>
          <a:prstGeom prst="leftBrace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91000" y="1271062"/>
            <a:ext cx="616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4362" y="2819400"/>
            <a:ext cx="65185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files onboard SWIFT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Sutron</a:t>
            </a:r>
            <a:r>
              <a:rPr lang="en-US" dirty="0"/>
              <a:t> </a:t>
            </a:r>
            <a:r>
              <a:rPr lang="en-US" dirty="0" err="1"/>
              <a:t>Xpert</a:t>
            </a:r>
            <a:r>
              <a:rPr lang="en-US" dirty="0"/>
              <a:t> SD card, directories by com port)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362" y="4686300"/>
            <a:ext cx="65185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processed files onboard SWIFT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Sutron</a:t>
            </a:r>
            <a:r>
              <a:rPr lang="en-US" dirty="0"/>
              <a:t> </a:t>
            </a:r>
            <a:r>
              <a:rPr lang="en-US" dirty="0" err="1"/>
              <a:t>Xpert</a:t>
            </a:r>
            <a:r>
              <a:rPr lang="en-US" dirty="0"/>
              <a:t> SD card, directories by com port)</a:t>
            </a:r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 flipH="1">
            <a:off x="772943" y="2121840"/>
            <a:ext cx="878" cy="704426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3821" y="3465731"/>
            <a:ext cx="12700" cy="12205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59204" y="3558296"/>
            <a:ext cx="17168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Dissipation rate profile (AQH)</a:t>
            </a:r>
          </a:p>
          <a:p>
            <a:pPr algn="ctr"/>
            <a:r>
              <a:rPr lang="en-US" sz="1000" dirty="0"/>
              <a:t>or </a:t>
            </a:r>
          </a:p>
          <a:p>
            <a:pPr algn="ctr"/>
            <a:r>
              <a:rPr lang="en-US" sz="1000" dirty="0"/>
              <a:t>current profile (AQD)</a:t>
            </a:r>
          </a:p>
          <a:p>
            <a:pPr algn="ctr"/>
            <a:r>
              <a:rPr lang="en-US" sz="1000" dirty="0"/>
              <a:t>or </a:t>
            </a:r>
          </a:p>
          <a:p>
            <a:pPr algn="ctr"/>
            <a:r>
              <a:rPr lang="en-US" sz="1000" dirty="0"/>
              <a:t>dissipation + currents (Sig)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6885" y="2121840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serial</a:t>
            </a:r>
          </a:p>
          <a:p>
            <a:pPr algn="ctr"/>
            <a:r>
              <a:rPr lang="en-US" sz="1000" dirty="0"/>
              <a:t>4 Hz or 1 Hz binary</a:t>
            </a:r>
          </a:p>
          <a:p>
            <a:pPr algn="ctr"/>
            <a:r>
              <a:rPr lang="en-US" sz="1000" dirty="0"/>
              <a:t>or 8 Hz binary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1662" y="6502400"/>
            <a:ext cx="662704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of received telemetry on shore-side server</a:t>
            </a:r>
          </a:p>
          <a:p>
            <a:pPr algn="ctr"/>
            <a:r>
              <a:rPr lang="en-US" sz="1100" dirty="0"/>
              <a:t>Download zip archives of hourly files:  </a:t>
            </a:r>
            <a:r>
              <a:rPr lang="en-US" sz="1100" dirty="0">
                <a:hlinkClick r:id="rId2"/>
              </a:rPr>
              <a:t>http://faculty.uw.edu/jmt3rd/SWIFTdata/DynamicDataLinks.html</a:t>
            </a:r>
            <a:r>
              <a:rPr lang="en-US" sz="1100" dirty="0"/>
              <a:t> </a:t>
            </a:r>
          </a:p>
          <a:p>
            <a:pPr algn="ctr"/>
            <a:r>
              <a:rPr lang="en-US" sz="1100" dirty="0"/>
              <a:t>Live map: </a:t>
            </a:r>
            <a:r>
              <a:rPr lang="en-US" sz="1100" dirty="0">
                <a:hlinkClick r:id="rId3"/>
              </a:rPr>
              <a:t>http://swiftserver.apl.uw.edu/map</a:t>
            </a:r>
            <a:r>
              <a:rPr lang="en-US" sz="1100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51119" y="559488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collection in bursts of 512 s at 720 s intervals</a:t>
            </a:r>
          </a:p>
          <a:p>
            <a:r>
              <a:rPr lang="en-US" sz="1200" dirty="0"/>
              <a:t>duty cycle configurable from 1 to 5 bursts per hour</a:t>
            </a:r>
          </a:p>
        </p:txBody>
      </p:sp>
      <p:cxnSp>
        <p:nvCxnSpPr>
          <p:cNvPr id="29" name="Straight Arrow Connector 28"/>
          <p:cNvCxnSpPr>
            <a:endCxn id="33" idx="0"/>
          </p:cNvCxnSpPr>
          <p:nvPr/>
        </p:nvCxnSpPr>
        <p:spPr>
          <a:xfrm>
            <a:off x="3433631" y="7210286"/>
            <a:ext cx="0" cy="12492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4362" y="8459569"/>
            <a:ext cx="65185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Matlab</a:t>
            </a:r>
            <a:r>
              <a:rPr lang="en-US" dirty="0"/>
              <a:t> structure of telemetry data and plots</a:t>
            </a:r>
          </a:p>
          <a:p>
            <a:pPr algn="ctr"/>
            <a:r>
              <a:rPr lang="en-US" dirty="0"/>
              <a:t>(local machine)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73821" y="5332631"/>
            <a:ext cx="2413879" cy="11316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235200" y="2065328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432752" y="2072194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78300" y="2065328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56338" y="2065328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547675" y="2072194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388100" y="2072194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35316" y="2215384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serial</a:t>
            </a:r>
          </a:p>
          <a:p>
            <a:pPr algn="ctr"/>
            <a:r>
              <a:rPr lang="en-US" sz="1000" dirty="0"/>
              <a:t>25 Hz binary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92544" y="2223479"/>
            <a:ext cx="7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serial</a:t>
            </a:r>
          </a:p>
          <a:p>
            <a:pPr algn="ctr"/>
            <a:r>
              <a:rPr lang="en-US" sz="1000" dirty="0"/>
              <a:t>1 Hz ASCII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27015" y="2231574"/>
            <a:ext cx="7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serial</a:t>
            </a:r>
          </a:p>
          <a:p>
            <a:pPr algn="ctr"/>
            <a:r>
              <a:rPr lang="en-US" sz="1000" dirty="0"/>
              <a:t>1 Hz ASCII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04174" y="2247764"/>
            <a:ext cx="7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serial</a:t>
            </a:r>
          </a:p>
          <a:p>
            <a:pPr algn="ctr"/>
            <a:r>
              <a:rPr lang="en-US" sz="1000" dirty="0"/>
              <a:t>1 Hz ASCII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53370" y="2121840"/>
            <a:ext cx="918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 4 Hz NMEA</a:t>
            </a:r>
          </a:p>
          <a:p>
            <a:pPr algn="ctr"/>
            <a:r>
              <a:rPr lang="en-US" sz="1000" dirty="0"/>
              <a:t>or 1 Hz SDI-12</a:t>
            </a:r>
          </a:p>
          <a:p>
            <a:pPr algn="ctr"/>
            <a:r>
              <a:rPr lang="en-US" sz="1000" dirty="0"/>
              <a:t>or 10 Hz ASCII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09484" y="2207289"/>
            <a:ext cx="75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serial</a:t>
            </a:r>
          </a:p>
          <a:p>
            <a:pPr algn="ctr"/>
            <a:r>
              <a:rPr lang="en-US" sz="1000" dirty="0"/>
              <a:t>0.25 Hz jpg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235200" y="3465731"/>
            <a:ext cx="2540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</p:cNvCxnSpPr>
          <p:nvPr/>
        </p:nvCxnSpPr>
        <p:spPr>
          <a:xfrm>
            <a:off x="3433631" y="3465731"/>
            <a:ext cx="0" cy="12205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78300" y="3465731"/>
            <a:ext cx="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857217" y="3465731"/>
            <a:ext cx="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546796" y="3465731"/>
            <a:ext cx="1758" cy="12205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388100" y="3465731"/>
            <a:ext cx="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44280" y="3771900"/>
            <a:ext cx="104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wave spectra</a:t>
            </a:r>
          </a:p>
          <a:p>
            <a:pPr algn="ctr"/>
            <a:r>
              <a:rPr lang="en-US" sz="1000" dirty="0"/>
              <a:t>directional </a:t>
            </a:r>
            <a:r>
              <a:rPr lang="en-US" sz="1000" dirty="0" err="1"/>
              <a:t>coefs</a:t>
            </a:r>
            <a:endParaRPr lang="en-US" sz="1000" dirty="0"/>
          </a:p>
          <a:p>
            <a:pPr algn="ctr"/>
            <a:r>
              <a:rPr lang="en-US" sz="1000" dirty="0"/>
              <a:t>bulk parameters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48234" y="3835400"/>
            <a:ext cx="86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mean value</a:t>
            </a:r>
          </a:p>
          <a:p>
            <a:pPr algn="ctr"/>
            <a:r>
              <a:rPr lang="en-US" sz="1000" dirty="0" err="1"/>
              <a:t>std</a:t>
            </a:r>
            <a:r>
              <a:rPr lang="en-US" sz="1000" dirty="0"/>
              <a:t> deviation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24554" y="3835400"/>
            <a:ext cx="86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mean value</a:t>
            </a:r>
          </a:p>
          <a:p>
            <a:pPr algn="ctr"/>
            <a:r>
              <a:rPr lang="en-US" sz="1000" dirty="0" err="1"/>
              <a:t>std</a:t>
            </a:r>
            <a:r>
              <a:rPr lang="en-US" sz="1000" dirty="0"/>
              <a:t> deviation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64079" y="3824188"/>
            <a:ext cx="86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mean value</a:t>
            </a:r>
          </a:p>
          <a:p>
            <a:pPr algn="ctr"/>
            <a:r>
              <a:rPr lang="en-US" sz="1000" dirty="0" err="1"/>
              <a:t>std</a:t>
            </a:r>
            <a:r>
              <a:rPr lang="en-US" sz="1000" dirty="0"/>
              <a:t> deviation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1798" y="3640667"/>
            <a:ext cx="11430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mean value</a:t>
            </a:r>
          </a:p>
          <a:p>
            <a:pPr algn="ctr"/>
            <a:r>
              <a:rPr lang="en-US" sz="1000" dirty="0" err="1"/>
              <a:t>std</a:t>
            </a:r>
            <a:r>
              <a:rPr lang="en-US" sz="1000" dirty="0"/>
              <a:t> deviation</a:t>
            </a:r>
          </a:p>
          <a:p>
            <a:pPr algn="ctr"/>
            <a:r>
              <a:rPr lang="en-US" sz="1000" dirty="0"/>
              <a:t>or </a:t>
            </a:r>
          </a:p>
          <a:p>
            <a:pPr algn="ctr"/>
            <a:r>
              <a:rPr lang="en-US" sz="1000" dirty="0"/>
              <a:t>inertial dissipation</a:t>
            </a:r>
          </a:p>
          <a:p>
            <a:pPr algn="ctr"/>
            <a:r>
              <a:rPr lang="en-US" sz="1000" dirty="0"/>
              <a:t>(3D sonic only)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14800" y="3925788"/>
            <a:ext cx="363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n/a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260600" y="5345331"/>
            <a:ext cx="1092200" cy="11189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5" idx="2"/>
            <a:endCxn id="27" idx="0"/>
          </p:cNvCxnSpPr>
          <p:nvPr/>
        </p:nvCxnSpPr>
        <p:spPr>
          <a:xfrm>
            <a:off x="3433631" y="5332631"/>
            <a:ext cx="41555" cy="11697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606800" y="5332631"/>
            <a:ext cx="572380" cy="11697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759200" y="5332631"/>
            <a:ext cx="1071738" cy="11697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924300" y="5358031"/>
            <a:ext cx="1534476" cy="11062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4076700" y="5332631"/>
            <a:ext cx="2311400" cy="11443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88700" y="5743244"/>
            <a:ext cx="4632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combine processed results to single binary telemetry file for Iridium SBD transmission</a:t>
            </a:r>
          </a:p>
          <a:p>
            <a:pPr algn="ctr"/>
            <a:r>
              <a:rPr lang="en-US" sz="1000" dirty="0"/>
              <a:t>**jpg from camera included once per day, at 2100 UTC only**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2062" y="7480300"/>
            <a:ext cx="46939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/>
              <a:t>Matlab</a:t>
            </a:r>
            <a:r>
              <a:rPr lang="en-US" sz="1000" dirty="0"/>
              <a:t> function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</a:rPr>
              <a:t>pullSWIFTtelemetry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.m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/>
              <a:t>queries shoreside server for telemetry files</a:t>
            </a:r>
          </a:p>
          <a:p>
            <a:pPr algn="ctr"/>
            <a:r>
              <a:rPr lang="en-US" sz="1000" dirty="0"/>
              <a:t>and then runs script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compileSWIFT_SBDservertelemetry.m</a:t>
            </a:r>
            <a:endParaRPr lang="en-US" sz="1000" dirty="0">
              <a:solidFill>
                <a:srgbClr val="FF0000"/>
              </a:solidFill>
              <a:latin typeface="American Typewriter"/>
              <a:cs typeface="American Typewriter"/>
            </a:endParaRPr>
          </a:p>
          <a:p>
            <a:pPr algn="ctr"/>
            <a:r>
              <a:rPr lang="en-US" sz="1000" dirty="0">
                <a:cs typeface="American Typewriter"/>
              </a:rPr>
              <a:t>which loops thru all the SBD files in the downloaded archive  (as the working directory)</a:t>
            </a:r>
          </a:p>
          <a:p>
            <a:pPr algn="ctr"/>
            <a:r>
              <a:rPr lang="en-US" sz="1000" dirty="0">
                <a:cs typeface="American Typewriter"/>
              </a:rPr>
              <a:t>and reads individual binary files using the function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readSWIFT_SBD.m</a:t>
            </a:r>
            <a:endParaRPr lang="en-US" sz="1000" dirty="0">
              <a:solidFill>
                <a:srgbClr val="FF0000"/>
              </a:solidFill>
              <a:latin typeface="American Typewriter"/>
              <a:cs typeface="American Typewriter"/>
            </a:endParaRPr>
          </a:p>
          <a:p>
            <a:pPr algn="ctr"/>
            <a:r>
              <a:rPr lang="en-US" sz="1000" dirty="0">
                <a:cs typeface="American Typewriter"/>
              </a:rPr>
              <a:t>then plots the whole dataset using the function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plotSWIFT.m</a:t>
            </a:r>
            <a:endParaRPr lang="en-US" sz="1000" dirty="0">
              <a:solidFill>
                <a:srgbClr val="FF0000"/>
              </a:solidFill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6822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2822" y="116701"/>
            <a:ext cx="504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SWIFT </a:t>
            </a:r>
            <a:r>
              <a:rPr lang="en-US" sz="2800" b="1" i="1" u="sng" dirty="0"/>
              <a:t>post-processing </a:t>
            </a:r>
            <a:r>
              <a:rPr lang="en-US" sz="2800" u="sng" dirty="0"/>
              <a:t>data flow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172" y="4686300"/>
            <a:ext cx="5814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processed files onboard SWIFT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Sutron</a:t>
            </a:r>
            <a:r>
              <a:rPr lang="en-US" dirty="0"/>
              <a:t> </a:t>
            </a:r>
            <a:r>
              <a:rPr lang="en-US" dirty="0" err="1"/>
              <a:t>Xpert</a:t>
            </a:r>
            <a:r>
              <a:rPr lang="en-US" dirty="0"/>
              <a:t> SD card, directories by com port)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73821" y="3465731"/>
            <a:ext cx="12700" cy="12205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1119" y="576421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collection in bursts of 512 s at 720 s intervals</a:t>
            </a:r>
          </a:p>
          <a:p>
            <a:r>
              <a:rPr lang="en-US" sz="1200" dirty="0"/>
              <a:t>duty cycle configurable from 1 to 5 bursts per hour</a:t>
            </a:r>
          </a:p>
        </p:txBody>
      </p:sp>
      <p:cxnSp>
        <p:nvCxnSpPr>
          <p:cNvPr id="29" name="Straight Arrow Connector 28"/>
          <p:cNvCxnSpPr>
            <a:endCxn id="33" idx="0"/>
          </p:cNvCxnSpPr>
          <p:nvPr/>
        </p:nvCxnSpPr>
        <p:spPr>
          <a:xfrm>
            <a:off x="3323907" y="5176519"/>
            <a:ext cx="153528" cy="12492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55109" y="6425802"/>
            <a:ext cx="48446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Matlab</a:t>
            </a:r>
            <a:r>
              <a:rPr lang="en-US" dirty="0"/>
              <a:t> structure of all processed data and plots</a:t>
            </a:r>
          </a:p>
          <a:p>
            <a:pPr algn="ctr"/>
            <a:r>
              <a:rPr lang="en-US" dirty="0"/>
              <a:t>(local machine)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73821" y="5332631"/>
            <a:ext cx="2413879" cy="11316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235200" y="3465731"/>
            <a:ext cx="2540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412101" y="3465731"/>
            <a:ext cx="21530" cy="12205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78300" y="3465731"/>
            <a:ext cx="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857217" y="3465731"/>
            <a:ext cx="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546796" y="3465731"/>
            <a:ext cx="1758" cy="12205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388100" y="3465731"/>
            <a:ext cx="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260600" y="5345331"/>
            <a:ext cx="1092200" cy="11189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5" idx="2"/>
          </p:cNvCxnSpPr>
          <p:nvPr/>
        </p:nvCxnSpPr>
        <p:spPr>
          <a:xfrm flipH="1">
            <a:off x="3475186" y="5332631"/>
            <a:ext cx="51370" cy="11697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606800" y="5332631"/>
            <a:ext cx="572380" cy="11697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759200" y="5332631"/>
            <a:ext cx="1071738" cy="11697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924300" y="5358031"/>
            <a:ext cx="1534476" cy="11062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4076700" y="5332631"/>
            <a:ext cx="2311400" cy="11443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101548" y="2654545"/>
            <a:ext cx="723952" cy="6025910"/>
          </a:xfrm>
          <a:custGeom>
            <a:avLst/>
            <a:gdLst>
              <a:gd name="connsiteX0" fmla="*/ 674953 w 674953"/>
              <a:gd name="connsiteY0" fmla="*/ 0 h 4330700"/>
              <a:gd name="connsiteX1" fmla="*/ 141553 w 674953"/>
              <a:gd name="connsiteY1" fmla="*/ 190500 h 4330700"/>
              <a:gd name="connsiteX2" fmla="*/ 1853 w 674953"/>
              <a:gd name="connsiteY2" fmla="*/ 850900 h 4330700"/>
              <a:gd name="connsiteX3" fmla="*/ 78053 w 674953"/>
              <a:gd name="connsiteY3" fmla="*/ 4330700 h 4330700"/>
              <a:gd name="connsiteX0" fmla="*/ 680854 w 680854"/>
              <a:gd name="connsiteY0" fmla="*/ 0 h 4330700"/>
              <a:gd name="connsiteX1" fmla="*/ 147454 w 680854"/>
              <a:gd name="connsiteY1" fmla="*/ 190500 h 4330700"/>
              <a:gd name="connsiteX2" fmla="*/ 7754 w 680854"/>
              <a:gd name="connsiteY2" fmla="*/ 850900 h 4330700"/>
              <a:gd name="connsiteX3" fmla="*/ 325254 w 680854"/>
              <a:gd name="connsiteY3" fmla="*/ 4330700 h 4330700"/>
              <a:gd name="connsiteX0" fmla="*/ 673290 w 673290"/>
              <a:gd name="connsiteY0" fmla="*/ 0 h 4496866"/>
              <a:gd name="connsiteX1" fmla="*/ 139890 w 673290"/>
              <a:gd name="connsiteY1" fmla="*/ 190500 h 4496866"/>
              <a:gd name="connsiteX2" fmla="*/ 190 w 673290"/>
              <a:gd name="connsiteY2" fmla="*/ 850900 h 4496866"/>
              <a:gd name="connsiteX3" fmla="*/ 114490 w 673290"/>
              <a:gd name="connsiteY3" fmla="*/ 4496866 h 4496866"/>
              <a:gd name="connsiteX0" fmla="*/ 733296 w 733296"/>
              <a:gd name="connsiteY0" fmla="*/ 0 h 4496866"/>
              <a:gd name="connsiteX1" fmla="*/ 199896 w 733296"/>
              <a:gd name="connsiteY1" fmla="*/ 190500 h 4496866"/>
              <a:gd name="connsiteX2" fmla="*/ 60196 w 733296"/>
              <a:gd name="connsiteY2" fmla="*/ 850900 h 4496866"/>
              <a:gd name="connsiteX3" fmla="*/ 174496 w 733296"/>
              <a:gd name="connsiteY3" fmla="*/ 4496866 h 4496866"/>
              <a:gd name="connsiteX0" fmla="*/ 676587 w 676587"/>
              <a:gd name="connsiteY0" fmla="*/ 0 h 4704573"/>
              <a:gd name="connsiteX1" fmla="*/ 143187 w 676587"/>
              <a:gd name="connsiteY1" fmla="*/ 190500 h 4704573"/>
              <a:gd name="connsiteX2" fmla="*/ 3487 w 676587"/>
              <a:gd name="connsiteY2" fmla="*/ 850900 h 4704573"/>
              <a:gd name="connsiteX3" fmla="*/ 244787 w 676587"/>
              <a:gd name="connsiteY3" fmla="*/ 4704573 h 4704573"/>
              <a:gd name="connsiteX0" fmla="*/ 676587 w 676587"/>
              <a:gd name="connsiteY0" fmla="*/ 17286 h 4571819"/>
              <a:gd name="connsiteX1" fmla="*/ 143187 w 676587"/>
              <a:gd name="connsiteY1" fmla="*/ 57746 h 4571819"/>
              <a:gd name="connsiteX2" fmla="*/ 3487 w 676587"/>
              <a:gd name="connsiteY2" fmla="*/ 718146 h 4571819"/>
              <a:gd name="connsiteX3" fmla="*/ 244787 w 676587"/>
              <a:gd name="connsiteY3" fmla="*/ 4571819 h 4571819"/>
              <a:gd name="connsiteX0" fmla="*/ 676587 w 676587"/>
              <a:gd name="connsiteY0" fmla="*/ 91003 h 4645536"/>
              <a:gd name="connsiteX1" fmla="*/ 143187 w 676587"/>
              <a:gd name="connsiteY1" fmla="*/ 131463 h 4645536"/>
              <a:gd name="connsiteX2" fmla="*/ 3487 w 676587"/>
              <a:gd name="connsiteY2" fmla="*/ 791863 h 4645536"/>
              <a:gd name="connsiteX3" fmla="*/ 244787 w 676587"/>
              <a:gd name="connsiteY3" fmla="*/ 4645536 h 4645536"/>
              <a:gd name="connsiteX0" fmla="*/ 680146 w 680146"/>
              <a:gd name="connsiteY0" fmla="*/ 106531 h 4661064"/>
              <a:gd name="connsiteX1" fmla="*/ 121346 w 680146"/>
              <a:gd name="connsiteY1" fmla="*/ 106980 h 4661064"/>
              <a:gd name="connsiteX2" fmla="*/ 7046 w 680146"/>
              <a:gd name="connsiteY2" fmla="*/ 807391 h 4661064"/>
              <a:gd name="connsiteX3" fmla="*/ 248346 w 680146"/>
              <a:gd name="connsiteY3" fmla="*/ 4661064 h 4661064"/>
              <a:gd name="connsiteX0" fmla="*/ 676024 w 676024"/>
              <a:gd name="connsiteY0" fmla="*/ 106531 h 4661064"/>
              <a:gd name="connsiteX1" fmla="*/ 117224 w 676024"/>
              <a:gd name="connsiteY1" fmla="*/ 106980 h 4661064"/>
              <a:gd name="connsiteX2" fmla="*/ 2924 w 676024"/>
              <a:gd name="connsiteY2" fmla="*/ 807391 h 4661064"/>
              <a:gd name="connsiteX3" fmla="*/ 244224 w 676024"/>
              <a:gd name="connsiteY3" fmla="*/ 4661064 h 4661064"/>
              <a:gd name="connsiteX0" fmla="*/ 676024 w 676024"/>
              <a:gd name="connsiteY0" fmla="*/ 106531 h 4938053"/>
              <a:gd name="connsiteX1" fmla="*/ 117224 w 676024"/>
              <a:gd name="connsiteY1" fmla="*/ 106980 h 4938053"/>
              <a:gd name="connsiteX2" fmla="*/ 2924 w 676024"/>
              <a:gd name="connsiteY2" fmla="*/ 807391 h 4938053"/>
              <a:gd name="connsiteX3" fmla="*/ 244224 w 676024"/>
              <a:gd name="connsiteY3" fmla="*/ 4661064 h 4938053"/>
              <a:gd name="connsiteX4" fmla="*/ 256924 w 676024"/>
              <a:gd name="connsiteY4" fmla="*/ 4631057 h 4938053"/>
              <a:gd name="connsiteX0" fmla="*/ 1816102 w 1816102"/>
              <a:gd name="connsiteY0" fmla="*/ 106531 h 5020686"/>
              <a:gd name="connsiteX1" fmla="*/ 1257302 w 1816102"/>
              <a:gd name="connsiteY1" fmla="*/ 106980 h 5020686"/>
              <a:gd name="connsiteX2" fmla="*/ 1143002 w 1816102"/>
              <a:gd name="connsiteY2" fmla="*/ 807391 h 5020686"/>
              <a:gd name="connsiteX3" fmla="*/ 1384302 w 1816102"/>
              <a:gd name="connsiteY3" fmla="*/ 4661064 h 5020686"/>
              <a:gd name="connsiteX4" fmla="*/ 2 w 1816102"/>
              <a:gd name="connsiteY4" fmla="*/ 4841113 h 5020686"/>
              <a:gd name="connsiteX5" fmla="*/ 1397002 w 1816102"/>
              <a:gd name="connsiteY5" fmla="*/ 4631057 h 5020686"/>
              <a:gd name="connsiteX0" fmla="*/ 1816102 w 1816102"/>
              <a:gd name="connsiteY0" fmla="*/ 106531 h 5020686"/>
              <a:gd name="connsiteX1" fmla="*/ 1257302 w 1816102"/>
              <a:gd name="connsiteY1" fmla="*/ 106980 h 5020686"/>
              <a:gd name="connsiteX2" fmla="*/ 1143002 w 1816102"/>
              <a:gd name="connsiteY2" fmla="*/ 807391 h 5020686"/>
              <a:gd name="connsiteX3" fmla="*/ 1384302 w 1816102"/>
              <a:gd name="connsiteY3" fmla="*/ 4661064 h 5020686"/>
              <a:gd name="connsiteX4" fmla="*/ 2 w 1816102"/>
              <a:gd name="connsiteY4" fmla="*/ 4841113 h 5020686"/>
              <a:gd name="connsiteX5" fmla="*/ 419102 w 1816102"/>
              <a:gd name="connsiteY5" fmla="*/ 3990884 h 5020686"/>
              <a:gd name="connsiteX0" fmla="*/ 1816102 w 1816102"/>
              <a:gd name="connsiteY0" fmla="*/ 106531 h 5020686"/>
              <a:gd name="connsiteX1" fmla="*/ 1257302 w 1816102"/>
              <a:gd name="connsiteY1" fmla="*/ 106980 h 5020686"/>
              <a:gd name="connsiteX2" fmla="*/ 1143002 w 1816102"/>
              <a:gd name="connsiteY2" fmla="*/ 807391 h 5020686"/>
              <a:gd name="connsiteX3" fmla="*/ 1384302 w 1816102"/>
              <a:gd name="connsiteY3" fmla="*/ 4661064 h 5020686"/>
              <a:gd name="connsiteX4" fmla="*/ 2 w 1816102"/>
              <a:gd name="connsiteY4" fmla="*/ 4841113 h 5020686"/>
              <a:gd name="connsiteX0" fmla="*/ 676024 w 726824"/>
              <a:gd name="connsiteY0" fmla="*/ 106531 h 4987793"/>
              <a:gd name="connsiteX1" fmla="*/ 117224 w 726824"/>
              <a:gd name="connsiteY1" fmla="*/ 106980 h 4987793"/>
              <a:gd name="connsiteX2" fmla="*/ 2924 w 726824"/>
              <a:gd name="connsiteY2" fmla="*/ 807391 h 4987793"/>
              <a:gd name="connsiteX3" fmla="*/ 244224 w 726824"/>
              <a:gd name="connsiteY3" fmla="*/ 4661064 h 4987793"/>
              <a:gd name="connsiteX4" fmla="*/ 726824 w 726824"/>
              <a:gd name="connsiteY4" fmla="*/ 4741086 h 4987793"/>
              <a:gd name="connsiteX0" fmla="*/ 673152 w 723952"/>
              <a:gd name="connsiteY0" fmla="*/ 106531 h 4746092"/>
              <a:gd name="connsiteX1" fmla="*/ 114352 w 723952"/>
              <a:gd name="connsiteY1" fmla="*/ 106980 h 4746092"/>
              <a:gd name="connsiteX2" fmla="*/ 52 w 723952"/>
              <a:gd name="connsiteY2" fmla="*/ 807391 h 4746092"/>
              <a:gd name="connsiteX3" fmla="*/ 101652 w 723952"/>
              <a:gd name="connsiteY3" fmla="*/ 4140923 h 4746092"/>
              <a:gd name="connsiteX4" fmla="*/ 723952 w 723952"/>
              <a:gd name="connsiteY4" fmla="*/ 4741086 h 474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52" h="4746092">
                <a:moveTo>
                  <a:pt x="673152" y="106531"/>
                </a:moveTo>
                <a:cubicBezTo>
                  <a:pt x="462543" y="-59179"/>
                  <a:pt x="150335" y="-9830"/>
                  <a:pt x="114352" y="106980"/>
                </a:cubicBezTo>
                <a:cubicBezTo>
                  <a:pt x="78369" y="223790"/>
                  <a:pt x="2169" y="135067"/>
                  <a:pt x="52" y="807391"/>
                </a:cubicBezTo>
                <a:cubicBezTo>
                  <a:pt x="-2065" y="1479715"/>
                  <a:pt x="61435" y="3458633"/>
                  <a:pt x="101652" y="4140923"/>
                </a:cubicBezTo>
                <a:cubicBezTo>
                  <a:pt x="141869" y="4823213"/>
                  <a:pt x="721835" y="4746087"/>
                  <a:pt x="723952" y="4741086"/>
                </a:cubicBezTo>
              </a:path>
            </a:pathLst>
          </a:custGeom>
          <a:ln>
            <a:solidFill>
              <a:srgbClr val="7F7F7F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5044" y="8528374"/>
            <a:ext cx="3970721" cy="6463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improved and phase-resolved dissipation rate profiles (AQH)</a:t>
            </a:r>
          </a:p>
          <a:p>
            <a:r>
              <a:rPr lang="en-US" sz="1200" dirty="0"/>
              <a:t>directional profiles (AQD)</a:t>
            </a:r>
          </a:p>
          <a:p>
            <a:r>
              <a:rPr lang="en-US" sz="1200" dirty="0"/>
              <a:t>Altimeter results, AHRS data (SIG)</a:t>
            </a:r>
          </a:p>
        </p:txBody>
      </p:sp>
      <p:sp>
        <p:nvSpPr>
          <p:cNvPr id="73" name="Freeform 72"/>
          <p:cNvSpPr/>
          <p:nvPr/>
        </p:nvSpPr>
        <p:spPr>
          <a:xfrm>
            <a:off x="287338" y="2693472"/>
            <a:ext cx="1878513" cy="5155128"/>
          </a:xfrm>
          <a:custGeom>
            <a:avLst/>
            <a:gdLst>
              <a:gd name="connsiteX0" fmla="*/ 674953 w 674953"/>
              <a:gd name="connsiteY0" fmla="*/ 0 h 4330700"/>
              <a:gd name="connsiteX1" fmla="*/ 141553 w 674953"/>
              <a:gd name="connsiteY1" fmla="*/ 190500 h 4330700"/>
              <a:gd name="connsiteX2" fmla="*/ 1853 w 674953"/>
              <a:gd name="connsiteY2" fmla="*/ 850900 h 4330700"/>
              <a:gd name="connsiteX3" fmla="*/ 78053 w 674953"/>
              <a:gd name="connsiteY3" fmla="*/ 4330700 h 4330700"/>
              <a:gd name="connsiteX0" fmla="*/ 680854 w 680854"/>
              <a:gd name="connsiteY0" fmla="*/ 0 h 4330700"/>
              <a:gd name="connsiteX1" fmla="*/ 147454 w 680854"/>
              <a:gd name="connsiteY1" fmla="*/ 190500 h 4330700"/>
              <a:gd name="connsiteX2" fmla="*/ 7754 w 680854"/>
              <a:gd name="connsiteY2" fmla="*/ 850900 h 4330700"/>
              <a:gd name="connsiteX3" fmla="*/ 325254 w 680854"/>
              <a:gd name="connsiteY3" fmla="*/ 4330700 h 4330700"/>
              <a:gd name="connsiteX0" fmla="*/ 621936 w 621936"/>
              <a:gd name="connsiteY0" fmla="*/ 95987 h 4426687"/>
              <a:gd name="connsiteX1" fmla="*/ 88536 w 621936"/>
              <a:gd name="connsiteY1" fmla="*/ 286487 h 4426687"/>
              <a:gd name="connsiteX2" fmla="*/ 17099 w 621936"/>
              <a:gd name="connsiteY2" fmla="*/ 3228328 h 4426687"/>
              <a:gd name="connsiteX3" fmla="*/ 266336 w 621936"/>
              <a:gd name="connsiteY3" fmla="*/ 4426687 h 4426687"/>
              <a:gd name="connsiteX0" fmla="*/ 635739 w 635739"/>
              <a:gd name="connsiteY0" fmla="*/ 95987 h 4356023"/>
              <a:gd name="connsiteX1" fmla="*/ 102339 w 635739"/>
              <a:gd name="connsiteY1" fmla="*/ 286487 h 4356023"/>
              <a:gd name="connsiteX2" fmla="*/ 30902 w 635739"/>
              <a:gd name="connsiteY2" fmla="*/ 3228328 h 4356023"/>
              <a:gd name="connsiteX3" fmla="*/ 466724 w 635739"/>
              <a:gd name="connsiteY3" fmla="*/ 4356023 h 4356023"/>
              <a:gd name="connsiteX0" fmla="*/ 635739 w 635739"/>
              <a:gd name="connsiteY0" fmla="*/ 95987 h 4356023"/>
              <a:gd name="connsiteX1" fmla="*/ 102339 w 635739"/>
              <a:gd name="connsiteY1" fmla="*/ 286487 h 4356023"/>
              <a:gd name="connsiteX2" fmla="*/ 30902 w 635739"/>
              <a:gd name="connsiteY2" fmla="*/ 3228328 h 4356023"/>
              <a:gd name="connsiteX3" fmla="*/ 466724 w 635739"/>
              <a:gd name="connsiteY3" fmla="*/ 4356023 h 4356023"/>
              <a:gd name="connsiteX0" fmla="*/ 662020 w 847971"/>
              <a:gd name="connsiteY0" fmla="*/ 95987 h 4133936"/>
              <a:gd name="connsiteX1" fmla="*/ 128620 w 847971"/>
              <a:gd name="connsiteY1" fmla="*/ 286487 h 4133936"/>
              <a:gd name="connsiteX2" fmla="*/ 57183 w 847971"/>
              <a:gd name="connsiteY2" fmla="*/ 3228328 h 4133936"/>
              <a:gd name="connsiteX3" fmla="*/ 847971 w 847971"/>
              <a:gd name="connsiteY3" fmla="*/ 4133936 h 4133936"/>
              <a:gd name="connsiteX0" fmla="*/ 666728 w 848145"/>
              <a:gd name="connsiteY0" fmla="*/ 49461 h 4183301"/>
              <a:gd name="connsiteX1" fmla="*/ 128794 w 848145"/>
              <a:gd name="connsiteY1" fmla="*/ 335852 h 4183301"/>
              <a:gd name="connsiteX2" fmla="*/ 57357 w 848145"/>
              <a:gd name="connsiteY2" fmla="*/ 3277693 h 4183301"/>
              <a:gd name="connsiteX3" fmla="*/ 848145 w 848145"/>
              <a:gd name="connsiteY3" fmla="*/ 4183301 h 4183301"/>
              <a:gd name="connsiteX0" fmla="*/ 666728 w 848145"/>
              <a:gd name="connsiteY0" fmla="*/ 131510 h 4265350"/>
              <a:gd name="connsiteX1" fmla="*/ 128794 w 848145"/>
              <a:gd name="connsiteY1" fmla="*/ 417901 h 4265350"/>
              <a:gd name="connsiteX2" fmla="*/ 57357 w 848145"/>
              <a:gd name="connsiteY2" fmla="*/ 3359742 h 4265350"/>
              <a:gd name="connsiteX3" fmla="*/ 848145 w 848145"/>
              <a:gd name="connsiteY3" fmla="*/ 4265350 h 4265350"/>
              <a:gd name="connsiteX0" fmla="*/ 656836 w 838253"/>
              <a:gd name="connsiteY0" fmla="*/ 119841 h 4253681"/>
              <a:gd name="connsiteX1" fmla="*/ 150640 w 838253"/>
              <a:gd name="connsiteY1" fmla="*/ 438196 h 4253681"/>
              <a:gd name="connsiteX2" fmla="*/ 47465 w 838253"/>
              <a:gd name="connsiteY2" fmla="*/ 3348073 h 4253681"/>
              <a:gd name="connsiteX3" fmla="*/ 838253 w 838253"/>
              <a:gd name="connsiteY3" fmla="*/ 4253681 h 4253681"/>
              <a:gd name="connsiteX0" fmla="*/ 693217 w 874634"/>
              <a:gd name="connsiteY0" fmla="*/ 66668 h 4200508"/>
              <a:gd name="connsiteX1" fmla="*/ 187021 w 874634"/>
              <a:gd name="connsiteY1" fmla="*/ 385023 h 4200508"/>
              <a:gd name="connsiteX2" fmla="*/ 83846 w 874634"/>
              <a:gd name="connsiteY2" fmla="*/ 3294900 h 4200508"/>
              <a:gd name="connsiteX3" fmla="*/ 874634 w 874634"/>
              <a:gd name="connsiteY3" fmla="*/ 4200508 h 4200508"/>
              <a:gd name="connsiteX0" fmla="*/ 684760 w 866177"/>
              <a:gd name="connsiteY0" fmla="*/ 83925 h 4217765"/>
              <a:gd name="connsiteX1" fmla="*/ 196700 w 866177"/>
              <a:gd name="connsiteY1" fmla="*/ 317045 h 4217765"/>
              <a:gd name="connsiteX2" fmla="*/ 75389 w 866177"/>
              <a:gd name="connsiteY2" fmla="*/ 3312157 h 4217765"/>
              <a:gd name="connsiteX3" fmla="*/ 866177 w 866177"/>
              <a:gd name="connsiteY3" fmla="*/ 4217765 h 4217765"/>
              <a:gd name="connsiteX0" fmla="*/ 670742 w 852159"/>
              <a:gd name="connsiteY0" fmla="*/ 93493 h 4227333"/>
              <a:gd name="connsiteX1" fmla="*/ 182682 w 852159"/>
              <a:gd name="connsiteY1" fmla="*/ 326613 h 4227333"/>
              <a:gd name="connsiteX2" fmla="*/ 61371 w 852159"/>
              <a:gd name="connsiteY2" fmla="*/ 3321725 h 4227333"/>
              <a:gd name="connsiteX3" fmla="*/ 852159 w 852159"/>
              <a:gd name="connsiteY3" fmla="*/ 4227333 h 4227333"/>
              <a:gd name="connsiteX0" fmla="*/ 679378 w 860795"/>
              <a:gd name="connsiteY0" fmla="*/ 75528 h 4209368"/>
              <a:gd name="connsiteX1" fmla="*/ 191318 w 860795"/>
              <a:gd name="connsiteY1" fmla="*/ 308648 h 4209368"/>
              <a:gd name="connsiteX2" fmla="*/ 70007 w 860795"/>
              <a:gd name="connsiteY2" fmla="*/ 3303760 h 4209368"/>
              <a:gd name="connsiteX3" fmla="*/ 860795 w 860795"/>
              <a:gd name="connsiteY3" fmla="*/ 4209368 h 4209368"/>
              <a:gd name="connsiteX0" fmla="*/ 742536 w 1789952"/>
              <a:gd name="connsiteY0" fmla="*/ 75528 h 4678165"/>
              <a:gd name="connsiteX1" fmla="*/ 254476 w 1789952"/>
              <a:gd name="connsiteY1" fmla="*/ 308648 h 4678165"/>
              <a:gd name="connsiteX2" fmla="*/ 133165 w 1789952"/>
              <a:gd name="connsiteY2" fmla="*/ 3303760 h 4678165"/>
              <a:gd name="connsiteX3" fmla="*/ 1789952 w 1789952"/>
              <a:gd name="connsiteY3" fmla="*/ 4678165 h 4678165"/>
              <a:gd name="connsiteX0" fmla="*/ 678980 w 1726396"/>
              <a:gd name="connsiteY0" fmla="*/ 170392 h 4773029"/>
              <a:gd name="connsiteX1" fmla="*/ 190920 w 1726396"/>
              <a:gd name="connsiteY1" fmla="*/ 403512 h 4773029"/>
              <a:gd name="connsiteX2" fmla="*/ 114949 w 1726396"/>
              <a:gd name="connsiteY2" fmla="*/ 3686295 h 4773029"/>
              <a:gd name="connsiteX3" fmla="*/ 1726396 w 1726396"/>
              <a:gd name="connsiteY3" fmla="*/ 4773029 h 4773029"/>
              <a:gd name="connsiteX0" fmla="*/ 709521 w 1756937"/>
              <a:gd name="connsiteY0" fmla="*/ 96457 h 4699094"/>
              <a:gd name="connsiteX1" fmla="*/ 139849 w 1756937"/>
              <a:gd name="connsiteY1" fmla="*/ 532012 h 4699094"/>
              <a:gd name="connsiteX2" fmla="*/ 145490 w 1756937"/>
              <a:gd name="connsiteY2" fmla="*/ 3612360 h 4699094"/>
              <a:gd name="connsiteX3" fmla="*/ 1756937 w 1756937"/>
              <a:gd name="connsiteY3" fmla="*/ 4699094 h 4699094"/>
              <a:gd name="connsiteX0" fmla="*/ 670828 w 1718244"/>
              <a:gd name="connsiteY0" fmla="*/ 100116 h 4702753"/>
              <a:gd name="connsiteX1" fmla="*/ 101156 w 1718244"/>
              <a:gd name="connsiteY1" fmla="*/ 535671 h 4702753"/>
              <a:gd name="connsiteX2" fmla="*/ 165739 w 1718244"/>
              <a:gd name="connsiteY2" fmla="*/ 3711909 h 4702753"/>
              <a:gd name="connsiteX3" fmla="*/ 1718244 w 1718244"/>
              <a:gd name="connsiteY3" fmla="*/ 4702753 h 4702753"/>
              <a:gd name="connsiteX0" fmla="*/ 695710 w 1743126"/>
              <a:gd name="connsiteY0" fmla="*/ 75804 h 4678441"/>
              <a:gd name="connsiteX1" fmla="*/ 80698 w 1743126"/>
              <a:gd name="connsiteY1" fmla="*/ 617904 h 4678441"/>
              <a:gd name="connsiteX2" fmla="*/ 190621 w 1743126"/>
              <a:gd name="connsiteY2" fmla="*/ 3687597 h 4678441"/>
              <a:gd name="connsiteX3" fmla="*/ 1743126 w 1743126"/>
              <a:gd name="connsiteY3" fmla="*/ 4678441 h 4678441"/>
              <a:gd name="connsiteX0" fmla="*/ 649289 w 694685"/>
              <a:gd name="connsiteY0" fmla="*/ 75804 h 4401425"/>
              <a:gd name="connsiteX1" fmla="*/ 34277 w 694685"/>
              <a:gd name="connsiteY1" fmla="*/ 617904 h 4401425"/>
              <a:gd name="connsiteX2" fmla="*/ 144200 w 694685"/>
              <a:gd name="connsiteY2" fmla="*/ 3687597 h 4401425"/>
              <a:gd name="connsiteX3" fmla="*/ 694685 w 694685"/>
              <a:gd name="connsiteY3" fmla="*/ 4401425 h 4401425"/>
              <a:gd name="connsiteX0" fmla="*/ 658990 w 704386"/>
              <a:gd name="connsiteY0" fmla="*/ 78204 h 4403825"/>
              <a:gd name="connsiteX1" fmla="*/ 43978 w 704386"/>
              <a:gd name="connsiteY1" fmla="*/ 620304 h 4403825"/>
              <a:gd name="connsiteX2" fmla="*/ 122163 w 704386"/>
              <a:gd name="connsiteY2" fmla="*/ 3775233 h 4403825"/>
              <a:gd name="connsiteX3" fmla="*/ 704386 w 704386"/>
              <a:gd name="connsiteY3" fmla="*/ 4403825 h 4403825"/>
              <a:gd name="connsiteX0" fmla="*/ 658990 w 704386"/>
              <a:gd name="connsiteY0" fmla="*/ 78204 h 4403825"/>
              <a:gd name="connsiteX1" fmla="*/ 43978 w 704386"/>
              <a:gd name="connsiteY1" fmla="*/ 620304 h 4403825"/>
              <a:gd name="connsiteX2" fmla="*/ 122163 w 704386"/>
              <a:gd name="connsiteY2" fmla="*/ 3775233 h 4403825"/>
              <a:gd name="connsiteX3" fmla="*/ 704386 w 704386"/>
              <a:gd name="connsiteY3" fmla="*/ 4403825 h 4403825"/>
              <a:gd name="connsiteX0" fmla="*/ 650494 w 650494"/>
              <a:gd name="connsiteY0" fmla="*/ 78204 h 4414479"/>
              <a:gd name="connsiteX1" fmla="*/ 35482 w 650494"/>
              <a:gd name="connsiteY1" fmla="*/ 620304 h 4414479"/>
              <a:gd name="connsiteX2" fmla="*/ 113667 w 650494"/>
              <a:gd name="connsiteY2" fmla="*/ 3775233 h 4414479"/>
              <a:gd name="connsiteX3" fmla="*/ 441985 w 650494"/>
              <a:gd name="connsiteY3" fmla="*/ 4414479 h 4414479"/>
              <a:gd name="connsiteX0" fmla="*/ 650494 w 650494"/>
              <a:gd name="connsiteY0" fmla="*/ 78204 h 4414479"/>
              <a:gd name="connsiteX1" fmla="*/ 35482 w 650494"/>
              <a:gd name="connsiteY1" fmla="*/ 620304 h 4414479"/>
              <a:gd name="connsiteX2" fmla="*/ 113667 w 650494"/>
              <a:gd name="connsiteY2" fmla="*/ 3775233 h 4414479"/>
              <a:gd name="connsiteX3" fmla="*/ 441985 w 650494"/>
              <a:gd name="connsiteY3" fmla="*/ 4414479 h 4414479"/>
              <a:gd name="connsiteX0" fmla="*/ 670648 w 670648"/>
              <a:gd name="connsiteY0" fmla="*/ 73778 h 4410053"/>
              <a:gd name="connsiteX1" fmla="*/ 55636 w 670648"/>
              <a:gd name="connsiteY1" fmla="*/ 615878 h 4410053"/>
              <a:gd name="connsiteX2" fmla="*/ 74879 w 670648"/>
              <a:gd name="connsiteY2" fmla="*/ 3610990 h 4410053"/>
              <a:gd name="connsiteX3" fmla="*/ 462139 w 670648"/>
              <a:gd name="connsiteY3" fmla="*/ 4410053 h 4410053"/>
              <a:gd name="connsiteX0" fmla="*/ 670648 w 670648"/>
              <a:gd name="connsiteY0" fmla="*/ 73778 h 4410053"/>
              <a:gd name="connsiteX1" fmla="*/ 55636 w 670648"/>
              <a:gd name="connsiteY1" fmla="*/ 615878 h 4410053"/>
              <a:gd name="connsiteX2" fmla="*/ 74879 w 670648"/>
              <a:gd name="connsiteY2" fmla="*/ 3610990 h 4410053"/>
              <a:gd name="connsiteX3" fmla="*/ 462139 w 670648"/>
              <a:gd name="connsiteY3" fmla="*/ 4410053 h 441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648" h="4410053">
                <a:moveTo>
                  <a:pt x="670648" y="73778"/>
                </a:moveTo>
                <a:cubicBezTo>
                  <a:pt x="491777" y="-104316"/>
                  <a:pt x="154931" y="26343"/>
                  <a:pt x="55636" y="615878"/>
                </a:cubicBezTo>
                <a:cubicBezTo>
                  <a:pt x="-43659" y="1205413"/>
                  <a:pt x="7128" y="2978627"/>
                  <a:pt x="74879" y="3610990"/>
                </a:cubicBezTo>
                <a:cubicBezTo>
                  <a:pt x="142630" y="4243353"/>
                  <a:pt x="238088" y="4349288"/>
                  <a:pt x="462139" y="4410053"/>
                </a:cubicBezTo>
              </a:path>
            </a:pathLst>
          </a:custGeom>
          <a:ln>
            <a:solidFill>
              <a:srgbClr val="7F7F7F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588976" y="7511022"/>
            <a:ext cx="25902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raw wave displacements</a:t>
            </a:r>
          </a:p>
          <a:p>
            <a:r>
              <a:rPr lang="en-US" sz="1200" dirty="0"/>
              <a:t>improved wave spectra (no slope bias)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7570" y="7138535"/>
            <a:ext cx="5431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reprocess_IMU.m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>
                <a:latin typeface="American Typewriter"/>
                <a:cs typeface="American Typewriter"/>
              </a:rPr>
              <a:t>or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reprocess_SBG.m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, </a:t>
            </a:r>
          </a:p>
          <a:p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   </a:t>
            </a:r>
            <a:r>
              <a:rPr lang="en-US" sz="1000" dirty="0">
                <a:cs typeface="American Typewriter"/>
              </a:rPr>
              <a:t>which calls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readSWIFTv3_IMU.m </a:t>
            </a:r>
            <a:r>
              <a:rPr lang="en-US" sz="1000" dirty="0">
                <a:cs typeface="American Typewriter"/>
              </a:rPr>
              <a:t>and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rawdisplacements.m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>
                <a:latin typeface="American Typewriter"/>
                <a:cs typeface="American Typewriter"/>
              </a:rPr>
              <a:t>and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XYZwaves.m</a:t>
            </a:r>
            <a:endParaRPr lang="en-US" sz="1000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667" y="7983436"/>
            <a:ext cx="59756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reprocess_AQH.m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 </a:t>
            </a:r>
            <a:r>
              <a:rPr lang="en-US" sz="1000" dirty="0">
                <a:cs typeface="American Typewriter"/>
              </a:rPr>
              <a:t>which calls 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readSWIFTv3_AQH.m</a:t>
            </a:r>
            <a:r>
              <a:rPr lang="en-US" sz="1000" dirty="0">
                <a:solidFill>
                  <a:srgbClr val="000000"/>
                </a:solidFill>
                <a:cs typeface="American Typewriter"/>
              </a:rPr>
              <a:t>,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dissipation.m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>
                <a:solidFill>
                  <a:srgbClr val="000000"/>
                </a:solidFill>
                <a:cs typeface="American Typewriter"/>
              </a:rPr>
              <a:t>and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structurefunction.m</a:t>
            </a:r>
            <a:endParaRPr lang="en-US" sz="1000" dirty="0">
              <a:solidFill>
                <a:srgbClr val="FF0000"/>
              </a:solidFill>
              <a:latin typeface="American Typewriter"/>
              <a:cs typeface="American Typewriter"/>
            </a:endParaRPr>
          </a:p>
          <a:p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reprocess_AQD.m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, </a:t>
            </a:r>
            <a:r>
              <a:rPr lang="en-US" sz="1000" dirty="0">
                <a:cs typeface="American Typewriter"/>
              </a:rPr>
              <a:t>which calls 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readSWIFTv3_AQD.m</a:t>
            </a:r>
          </a:p>
          <a:p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Reprocess_SIG.m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, </a:t>
            </a:r>
            <a:r>
              <a:rPr lang="en-US" sz="1000" dirty="0">
                <a:cs typeface="American Typewriter"/>
              </a:rPr>
              <a:t>which calls 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readSWIFTv4_SIG.m</a:t>
            </a:r>
            <a:r>
              <a:rPr lang="en-US" sz="1000" dirty="0">
                <a:solidFill>
                  <a:srgbClr val="000000"/>
                </a:solidFill>
                <a:cs typeface="American Typewriter"/>
              </a:rPr>
              <a:t>,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dissipation.m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>
                <a:solidFill>
                  <a:srgbClr val="000000"/>
                </a:solidFill>
                <a:cs typeface="American Typewriter"/>
              </a:rPr>
              <a:t>and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structurefunction.m</a:t>
            </a:r>
            <a:endParaRPr lang="en-US" sz="1000" dirty="0">
              <a:solidFill>
                <a:srgbClr val="FF0000"/>
              </a:solidFill>
              <a:latin typeface="American Typewriter"/>
              <a:cs typeface="American Typewriter"/>
            </a:endParaRPr>
          </a:p>
          <a:p>
            <a:endParaRPr lang="en-US" sz="1000" dirty="0">
              <a:solidFill>
                <a:srgbClr val="FF0000"/>
              </a:solidFill>
              <a:latin typeface="American Typewriter"/>
              <a:cs typeface="American Typewriter"/>
            </a:endParaRPr>
          </a:p>
          <a:p>
            <a:endParaRPr lang="en-US" sz="1000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4820916" y="7090387"/>
            <a:ext cx="895806" cy="1652367"/>
          </a:xfrm>
          <a:custGeom>
            <a:avLst/>
            <a:gdLst>
              <a:gd name="connsiteX0" fmla="*/ 0 w 2082369"/>
              <a:gd name="connsiteY0" fmla="*/ 1714500 h 1747722"/>
              <a:gd name="connsiteX1" fmla="*/ 1651000 w 2082369"/>
              <a:gd name="connsiteY1" fmla="*/ 1701800 h 1747722"/>
              <a:gd name="connsiteX2" fmla="*/ 2057400 w 2082369"/>
              <a:gd name="connsiteY2" fmla="*/ 1270000 h 1747722"/>
              <a:gd name="connsiteX3" fmla="*/ 1955800 w 2082369"/>
              <a:gd name="connsiteY3" fmla="*/ 444500 h 1747722"/>
              <a:gd name="connsiteX4" fmla="*/ 1282700 w 2082369"/>
              <a:gd name="connsiteY4" fmla="*/ 0 h 1747722"/>
              <a:gd name="connsiteX0" fmla="*/ 0 w 2074978"/>
              <a:gd name="connsiteY0" fmla="*/ 1930400 h 1963622"/>
              <a:gd name="connsiteX1" fmla="*/ 1651000 w 2074978"/>
              <a:gd name="connsiteY1" fmla="*/ 1917700 h 1963622"/>
              <a:gd name="connsiteX2" fmla="*/ 2057400 w 2074978"/>
              <a:gd name="connsiteY2" fmla="*/ 1485900 h 1963622"/>
              <a:gd name="connsiteX3" fmla="*/ 1955800 w 2074978"/>
              <a:gd name="connsiteY3" fmla="*/ 660400 h 1963622"/>
              <a:gd name="connsiteX4" fmla="*/ 1545709 w 2074978"/>
              <a:gd name="connsiteY4" fmla="*/ 0 h 1963622"/>
              <a:gd name="connsiteX0" fmla="*/ 0 w 2135839"/>
              <a:gd name="connsiteY0" fmla="*/ 1930400 h 1957039"/>
              <a:gd name="connsiteX1" fmla="*/ 809371 w 2135839"/>
              <a:gd name="connsiteY1" fmla="*/ 1905000 h 1957039"/>
              <a:gd name="connsiteX2" fmla="*/ 2057400 w 2135839"/>
              <a:gd name="connsiteY2" fmla="*/ 1485900 h 1957039"/>
              <a:gd name="connsiteX3" fmla="*/ 1955800 w 2135839"/>
              <a:gd name="connsiteY3" fmla="*/ 660400 h 1957039"/>
              <a:gd name="connsiteX4" fmla="*/ 1545709 w 2135839"/>
              <a:gd name="connsiteY4" fmla="*/ 0 h 1957039"/>
              <a:gd name="connsiteX0" fmla="*/ 0 w 1963545"/>
              <a:gd name="connsiteY0" fmla="*/ 1930400 h 1949978"/>
              <a:gd name="connsiteX1" fmla="*/ 809371 w 1963545"/>
              <a:gd name="connsiteY1" fmla="*/ 1905000 h 1949978"/>
              <a:gd name="connsiteX2" fmla="*/ 1100047 w 1963545"/>
              <a:gd name="connsiteY2" fmla="*/ 1612900 h 1949978"/>
              <a:gd name="connsiteX3" fmla="*/ 1955800 w 1963545"/>
              <a:gd name="connsiteY3" fmla="*/ 660400 h 1949978"/>
              <a:gd name="connsiteX4" fmla="*/ 1545709 w 1963545"/>
              <a:gd name="connsiteY4" fmla="*/ 0 h 1949978"/>
              <a:gd name="connsiteX0" fmla="*/ 0 w 1545709"/>
              <a:gd name="connsiteY0" fmla="*/ 1930400 h 1949978"/>
              <a:gd name="connsiteX1" fmla="*/ 809371 w 1545709"/>
              <a:gd name="connsiteY1" fmla="*/ 1905000 h 1949978"/>
              <a:gd name="connsiteX2" fmla="*/ 1100047 w 1545709"/>
              <a:gd name="connsiteY2" fmla="*/ 1612900 h 1949978"/>
              <a:gd name="connsiteX3" fmla="*/ 1261456 w 1545709"/>
              <a:gd name="connsiteY3" fmla="*/ 1219200 h 1949978"/>
              <a:gd name="connsiteX4" fmla="*/ 1545709 w 1545709"/>
              <a:gd name="connsiteY4" fmla="*/ 0 h 1949978"/>
              <a:gd name="connsiteX0" fmla="*/ 0 w 1293220"/>
              <a:gd name="connsiteY0" fmla="*/ 1676400 h 1695978"/>
              <a:gd name="connsiteX1" fmla="*/ 809371 w 1293220"/>
              <a:gd name="connsiteY1" fmla="*/ 1651000 h 1695978"/>
              <a:gd name="connsiteX2" fmla="*/ 1100047 w 1293220"/>
              <a:gd name="connsiteY2" fmla="*/ 1358900 h 1695978"/>
              <a:gd name="connsiteX3" fmla="*/ 1261456 w 1293220"/>
              <a:gd name="connsiteY3" fmla="*/ 965200 h 1695978"/>
              <a:gd name="connsiteX4" fmla="*/ 1293220 w 1293220"/>
              <a:gd name="connsiteY4" fmla="*/ 0 h 1695978"/>
              <a:gd name="connsiteX0" fmla="*/ 0 w 1261797"/>
              <a:gd name="connsiteY0" fmla="*/ 1663700 h 1683278"/>
              <a:gd name="connsiteX1" fmla="*/ 809371 w 1261797"/>
              <a:gd name="connsiteY1" fmla="*/ 1638300 h 1683278"/>
              <a:gd name="connsiteX2" fmla="*/ 1100047 w 1261797"/>
              <a:gd name="connsiteY2" fmla="*/ 1346200 h 1683278"/>
              <a:gd name="connsiteX3" fmla="*/ 1261456 w 1261797"/>
              <a:gd name="connsiteY3" fmla="*/ 952500 h 1683278"/>
              <a:gd name="connsiteX4" fmla="*/ 1145935 w 1261797"/>
              <a:gd name="connsiteY4" fmla="*/ 0 h 1683278"/>
              <a:gd name="connsiteX0" fmla="*/ 0 w 1261797"/>
              <a:gd name="connsiteY0" fmla="*/ 1663700 h 1671462"/>
              <a:gd name="connsiteX1" fmla="*/ 746249 w 1261797"/>
              <a:gd name="connsiteY1" fmla="*/ 1574800 h 1671462"/>
              <a:gd name="connsiteX2" fmla="*/ 1100047 w 1261797"/>
              <a:gd name="connsiteY2" fmla="*/ 1346200 h 1671462"/>
              <a:gd name="connsiteX3" fmla="*/ 1261456 w 1261797"/>
              <a:gd name="connsiteY3" fmla="*/ 952500 h 1671462"/>
              <a:gd name="connsiteX4" fmla="*/ 1145935 w 1261797"/>
              <a:gd name="connsiteY4" fmla="*/ 0 h 1671462"/>
              <a:gd name="connsiteX0" fmla="*/ 0 w 1262607"/>
              <a:gd name="connsiteY0" fmla="*/ 1663700 h 1672539"/>
              <a:gd name="connsiteX1" fmla="*/ 746249 w 1262607"/>
              <a:gd name="connsiteY1" fmla="*/ 1574800 h 1672539"/>
              <a:gd name="connsiteX2" fmla="*/ 1057966 w 1262607"/>
              <a:gd name="connsiteY2" fmla="*/ 1270000 h 1672539"/>
              <a:gd name="connsiteX3" fmla="*/ 1261456 w 1262607"/>
              <a:gd name="connsiteY3" fmla="*/ 952500 h 1672539"/>
              <a:gd name="connsiteX4" fmla="*/ 1145935 w 1262607"/>
              <a:gd name="connsiteY4" fmla="*/ 0 h 1672539"/>
              <a:gd name="connsiteX0" fmla="*/ 0 w 1231381"/>
              <a:gd name="connsiteY0" fmla="*/ 1663700 h 1672539"/>
              <a:gd name="connsiteX1" fmla="*/ 746249 w 1231381"/>
              <a:gd name="connsiteY1" fmla="*/ 1574800 h 1672539"/>
              <a:gd name="connsiteX2" fmla="*/ 1057966 w 1231381"/>
              <a:gd name="connsiteY2" fmla="*/ 1270000 h 1672539"/>
              <a:gd name="connsiteX3" fmla="*/ 1229895 w 1231381"/>
              <a:gd name="connsiteY3" fmla="*/ 774700 h 1672539"/>
              <a:gd name="connsiteX4" fmla="*/ 1145935 w 1231381"/>
              <a:gd name="connsiteY4" fmla="*/ 0 h 1672539"/>
              <a:gd name="connsiteX0" fmla="*/ 0 w 1234800"/>
              <a:gd name="connsiteY0" fmla="*/ 1701800 h 1710639"/>
              <a:gd name="connsiteX1" fmla="*/ 746249 w 1234800"/>
              <a:gd name="connsiteY1" fmla="*/ 1612900 h 1710639"/>
              <a:gd name="connsiteX2" fmla="*/ 1057966 w 1234800"/>
              <a:gd name="connsiteY2" fmla="*/ 1308100 h 1710639"/>
              <a:gd name="connsiteX3" fmla="*/ 1229895 w 1234800"/>
              <a:gd name="connsiteY3" fmla="*/ 812800 h 1710639"/>
              <a:gd name="connsiteX4" fmla="*/ 872406 w 1234800"/>
              <a:gd name="connsiteY4" fmla="*/ 0 h 1710639"/>
              <a:gd name="connsiteX0" fmla="*/ 0 w 1255323"/>
              <a:gd name="connsiteY0" fmla="*/ 1701800 h 1710639"/>
              <a:gd name="connsiteX1" fmla="*/ 746249 w 1255323"/>
              <a:gd name="connsiteY1" fmla="*/ 1612900 h 1710639"/>
              <a:gd name="connsiteX2" fmla="*/ 1057966 w 1255323"/>
              <a:gd name="connsiteY2" fmla="*/ 1308100 h 1710639"/>
              <a:gd name="connsiteX3" fmla="*/ 1250936 w 1255323"/>
              <a:gd name="connsiteY3" fmla="*/ 571500 h 1710639"/>
              <a:gd name="connsiteX4" fmla="*/ 872406 w 1255323"/>
              <a:gd name="connsiteY4" fmla="*/ 0 h 1710639"/>
              <a:gd name="connsiteX0" fmla="*/ 0 w 1257854"/>
              <a:gd name="connsiteY0" fmla="*/ 1701800 h 1716135"/>
              <a:gd name="connsiteX1" fmla="*/ 746249 w 1257854"/>
              <a:gd name="connsiteY1" fmla="*/ 1612900 h 1716135"/>
              <a:gd name="connsiteX2" fmla="*/ 1089527 w 1257854"/>
              <a:gd name="connsiteY2" fmla="*/ 1066800 h 1716135"/>
              <a:gd name="connsiteX3" fmla="*/ 1250936 w 1257854"/>
              <a:gd name="connsiteY3" fmla="*/ 571500 h 1716135"/>
              <a:gd name="connsiteX4" fmla="*/ 872406 w 1257854"/>
              <a:gd name="connsiteY4" fmla="*/ 0 h 1716135"/>
              <a:gd name="connsiteX0" fmla="*/ 0 w 1258357"/>
              <a:gd name="connsiteY0" fmla="*/ 1701800 h 1707315"/>
              <a:gd name="connsiteX1" fmla="*/ 683127 w 1258357"/>
              <a:gd name="connsiteY1" fmla="*/ 1524000 h 1707315"/>
              <a:gd name="connsiteX2" fmla="*/ 1089527 w 1258357"/>
              <a:gd name="connsiteY2" fmla="*/ 1066800 h 1707315"/>
              <a:gd name="connsiteX3" fmla="*/ 1250936 w 1258357"/>
              <a:gd name="connsiteY3" fmla="*/ 571500 h 1707315"/>
              <a:gd name="connsiteX4" fmla="*/ 872406 w 1258357"/>
              <a:gd name="connsiteY4" fmla="*/ 0 h 1707315"/>
              <a:gd name="connsiteX0" fmla="*/ 0 w 1268430"/>
              <a:gd name="connsiteY0" fmla="*/ 1701800 h 1707315"/>
              <a:gd name="connsiteX1" fmla="*/ 683127 w 1268430"/>
              <a:gd name="connsiteY1" fmla="*/ 1524000 h 1707315"/>
              <a:gd name="connsiteX2" fmla="*/ 1089527 w 1268430"/>
              <a:gd name="connsiteY2" fmla="*/ 1066800 h 1707315"/>
              <a:gd name="connsiteX3" fmla="*/ 1261457 w 1268430"/>
              <a:gd name="connsiteY3" fmla="*/ 431800 h 1707315"/>
              <a:gd name="connsiteX4" fmla="*/ 872406 w 1268430"/>
              <a:gd name="connsiteY4" fmla="*/ 0 h 1707315"/>
              <a:gd name="connsiteX0" fmla="*/ 0 w 1268592"/>
              <a:gd name="connsiteY0" fmla="*/ 1701800 h 1706081"/>
              <a:gd name="connsiteX1" fmla="*/ 662086 w 1268592"/>
              <a:gd name="connsiteY1" fmla="*/ 1485900 h 1706081"/>
              <a:gd name="connsiteX2" fmla="*/ 1089527 w 1268592"/>
              <a:gd name="connsiteY2" fmla="*/ 1066800 h 1706081"/>
              <a:gd name="connsiteX3" fmla="*/ 1261457 w 1268592"/>
              <a:gd name="connsiteY3" fmla="*/ 431800 h 1706081"/>
              <a:gd name="connsiteX4" fmla="*/ 872406 w 1268592"/>
              <a:gd name="connsiteY4" fmla="*/ 0 h 1706081"/>
              <a:gd name="connsiteX0" fmla="*/ 0 w 1268592"/>
              <a:gd name="connsiteY0" fmla="*/ 1701800 h 1701800"/>
              <a:gd name="connsiteX1" fmla="*/ 662086 w 1268592"/>
              <a:gd name="connsiteY1" fmla="*/ 1485900 h 1701800"/>
              <a:gd name="connsiteX2" fmla="*/ 1089527 w 1268592"/>
              <a:gd name="connsiteY2" fmla="*/ 1066800 h 1701800"/>
              <a:gd name="connsiteX3" fmla="*/ 1261457 w 1268592"/>
              <a:gd name="connsiteY3" fmla="*/ 431800 h 1701800"/>
              <a:gd name="connsiteX4" fmla="*/ 872406 w 1268592"/>
              <a:gd name="connsiteY4" fmla="*/ 0 h 1701800"/>
              <a:gd name="connsiteX0" fmla="*/ 0 w 1268592"/>
              <a:gd name="connsiteY0" fmla="*/ 1701800 h 1701800"/>
              <a:gd name="connsiteX1" fmla="*/ 662086 w 1268592"/>
              <a:gd name="connsiteY1" fmla="*/ 1485900 h 1701800"/>
              <a:gd name="connsiteX2" fmla="*/ 1089527 w 1268592"/>
              <a:gd name="connsiteY2" fmla="*/ 1066800 h 1701800"/>
              <a:gd name="connsiteX3" fmla="*/ 1261457 w 1268592"/>
              <a:gd name="connsiteY3" fmla="*/ 431800 h 1701800"/>
              <a:gd name="connsiteX4" fmla="*/ 872406 w 1268592"/>
              <a:gd name="connsiteY4" fmla="*/ 0 h 1701800"/>
              <a:gd name="connsiteX0" fmla="*/ 0 w 606506"/>
              <a:gd name="connsiteY0" fmla="*/ 1485900 h 1485900"/>
              <a:gd name="connsiteX1" fmla="*/ 427441 w 606506"/>
              <a:gd name="connsiteY1" fmla="*/ 1066800 h 1485900"/>
              <a:gd name="connsiteX2" fmla="*/ 599371 w 606506"/>
              <a:gd name="connsiteY2" fmla="*/ 431800 h 1485900"/>
              <a:gd name="connsiteX3" fmla="*/ 210320 w 606506"/>
              <a:gd name="connsiteY3" fmla="*/ 0 h 1485900"/>
              <a:gd name="connsiteX0" fmla="*/ 326218 w 966083"/>
              <a:gd name="connsiteY0" fmla="*/ 1473200 h 1473200"/>
              <a:gd name="connsiteX1" fmla="*/ 753659 w 966083"/>
              <a:gd name="connsiteY1" fmla="*/ 1054100 h 1473200"/>
              <a:gd name="connsiteX2" fmla="*/ 925589 w 966083"/>
              <a:gd name="connsiteY2" fmla="*/ 419100 h 1473200"/>
              <a:gd name="connsiteX3" fmla="*/ 0 w 966083"/>
              <a:gd name="connsiteY3" fmla="*/ 0 h 1473200"/>
              <a:gd name="connsiteX0" fmla="*/ 326218 w 762679"/>
              <a:gd name="connsiteY0" fmla="*/ 1473200 h 1473200"/>
              <a:gd name="connsiteX1" fmla="*/ 753659 w 762679"/>
              <a:gd name="connsiteY1" fmla="*/ 1054100 h 1473200"/>
              <a:gd name="connsiteX2" fmla="*/ 567896 w 762679"/>
              <a:gd name="connsiteY2" fmla="*/ 647700 h 1473200"/>
              <a:gd name="connsiteX3" fmla="*/ 0 w 762679"/>
              <a:gd name="connsiteY3" fmla="*/ 0 h 1473200"/>
              <a:gd name="connsiteX0" fmla="*/ 326218 w 628635"/>
              <a:gd name="connsiteY0" fmla="*/ 1473200 h 1473200"/>
              <a:gd name="connsiteX1" fmla="*/ 585333 w 628635"/>
              <a:gd name="connsiteY1" fmla="*/ 1054100 h 1473200"/>
              <a:gd name="connsiteX2" fmla="*/ 567896 w 628635"/>
              <a:gd name="connsiteY2" fmla="*/ 647700 h 1473200"/>
              <a:gd name="connsiteX3" fmla="*/ 0 w 628635"/>
              <a:gd name="connsiteY3" fmla="*/ 0 h 1473200"/>
              <a:gd name="connsiteX0" fmla="*/ 326218 w 588695"/>
              <a:gd name="connsiteY0" fmla="*/ 1473200 h 1473200"/>
              <a:gd name="connsiteX1" fmla="*/ 585333 w 588695"/>
              <a:gd name="connsiteY1" fmla="*/ 1054100 h 1473200"/>
              <a:gd name="connsiteX2" fmla="*/ 441652 w 588695"/>
              <a:gd name="connsiteY2" fmla="*/ 635000 h 1473200"/>
              <a:gd name="connsiteX3" fmla="*/ 0 w 588695"/>
              <a:gd name="connsiteY3" fmla="*/ 0 h 1473200"/>
              <a:gd name="connsiteX0" fmla="*/ 326218 w 588609"/>
              <a:gd name="connsiteY0" fmla="*/ 1473200 h 1473200"/>
              <a:gd name="connsiteX1" fmla="*/ 585333 w 588609"/>
              <a:gd name="connsiteY1" fmla="*/ 1054100 h 1473200"/>
              <a:gd name="connsiteX2" fmla="*/ 441652 w 588609"/>
              <a:gd name="connsiteY2" fmla="*/ 635000 h 1473200"/>
              <a:gd name="connsiteX3" fmla="*/ 384514 w 588609"/>
              <a:gd name="connsiteY3" fmla="*/ 250812 h 1473200"/>
              <a:gd name="connsiteX4" fmla="*/ 0 w 588609"/>
              <a:gd name="connsiteY4" fmla="*/ 0 h 1473200"/>
              <a:gd name="connsiteX0" fmla="*/ 39377 w 301768"/>
              <a:gd name="connsiteY0" fmla="*/ 1423307 h 1423307"/>
              <a:gd name="connsiteX1" fmla="*/ 298492 w 301768"/>
              <a:gd name="connsiteY1" fmla="*/ 1004207 h 1423307"/>
              <a:gd name="connsiteX2" fmla="*/ 154811 w 301768"/>
              <a:gd name="connsiteY2" fmla="*/ 585107 h 1423307"/>
              <a:gd name="connsiteX3" fmla="*/ 97673 w 301768"/>
              <a:gd name="connsiteY3" fmla="*/ 200919 h 1423307"/>
              <a:gd name="connsiteX4" fmla="*/ 0 w 301768"/>
              <a:gd name="connsiteY4" fmla="*/ 0 h 1423307"/>
              <a:gd name="connsiteX0" fmla="*/ 39377 w 358313"/>
              <a:gd name="connsiteY0" fmla="*/ 1423307 h 1423307"/>
              <a:gd name="connsiteX1" fmla="*/ 298492 w 358313"/>
              <a:gd name="connsiteY1" fmla="*/ 1004207 h 1423307"/>
              <a:gd name="connsiteX2" fmla="*/ 307484 w 358313"/>
              <a:gd name="connsiteY2" fmla="*/ 709840 h 1423307"/>
              <a:gd name="connsiteX3" fmla="*/ 97673 w 358313"/>
              <a:gd name="connsiteY3" fmla="*/ 200919 h 1423307"/>
              <a:gd name="connsiteX4" fmla="*/ 0 w 358313"/>
              <a:gd name="connsiteY4" fmla="*/ 0 h 1423307"/>
              <a:gd name="connsiteX0" fmla="*/ 39377 w 298914"/>
              <a:gd name="connsiteY0" fmla="*/ 1423307 h 1423307"/>
              <a:gd name="connsiteX1" fmla="*/ 298492 w 298914"/>
              <a:gd name="connsiteY1" fmla="*/ 1004207 h 1423307"/>
              <a:gd name="connsiteX2" fmla="*/ 97673 w 298914"/>
              <a:gd name="connsiteY2" fmla="*/ 200919 h 1423307"/>
              <a:gd name="connsiteX3" fmla="*/ 0 w 298914"/>
              <a:gd name="connsiteY3" fmla="*/ 0 h 1423307"/>
              <a:gd name="connsiteX0" fmla="*/ 0 w 259537"/>
              <a:gd name="connsiteY0" fmla="*/ 1439938 h 1439938"/>
              <a:gd name="connsiteX1" fmla="*/ 259115 w 259537"/>
              <a:gd name="connsiteY1" fmla="*/ 1020838 h 1439938"/>
              <a:gd name="connsiteX2" fmla="*/ 58296 w 259537"/>
              <a:gd name="connsiteY2" fmla="*/ 217550 h 1439938"/>
              <a:gd name="connsiteX3" fmla="*/ 53153 w 259537"/>
              <a:gd name="connsiteY3" fmla="*/ 0 h 1439938"/>
              <a:gd name="connsiteX0" fmla="*/ 0 w 281503"/>
              <a:gd name="connsiteY0" fmla="*/ 1439938 h 1439938"/>
              <a:gd name="connsiteX1" fmla="*/ 259115 w 281503"/>
              <a:gd name="connsiteY1" fmla="*/ 1020838 h 1439938"/>
              <a:gd name="connsiteX2" fmla="*/ 234102 w 281503"/>
              <a:gd name="connsiteY2" fmla="*/ 683222 h 1439938"/>
              <a:gd name="connsiteX3" fmla="*/ 53153 w 281503"/>
              <a:gd name="connsiteY3" fmla="*/ 0 h 1439938"/>
              <a:gd name="connsiteX0" fmla="*/ 0 w 281503"/>
              <a:gd name="connsiteY0" fmla="*/ 1439938 h 1439938"/>
              <a:gd name="connsiteX1" fmla="*/ 259115 w 281503"/>
              <a:gd name="connsiteY1" fmla="*/ 1020838 h 1439938"/>
              <a:gd name="connsiteX2" fmla="*/ 234102 w 281503"/>
              <a:gd name="connsiteY2" fmla="*/ 683222 h 1439938"/>
              <a:gd name="connsiteX3" fmla="*/ 53153 w 281503"/>
              <a:gd name="connsiteY3" fmla="*/ 0 h 1439938"/>
              <a:gd name="connsiteX0" fmla="*/ 0 w 347088"/>
              <a:gd name="connsiteY0" fmla="*/ 1439938 h 1439938"/>
              <a:gd name="connsiteX1" fmla="*/ 337765 w 347088"/>
              <a:gd name="connsiteY1" fmla="*/ 1311883 h 1439938"/>
              <a:gd name="connsiteX2" fmla="*/ 234102 w 347088"/>
              <a:gd name="connsiteY2" fmla="*/ 683222 h 1439938"/>
              <a:gd name="connsiteX3" fmla="*/ 53153 w 347088"/>
              <a:gd name="connsiteY3" fmla="*/ 0 h 1439938"/>
              <a:gd name="connsiteX0" fmla="*/ 0 w 489498"/>
              <a:gd name="connsiteY0" fmla="*/ 1622880 h 1622880"/>
              <a:gd name="connsiteX1" fmla="*/ 471933 w 489498"/>
              <a:gd name="connsiteY1" fmla="*/ 1311883 h 1622880"/>
              <a:gd name="connsiteX2" fmla="*/ 368270 w 489498"/>
              <a:gd name="connsiteY2" fmla="*/ 683222 h 1622880"/>
              <a:gd name="connsiteX3" fmla="*/ 187321 w 489498"/>
              <a:gd name="connsiteY3" fmla="*/ 0 h 1622880"/>
              <a:gd name="connsiteX0" fmla="*/ 0 w 489498"/>
              <a:gd name="connsiteY0" fmla="*/ 1622880 h 1622880"/>
              <a:gd name="connsiteX1" fmla="*/ 471933 w 489498"/>
              <a:gd name="connsiteY1" fmla="*/ 1311883 h 1622880"/>
              <a:gd name="connsiteX2" fmla="*/ 368270 w 489498"/>
              <a:gd name="connsiteY2" fmla="*/ 683222 h 1622880"/>
              <a:gd name="connsiteX3" fmla="*/ 187321 w 489498"/>
              <a:gd name="connsiteY3" fmla="*/ 0 h 162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498" h="1622880">
                <a:moveTo>
                  <a:pt x="0" y="1622880"/>
                </a:moveTo>
                <a:cubicBezTo>
                  <a:pt x="204720" y="1608519"/>
                  <a:pt x="410555" y="1468493"/>
                  <a:pt x="471933" y="1311883"/>
                </a:cubicBezTo>
                <a:cubicBezTo>
                  <a:pt x="533311" y="1155273"/>
                  <a:pt x="418019" y="850590"/>
                  <a:pt x="368270" y="683222"/>
                </a:cubicBezTo>
                <a:cubicBezTo>
                  <a:pt x="308540" y="452655"/>
                  <a:pt x="189720" y="224"/>
                  <a:pt x="187321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237082" y="7095989"/>
            <a:ext cx="863600" cy="676700"/>
          </a:xfrm>
          <a:custGeom>
            <a:avLst/>
            <a:gdLst>
              <a:gd name="connsiteX0" fmla="*/ 0 w 2082369"/>
              <a:gd name="connsiteY0" fmla="*/ 1714500 h 1747722"/>
              <a:gd name="connsiteX1" fmla="*/ 1651000 w 2082369"/>
              <a:gd name="connsiteY1" fmla="*/ 1701800 h 1747722"/>
              <a:gd name="connsiteX2" fmla="*/ 2057400 w 2082369"/>
              <a:gd name="connsiteY2" fmla="*/ 1270000 h 1747722"/>
              <a:gd name="connsiteX3" fmla="*/ 1955800 w 2082369"/>
              <a:gd name="connsiteY3" fmla="*/ 444500 h 1747722"/>
              <a:gd name="connsiteX4" fmla="*/ 1282700 w 2082369"/>
              <a:gd name="connsiteY4" fmla="*/ 0 h 1747722"/>
              <a:gd name="connsiteX0" fmla="*/ 0 w 2074978"/>
              <a:gd name="connsiteY0" fmla="*/ 1930400 h 1963622"/>
              <a:gd name="connsiteX1" fmla="*/ 1651000 w 2074978"/>
              <a:gd name="connsiteY1" fmla="*/ 1917700 h 1963622"/>
              <a:gd name="connsiteX2" fmla="*/ 2057400 w 2074978"/>
              <a:gd name="connsiteY2" fmla="*/ 1485900 h 1963622"/>
              <a:gd name="connsiteX3" fmla="*/ 1955800 w 2074978"/>
              <a:gd name="connsiteY3" fmla="*/ 660400 h 1963622"/>
              <a:gd name="connsiteX4" fmla="*/ 1545709 w 2074978"/>
              <a:gd name="connsiteY4" fmla="*/ 0 h 1963622"/>
              <a:gd name="connsiteX0" fmla="*/ 0 w 2146661"/>
              <a:gd name="connsiteY0" fmla="*/ 1930400 h 1934551"/>
              <a:gd name="connsiteX1" fmla="*/ 662086 w 2146661"/>
              <a:gd name="connsiteY1" fmla="*/ 1739900 h 1934551"/>
              <a:gd name="connsiteX2" fmla="*/ 2057400 w 2146661"/>
              <a:gd name="connsiteY2" fmla="*/ 1485900 h 1934551"/>
              <a:gd name="connsiteX3" fmla="*/ 1955800 w 2146661"/>
              <a:gd name="connsiteY3" fmla="*/ 660400 h 1934551"/>
              <a:gd name="connsiteX4" fmla="*/ 1545709 w 2146661"/>
              <a:gd name="connsiteY4" fmla="*/ 0 h 1934551"/>
              <a:gd name="connsiteX0" fmla="*/ 0 w 1973019"/>
              <a:gd name="connsiteY0" fmla="*/ 1930400 h 1934502"/>
              <a:gd name="connsiteX1" fmla="*/ 662086 w 1973019"/>
              <a:gd name="connsiteY1" fmla="*/ 1739900 h 1934502"/>
              <a:gd name="connsiteX2" fmla="*/ 837038 w 1973019"/>
              <a:gd name="connsiteY2" fmla="*/ 1498600 h 1934502"/>
              <a:gd name="connsiteX3" fmla="*/ 1955800 w 1973019"/>
              <a:gd name="connsiteY3" fmla="*/ 660400 h 1934502"/>
              <a:gd name="connsiteX4" fmla="*/ 1545709 w 1973019"/>
              <a:gd name="connsiteY4" fmla="*/ 0 h 1934502"/>
              <a:gd name="connsiteX0" fmla="*/ 0 w 1957464"/>
              <a:gd name="connsiteY0" fmla="*/ 1274937 h 1279039"/>
              <a:gd name="connsiteX1" fmla="*/ 662086 w 1957464"/>
              <a:gd name="connsiteY1" fmla="*/ 1084437 h 1279039"/>
              <a:gd name="connsiteX2" fmla="*/ 837038 w 1957464"/>
              <a:gd name="connsiteY2" fmla="*/ 843137 h 1279039"/>
              <a:gd name="connsiteX3" fmla="*/ 1955800 w 1957464"/>
              <a:gd name="connsiteY3" fmla="*/ 4937 h 1279039"/>
              <a:gd name="connsiteX4" fmla="*/ 556795 w 1957464"/>
              <a:gd name="connsiteY4" fmla="*/ 474837 h 1279039"/>
              <a:gd name="connsiteX0" fmla="*/ 0 w 841168"/>
              <a:gd name="connsiteY0" fmla="*/ 800100 h 804202"/>
              <a:gd name="connsiteX1" fmla="*/ 662086 w 841168"/>
              <a:gd name="connsiteY1" fmla="*/ 609600 h 804202"/>
              <a:gd name="connsiteX2" fmla="*/ 837038 w 841168"/>
              <a:gd name="connsiteY2" fmla="*/ 368300 h 804202"/>
              <a:gd name="connsiteX3" fmla="*/ 766998 w 841168"/>
              <a:gd name="connsiteY3" fmla="*/ 419100 h 804202"/>
              <a:gd name="connsiteX4" fmla="*/ 556795 w 841168"/>
              <a:gd name="connsiteY4" fmla="*/ 0 h 804202"/>
              <a:gd name="connsiteX0" fmla="*/ 0 w 851248"/>
              <a:gd name="connsiteY0" fmla="*/ 800100 h 820691"/>
              <a:gd name="connsiteX1" fmla="*/ 504280 w 851248"/>
              <a:gd name="connsiteY1" fmla="*/ 762000 h 820691"/>
              <a:gd name="connsiteX2" fmla="*/ 837038 w 851248"/>
              <a:gd name="connsiteY2" fmla="*/ 368300 h 820691"/>
              <a:gd name="connsiteX3" fmla="*/ 766998 w 851248"/>
              <a:gd name="connsiteY3" fmla="*/ 419100 h 820691"/>
              <a:gd name="connsiteX4" fmla="*/ 556795 w 851248"/>
              <a:gd name="connsiteY4" fmla="*/ 0 h 820691"/>
              <a:gd name="connsiteX0" fmla="*/ 0 w 770889"/>
              <a:gd name="connsiteY0" fmla="*/ 800100 h 810391"/>
              <a:gd name="connsiteX1" fmla="*/ 504280 w 770889"/>
              <a:gd name="connsiteY1" fmla="*/ 762000 h 810391"/>
              <a:gd name="connsiteX2" fmla="*/ 679232 w 770889"/>
              <a:gd name="connsiteY2" fmla="*/ 660400 h 810391"/>
              <a:gd name="connsiteX3" fmla="*/ 766998 w 770889"/>
              <a:gd name="connsiteY3" fmla="*/ 419100 h 810391"/>
              <a:gd name="connsiteX4" fmla="*/ 556795 w 770889"/>
              <a:gd name="connsiteY4" fmla="*/ 0 h 810391"/>
              <a:gd name="connsiteX0" fmla="*/ 0 w 791858"/>
              <a:gd name="connsiteY0" fmla="*/ 787400 h 797691"/>
              <a:gd name="connsiteX1" fmla="*/ 504280 w 791858"/>
              <a:gd name="connsiteY1" fmla="*/ 749300 h 797691"/>
              <a:gd name="connsiteX2" fmla="*/ 679232 w 791858"/>
              <a:gd name="connsiteY2" fmla="*/ 647700 h 797691"/>
              <a:gd name="connsiteX3" fmla="*/ 766998 w 791858"/>
              <a:gd name="connsiteY3" fmla="*/ 406400 h 797691"/>
              <a:gd name="connsiteX4" fmla="*/ 220143 w 791858"/>
              <a:gd name="connsiteY4" fmla="*/ 0 h 797691"/>
              <a:gd name="connsiteX0" fmla="*/ 0 w 683928"/>
              <a:gd name="connsiteY0" fmla="*/ 787400 h 797691"/>
              <a:gd name="connsiteX1" fmla="*/ 504280 w 683928"/>
              <a:gd name="connsiteY1" fmla="*/ 749300 h 797691"/>
              <a:gd name="connsiteX2" fmla="*/ 679232 w 683928"/>
              <a:gd name="connsiteY2" fmla="*/ 647700 h 797691"/>
              <a:gd name="connsiteX3" fmla="*/ 346183 w 683928"/>
              <a:gd name="connsiteY3" fmla="*/ 419100 h 797691"/>
              <a:gd name="connsiteX4" fmla="*/ 220143 w 683928"/>
              <a:gd name="connsiteY4" fmla="*/ 0 h 797691"/>
              <a:gd name="connsiteX0" fmla="*/ 0 w 512194"/>
              <a:gd name="connsiteY0" fmla="*/ 787400 h 797691"/>
              <a:gd name="connsiteX1" fmla="*/ 504280 w 512194"/>
              <a:gd name="connsiteY1" fmla="*/ 749300 h 797691"/>
              <a:gd name="connsiteX2" fmla="*/ 311019 w 512194"/>
              <a:gd name="connsiteY2" fmla="*/ 647700 h 797691"/>
              <a:gd name="connsiteX3" fmla="*/ 346183 w 512194"/>
              <a:gd name="connsiteY3" fmla="*/ 419100 h 797691"/>
              <a:gd name="connsiteX4" fmla="*/ 220143 w 512194"/>
              <a:gd name="connsiteY4" fmla="*/ 0 h 797691"/>
              <a:gd name="connsiteX0" fmla="*/ 0 w 351080"/>
              <a:gd name="connsiteY0" fmla="*/ 787400 h 796137"/>
              <a:gd name="connsiteX1" fmla="*/ 178148 w 351080"/>
              <a:gd name="connsiteY1" fmla="*/ 736600 h 796137"/>
              <a:gd name="connsiteX2" fmla="*/ 311019 w 351080"/>
              <a:gd name="connsiteY2" fmla="*/ 647700 h 796137"/>
              <a:gd name="connsiteX3" fmla="*/ 346183 w 351080"/>
              <a:gd name="connsiteY3" fmla="*/ 419100 h 796137"/>
              <a:gd name="connsiteX4" fmla="*/ 220143 w 351080"/>
              <a:gd name="connsiteY4" fmla="*/ 0 h 796137"/>
              <a:gd name="connsiteX0" fmla="*/ 0 w 372121"/>
              <a:gd name="connsiteY0" fmla="*/ 1384300 h 1385523"/>
              <a:gd name="connsiteX1" fmla="*/ 199189 w 372121"/>
              <a:gd name="connsiteY1" fmla="*/ 736600 h 1385523"/>
              <a:gd name="connsiteX2" fmla="*/ 332060 w 372121"/>
              <a:gd name="connsiteY2" fmla="*/ 647700 h 1385523"/>
              <a:gd name="connsiteX3" fmla="*/ 367224 w 372121"/>
              <a:gd name="connsiteY3" fmla="*/ 419100 h 1385523"/>
              <a:gd name="connsiteX4" fmla="*/ 241184 w 372121"/>
              <a:gd name="connsiteY4" fmla="*/ 0 h 1385523"/>
              <a:gd name="connsiteX0" fmla="*/ 0 w 372121"/>
              <a:gd name="connsiteY0" fmla="*/ 1384300 h 1384300"/>
              <a:gd name="connsiteX1" fmla="*/ 332060 w 372121"/>
              <a:gd name="connsiteY1" fmla="*/ 647700 h 1384300"/>
              <a:gd name="connsiteX2" fmla="*/ 367224 w 372121"/>
              <a:gd name="connsiteY2" fmla="*/ 419100 h 1384300"/>
              <a:gd name="connsiteX3" fmla="*/ 241184 w 372121"/>
              <a:gd name="connsiteY3" fmla="*/ 0 h 1384300"/>
              <a:gd name="connsiteX0" fmla="*/ 0 w 467807"/>
              <a:gd name="connsiteY0" fmla="*/ 901700 h 901700"/>
              <a:gd name="connsiteX1" fmla="*/ 416223 w 467807"/>
              <a:gd name="connsiteY1" fmla="*/ 647700 h 901700"/>
              <a:gd name="connsiteX2" fmla="*/ 451387 w 467807"/>
              <a:gd name="connsiteY2" fmla="*/ 419100 h 901700"/>
              <a:gd name="connsiteX3" fmla="*/ 325347 w 467807"/>
              <a:gd name="connsiteY3" fmla="*/ 0 h 901700"/>
              <a:gd name="connsiteX0" fmla="*/ 0 w 412240"/>
              <a:gd name="connsiteY0" fmla="*/ 787400 h 787400"/>
              <a:gd name="connsiteX1" fmla="*/ 363621 w 412240"/>
              <a:gd name="connsiteY1" fmla="*/ 647700 h 787400"/>
              <a:gd name="connsiteX2" fmla="*/ 398785 w 412240"/>
              <a:gd name="connsiteY2" fmla="*/ 419100 h 787400"/>
              <a:gd name="connsiteX3" fmla="*/ 272745 w 412240"/>
              <a:gd name="connsiteY3" fmla="*/ 0 h 787400"/>
              <a:gd name="connsiteX0" fmla="*/ 0 w 412240"/>
              <a:gd name="connsiteY0" fmla="*/ 787400 h 787400"/>
              <a:gd name="connsiteX1" fmla="*/ 363621 w 412240"/>
              <a:gd name="connsiteY1" fmla="*/ 647700 h 787400"/>
              <a:gd name="connsiteX2" fmla="*/ 398785 w 412240"/>
              <a:gd name="connsiteY2" fmla="*/ 419100 h 787400"/>
              <a:gd name="connsiteX3" fmla="*/ 272745 w 412240"/>
              <a:gd name="connsiteY3" fmla="*/ 0 h 787400"/>
              <a:gd name="connsiteX0" fmla="*/ 0 w 398914"/>
              <a:gd name="connsiteY0" fmla="*/ 787400 h 787400"/>
              <a:gd name="connsiteX1" fmla="*/ 289978 w 398914"/>
              <a:gd name="connsiteY1" fmla="*/ 685800 h 787400"/>
              <a:gd name="connsiteX2" fmla="*/ 398785 w 398914"/>
              <a:gd name="connsiteY2" fmla="*/ 419100 h 787400"/>
              <a:gd name="connsiteX3" fmla="*/ 272745 w 398914"/>
              <a:gd name="connsiteY3" fmla="*/ 0 h 787400"/>
              <a:gd name="connsiteX0" fmla="*/ 0 w 337647"/>
              <a:gd name="connsiteY0" fmla="*/ 787400 h 787400"/>
              <a:gd name="connsiteX1" fmla="*/ 289978 w 337647"/>
              <a:gd name="connsiteY1" fmla="*/ 685800 h 787400"/>
              <a:gd name="connsiteX2" fmla="*/ 335662 w 337647"/>
              <a:gd name="connsiteY2" fmla="*/ 431800 h 787400"/>
              <a:gd name="connsiteX3" fmla="*/ 272745 w 337647"/>
              <a:gd name="connsiteY3" fmla="*/ 0 h 787400"/>
              <a:gd name="connsiteX0" fmla="*/ 0 w 357041"/>
              <a:gd name="connsiteY0" fmla="*/ 787400 h 787400"/>
              <a:gd name="connsiteX1" fmla="*/ 289978 w 357041"/>
              <a:gd name="connsiteY1" fmla="*/ 685800 h 787400"/>
              <a:gd name="connsiteX2" fmla="*/ 335662 w 357041"/>
              <a:gd name="connsiteY2" fmla="*/ 431800 h 787400"/>
              <a:gd name="connsiteX3" fmla="*/ 9736 w 357041"/>
              <a:gd name="connsiteY3" fmla="*/ 0 h 787400"/>
              <a:gd name="connsiteX0" fmla="*/ 0 w 571998"/>
              <a:gd name="connsiteY0" fmla="*/ 787400 h 787400"/>
              <a:gd name="connsiteX1" fmla="*/ 563508 w 571998"/>
              <a:gd name="connsiteY1" fmla="*/ 714285 h 787400"/>
              <a:gd name="connsiteX2" fmla="*/ 335662 w 571998"/>
              <a:gd name="connsiteY2" fmla="*/ 431800 h 787400"/>
              <a:gd name="connsiteX3" fmla="*/ 9736 w 571998"/>
              <a:gd name="connsiteY3" fmla="*/ 0 h 787400"/>
              <a:gd name="connsiteX0" fmla="*/ 0 w 715386"/>
              <a:gd name="connsiteY0" fmla="*/ 787400 h 787400"/>
              <a:gd name="connsiteX1" fmla="*/ 563508 w 715386"/>
              <a:gd name="connsiteY1" fmla="*/ 714285 h 787400"/>
              <a:gd name="connsiteX2" fmla="*/ 700369 w 715386"/>
              <a:gd name="connsiteY2" fmla="*/ 374829 h 787400"/>
              <a:gd name="connsiteX3" fmla="*/ 9736 w 715386"/>
              <a:gd name="connsiteY3" fmla="*/ 0 h 787400"/>
              <a:gd name="connsiteX0" fmla="*/ 0 w 715386"/>
              <a:gd name="connsiteY0" fmla="*/ 758914 h 758914"/>
              <a:gd name="connsiteX1" fmla="*/ 563508 w 715386"/>
              <a:gd name="connsiteY1" fmla="*/ 685799 h 758914"/>
              <a:gd name="connsiteX2" fmla="*/ 700369 w 715386"/>
              <a:gd name="connsiteY2" fmla="*/ 346343 h 758914"/>
              <a:gd name="connsiteX3" fmla="*/ 521728 w 715386"/>
              <a:gd name="connsiteY3" fmla="*/ 0 h 758914"/>
              <a:gd name="connsiteX0" fmla="*/ 0 w 715386"/>
              <a:gd name="connsiteY0" fmla="*/ 758914 h 758914"/>
              <a:gd name="connsiteX1" fmla="*/ 563508 w 715386"/>
              <a:gd name="connsiteY1" fmla="*/ 685799 h 758914"/>
              <a:gd name="connsiteX2" fmla="*/ 700369 w 715386"/>
              <a:gd name="connsiteY2" fmla="*/ 346343 h 758914"/>
              <a:gd name="connsiteX3" fmla="*/ 584850 w 715386"/>
              <a:gd name="connsiteY3" fmla="*/ 0 h 7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386" h="758914">
                <a:moveTo>
                  <a:pt x="0" y="758914"/>
                </a:moveTo>
                <a:cubicBezTo>
                  <a:pt x="184904" y="732456"/>
                  <a:pt x="446780" y="754561"/>
                  <a:pt x="563508" y="685799"/>
                </a:cubicBezTo>
                <a:cubicBezTo>
                  <a:pt x="680236" y="617037"/>
                  <a:pt x="747076" y="460643"/>
                  <a:pt x="700369" y="346343"/>
                </a:cubicBezTo>
                <a:cubicBezTo>
                  <a:pt x="653662" y="232043"/>
                  <a:pt x="584850" y="0"/>
                  <a:pt x="584850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324600" y="2764180"/>
            <a:ext cx="411808" cy="4745753"/>
          </a:xfrm>
          <a:custGeom>
            <a:avLst/>
            <a:gdLst>
              <a:gd name="connsiteX0" fmla="*/ 0 w 304902"/>
              <a:gd name="connsiteY0" fmla="*/ 7661 h 4452661"/>
              <a:gd name="connsiteX1" fmla="*/ 279400 w 304902"/>
              <a:gd name="connsiteY1" fmla="*/ 350561 h 4452661"/>
              <a:gd name="connsiteX2" fmla="*/ 292100 w 304902"/>
              <a:gd name="connsiteY2" fmla="*/ 2280961 h 4452661"/>
              <a:gd name="connsiteX3" fmla="*/ 279400 w 304902"/>
              <a:gd name="connsiteY3" fmla="*/ 4452661 h 4452661"/>
              <a:gd name="connsiteX0" fmla="*/ 0 w 308933"/>
              <a:gd name="connsiteY0" fmla="*/ 7661 h 5506761"/>
              <a:gd name="connsiteX1" fmla="*/ 279400 w 308933"/>
              <a:gd name="connsiteY1" fmla="*/ 350561 h 5506761"/>
              <a:gd name="connsiteX2" fmla="*/ 292100 w 308933"/>
              <a:gd name="connsiteY2" fmla="*/ 2280961 h 5506761"/>
              <a:gd name="connsiteX3" fmla="*/ 203200 w 308933"/>
              <a:gd name="connsiteY3" fmla="*/ 5506761 h 5506761"/>
              <a:gd name="connsiteX0" fmla="*/ 0 w 308933"/>
              <a:gd name="connsiteY0" fmla="*/ 7661 h 5506761"/>
              <a:gd name="connsiteX1" fmla="*/ 279400 w 308933"/>
              <a:gd name="connsiteY1" fmla="*/ 350561 h 5506761"/>
              <a:gd name="connsiteX2" fmla="*/ 292100 w 308933"/>
              <a:gd name="connsiteY2" fmla="*/ 2280961 h 5506761"/>
              <a:gd name="connsiteX3" fmla="*/ 203200 w 308933"/>
              <a:gd name="connsiteY3" fmla="*/ 5506761 h 5506761"/>
              <a:gd name="connsiteX0" fmla="*/ 177800 w 512369"/>
              <a:gd name="connsiteY0" fmla="*/ 7661 h 5849661"/>
              <a:gd name="connsiteX1" fmla="*/ 457200 w 512369"/>
              <a:gd name="connsiteY1" fmla="*/ 350561 h 5849661"/>
              <a:gd name="connsiteX2" fmla="*/ 469900 w 512369"/>
              <a:gd name="connsiteY2" fmla="*/ 2280961 h 5849661"/>
              <a:gd name="connsiteX3" fmla="*/ 0 w 512369"/>
              <a:gd name="connsiteY3" fmla="*/ 5849661 h 5849661"/>
              <a:gd name="connsiteX0" fmla="*/ 177800 w 551433"/>
              <a:gd name="connsiteY0" fmla="*/ 17120 h 5859120"/>
              <a:gd name="connsiteX1" fmla="*/ 457200 w 551433"/>
              <a:gd name="connsiteY1" fmla="*/ 360020 h 5859120"/>
              <a:gd name="connsiteX2" fmla="*/ 520700 w 551433"/>
              <a:gd name="connsiteY2" fmla="*/ 2658720 h 5859120"/>
              <a:gd name="connsiteX3" fmla="*/ 0 w 551433"/>
              <a:gd name="connsiteY3" fmla="*/ 5859120 h 5859120"/>
              <a:gd name="connsiteX0" fmla="*/ 177800 w 537625"/>
              <a:gd name="connsiteY0" fmla="*/ 17120 h 5859120"/>
              <a:gd name="connsiteX1" fmla="*/ 457200 w 537625"/>
              <a:gd name="connsiteY1" fmla="*/ 360020 h 5859120"/>
              <a:gd name="connsiteX2" fmla="*/ 520700 w 537625"/>
              <a:gd name="connsiteY2" fmla="*/ 2658720 h 5859120"/>
              <a:gd name="connsiteX3" fmla="*/ 190500 w 537625"/>
              <a:gd name="connsiteY3" fmla="*/ 4614520 h 5859120"/>
              <a:gd name="connsiteX4" fmla="*/ 0 w 537625"/>
              <a:gd name="connsiteY4" fmla="*/ 5859120 h 5859120"/>
              <a:gd name="connsiteX0" fmla="*/ 177800 w 526108"/>
              <a:gd name="connsiteY0" fmla="*/ 17120 h 5859120"/>
              <a:gd name="connsiteX1" fmla="*/ 457200 w 526108"/>
              <a:gd name="connsiteY1" fmla="*/ 360020 h 5859120"/>
              <a:gd name="connsiteX2" fmla="*/ 520700 w 526108"/>
              <a:gd name="connsiteY2" fmla="*/ 2658720 h 5859120"/>
              <a:gd name="connsiteX3" fmla="*/ 355600 w 526108"/>
              <a:gd name="connsiteY3" fmla="*/ 4131920 h 5859120"/>
              <a:gd name="connsiteX4" fmla="*/ 0 w 526108"/>
              <a:gd name="connsiteY4" fmla="*/ 5859120 h 5859120"/>
              <a:gd name="connsiteX0" fmla="*/ 63500 w 411808"/>
              <a:gd name="connsiteY0" fmla="*/ 17120 h 5084420"/>
              <a:gd name="connsiteX1" fmla="*/ 342900 w 411808"/>
              <a:gd name="connsiteY1" fmla="*/ 360020 h 5084420"/>
              <a:gd name="connsiteX2" fmla="*/ 406400 w 411808"/>
              <a:gd name="connsiteY2" fmla="*/ 2658720 h 5084420"/>
              <a:gd name="connsiteX3" fmla="*/ 241300 w 411808"/>
              <a:gd name="connsiteY3" fmla="*/ 4131920 h 5084420"/>
              <a:gd name="connsiteX4" fmla="*/ 0 w 411808"/>
              <a:gd name="connsiteY4" fmla="*/ 5084420 h 50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808" h="5084420">
                <a:moveTo>
                  <a:pt x="63500" y="17120"/>
                </a:moveTo>
                <a:cubicBezTo>
                  <a:pt x="178858" y="-872"/>
                  <a:pt x="285750" y="-80247"/>
                  <a:pt x="342900" y="360020"/>
                </a:cubicBezTo>
                <a:cubicBezTo>
                  <a:pt x="400050" y="800287"/>
                  <a:pt x="423333" y="2030070"/>
                  <a:pt x="406400" y="2658720"/>
                </a:cubicBezTo>
                <a:cubicBezTo>
                  <a:pt x="389467" y="3287370"/>
                  <a:pt x="328083" y="3598520"/>
                  <a:pt x="241300" y="4131920"/>
                </a:cubicBezTo>
                <a:cubicBezTo>
                  <a:pt x="154517" y="4665320"/>
                  <a:pt x="0" y="5073837"/>
                  <a:pt x="0" y="5084420"/>
                </a:cubicBezTo>
              </a:path>
            </a:pathLst>
          </a:custGeom>
          <a:ln>
            <a:solidFill>
              <a:srgbClr val="7F7F7F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628922" y="7430423"/>
            <a:ext cx="12105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time lapse video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06598" y="5486400"/>
            <a:ext cx="48702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/>
              <a:t>Matlab</a:t>
            </a:r>
            <a:r>
              <a:rPr lang="en-US" sz="1000" dirty="0"/>
              <a:t> script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concatSWIFT_offloadedSDcard.m</a:t>
            </a:r>
            <a:r>
              <a:rPr lang="en-US" sz="1000" dirty="0">
                <a:latin typeface="American Typewriter"/>
                <a:cs typeface="American Typewriter"/>
              </a:rPr>
              <a:t> which builds </a:t>
            </a:r>
          </a:p>
          <a:p>
            <a:pPr algn="ctr"/>
            <a:r>
              <a:rPr lang="en-US" sz="1000" dirty="0">
                <a:latin typeface="American Typewriter"/>
                <a:cs typeface="American Typewriter"/>
              </a:rPr>
              <a:t>telemetry SBD files for all bursts of data</a:t>
            </a:r>
          </a:p>
          <a:p>
            <a:pPr algn="ctr"/>
            <a:r>
              <a:rPr lang="en-US" sz="1000" dirty="0">
                <a:cs typeface="American Typewriter"/>
              </a:rPr>
              <a:t>and then calls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compileSWIFT_SBDservertelemetry.m</a:t>
            </a:r>
            <a:r>
              <a:rPr lang="en-US" sz="1000" dirty="0">
                <a:latin typeface="American Typewriter"/>
                <a:cs typeface="American Typewriter"/>
              </a:rPr>
              <a:t> </a:t>
            </a:r>
            <a:r>
              <a:rPr lang="en-US" sz="1000" dirty="0">
                <a:cs typeface="American Typewriter"/>
              </a:rPr>
              <a:t>to loop thru all the SBD files   </a:t>
            </a:r>
          </a:p>
          <a:p>
            <a:pPr algn="ctr"/>
            <a:r>
              <a:rPr lang="en-US" sz="1000" dirty="0">
                <a:cs typeface="American Typewriter"/>
              </a:rPr>
              <a:t>and reads the binary files using the function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readSWIFT_SBD.m</a:t>
            </a:r>
            <a:endParaRPr lang="en-US" sz="1000" dirty="0">
              <a:solidFill>
                <a:srgbClr val="FF0000"/>
              </a:solidFill>
              <a:latin typeface="American Typewriter"/>
              <a:cs typeface="American Typewriter"/>
            </a:endParaRPr>
          </a:p>
          <a:p>
            <a:pPr algn="ctr"/>
            <a:r>
              <a:rPr lang="en-US" sz="1000" dirty="0">
                <a:cs typeface="American Typewriter"/>
              </a:rPr>
              <a:t>then finally plots the whole dataset using the function </a:t>
            </a:r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plotSWIFT.m</a:t>
            </a:r>
            <a:endParaRPr lang="en-US" sz="1000" dirty="0">
              <a:solidFill>
                <a:srgbClr val="FF0000"/>
              </a:solidFill>
              <a:cs typeface="American Typewriter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6404" y="1475509"/>
            <a:ext cx="13548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AQH or AQD</a:t>
            </a:r>
          </a:p>
          <a:p>
            <a:r>
              <a:rPr lang="en-US" dirty="0"/>
              <a:t>or Signature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87279" y="1517283"/>
            <a:ext cx="16052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GPS and IMU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Microstrain</a:t>
            </a:r>
            <a:r>
              <a:rPr lang="en-US" sz="1000" dirty="0"/>
              <a:t> or SBG Ellipse)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24200" y="1701830"/>
            <a:ext cx="60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CT-1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45100" y="946839"/>
            <a:ext cx="626368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Met </a:t>
            </a:r>
          </a:p>
          <a:p>
            <a:pPr algn="ctr"/>
            <a:r>
              <a:rPr lang="en-US" sz="1000" dirty="0" err="1"/>
              <a:t>Airmar</a:t>
            </a:r>
            <a:endParaRPr lang="en-US" sz="1000" dirty="0"/>
          </a:p>
          <a:p>
            <a:pPr algn="ctr"/>
            <a:r>
              <a:rPr lang="en-US" sz="1000" dirty="0"/>
              <a:t>or</a:t>
            </a:r>
          </a:p>
          <a:p>
            <a:pPr algn="ctr"/>
            <a:r>
              <a:rPr lang="en-US" sz="1000" dirty="0" err="1"/>
              <a:t>Vaisala</a:t>
            </a:r>
            <a:endParaRPr lang="en-US" sz="1000" dirty="0"/>
          </a:p>
          <a:p>
            <a:pPr algn="ctr"/>
            <a:r>
              <a:rPr lang="en-US" sz="1000" dirty="0"/>
              <a:t>or </a:t>
            </a:r>
          </a:p>
          <a:p>
            <a:pPr algn="ctr"/>
            <a:r>
              <a:rPr lang="en-US" sz="1000" dirty="0"/>
              <a:t>3D sonic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30900" y="1701830"/>
            <a:ext cx="908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44692" y="1695996"/>
            <a:ext cx="60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CT-2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41488" y="1701830"/>
            <a:ext cx="60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CT-3</a:t>
            </a:r>
          </a:p>
        </p:txBody>
      </p:sp>
      <p:sp>
        <p:nvSpPr>
          <p:cNvPr id="91" name="Left Brace 90"/>
          <p:cNvSpPr/>
          <p:nvPr/>
        </p:nvSpPr>
        <p:spPr>
          <a:xfrm rot="5400000">
            <a:off x="4400072" y="903783"/>
            <a:ext cx="168531" cy="1304691"/>
          </a:xfrm>
          <a:prstGeom prst="leftBrace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191000" y="1271062"/>
            <a:ext cx="616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4362" y="2819400"/>
            <a:ext cx="65185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files onboard SWIFT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Sutron</a:t>
            </a:r>
            <a:r>
              <a:rPr lang="en-US" dirty="0"/>
              <a:t> </a:t>
            </a:r>
            <a:r>
              <a:rPr lang="en-US" dirty="0" err="1"/>
              <a:t>Xpert</a:t>
            </a:r>
            <a:r>
              <a:rPr lang="en-US" dirty="0"/>
              <a:t> SD card, directories by com port)</a:t>
            </a:r>
          </a:p>
        </p:txBody>
      </p:sp>
      <p:cxnSp>
        <p:nvCxnSpPr>
          <p:cNvPr id="94" name="Straight Arrow Connector 93"/>
          <p:cNvCxnSpPr>
            <a:stCxn id="76" idx="2"/>
          </p:cNvCxnSpPr>
          <p:nvPr/>
        </p:nvCxnSpPr>
        <p:spPr>
          <a:xfrm flipH="1">
            <a:off x="772943" y="2121840"/>
            <a:ext cx="878" cy="704426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-59204" y="3558296"/>
            <a:ext cx="17168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Dissipation rate profile (AQH)</a:t>
            </a:r>
          </a:p>
          <a:p>
            <a:pPr algn="ctr"/>
            <a:r>
              <a:rPr lang="en-US" sz="1000" dirty="0"/>
              <a:t>or </a:t>
            </a:r>
          </a:p>
          <a:p>
            <a:pPr algn="ctr"/>
            <a:r>
              <a:rPr lang="en-US" sz="1000" dirty="0"/>
              <a:t>current profile (AQD)</a:t>
            </a:r>
          </a:p>
          <a:p>
            <a:pPr algn="ctr"/>
            <a:r>
              <a:rPr lang="en-US" sz="1000" dirty="0"/>
              <a:t>or </a:t>
            </a:r>
          </a:p>
          <a:p>
            <a:pPr algn="ctr"/>
            <a:r>
              <a:rPr lang="en-US" sz="1000" dirty="0"/>
              <a:t>dissipation + currents (Sig)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86885" y="2121840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serial</a:t>
            </a:r>
          </a:p>
          <a:p>
            <a:pPr algn="ctr"/>
            <a:r>
              <a:rPr lang="en-US" sz="1000" dirty="0"/>
              <a:t>4 Hz or 1 Hz binary</a:t>
            </a:r>
          </a:p>
          <a:p>
            <a:pPr algn="ctr"/>
            <a:r>
              <a:rPr lang="en-US" sz="1000" dirty="0"/>
              <a:t>or 8 Hz binary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235200" y="2065328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432752" y="2072194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178300" y="2065328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856338" y="2065328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5547675" y="2072194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6388100" y="2072194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35316" y="2215384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serial</a:t>
            </a:r>
          </a:p>
          <a:p>
            <a:pPr algn="ctr"/>
            <a:r>
              <a:rPr lang="en-US" sz="1000" dirty="0"/>
              <a:t>25 Hz binary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92544" y="2223479"/>
            <a:ext cx="7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serial</a:t>
            </a:r>
          </a:p>
          <a:p>
            <a:pPr algn="ctr"/>
            <a:r>
              <a:rPr lang="en-US" sz="1000" dirty="0"/>
              <a:t>1 Hz ASCII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27015" y="2231574"/>
            <a:ext cx="7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serial</a:t>
            </a:r>
          </a:p>
          <a:p>
            <a:pPr algn="ctr"/>
            <a:r>
              <a:rPr lang="en-US" sz="1000" dirty="0"/>
              <a:t>1 Hz ASCII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04174" y="2247764"/>
            <a:ext cx="7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serial</a:t>
            </a:r>
          </a:p>
          <a:p>
            <a:pPr algn="ctr"/>
            <a:r>
              <a:rPr lang="en-US" sz="1000" dirty="0"/>
              <a:t>1 Hz ASCII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53370" y="2121840"/>
            <a:ext cx="918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 4 Hz NMEA</a:t>
            </a:r>
          </a:p>
          <a:p>
            <a:pPr algn="ctr"/>
            <a:r>
              <a:rPr lang="en-US" sz="1000" dirty="0"/>
              <a:t>or 1 Hz SDI-12</a:t>
            </a:r>
          </a:p>
          <a:p>
            <a:pPr algn="ctr"/>
            <a:r>
              <a:rPr lang="en-US" sz="1000" dirty="0"/>
              <a:t>or 10 Hz ASCII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09484" y="2207289"/>
            <a:ext cx="75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serial</a:t>
            </a:r>
          </a:p>
          <a:p>
            <a:pPr algn="ctr"/>
            <a:r>
              <a:rPr lang="en-US" sz="1000" dirty="0"/>
              <a:t>0.25 Hz jpg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44280" y="3771900"/>
            <a:ext cx="104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wave spectra</a:t>
            </a:r>
          </a:p>
          <a:p>
            <a:pPr algn="ctr"/>
            <a:r>
              <a:rPr lang="en-US" sz="1000" dirty="0"/>
              <a:t>directional </a:t>
            </a:r>
            <a:r>
              <a:rPr lang="en-US" sz="1000" dirty="0" err="1"/>
              <a:t>coefs</a:t>
            </a:r>
            <a:endParaRPr lang="en-US" sz="1000" dirty="0"/>
          </a:p>
          <a:p>
            <a:pPr algn="ctr"/>
            <a:r>
              <a:rPr lang="en-US" sz="1000" dirty="0"/>
              <a:t>bulk parameters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848234" y="3835400"/>
            <a:ext cx="86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mean value</a:t>
            </a:r>
          </a:p>
          <a:p>
            <a:pPr algn="ctr"/>
            <a:r>
              <a:rPr lang="en-US" sz="1000" dirty="0" err="1"/>
              <a:t>std</a:t>
            </a:r>
            <a:r>
              <a:rPr lang="en-US" sz="1000" dirty="0"/>
              <a:t> deviation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624554" y="3835400"/>
            <a:ext cx="86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mean value</a:t>
            </a:r>
          </a:p>
          <a:p>
            <a:pPr algn="ctr"/>
            <a:r>
              <a:rPr lang="en-US" sz="1000" dirty="0" err="1"/>
              <a:t>std</a:t>
            </a:r>
            <a:r>
              <a:rPr lang="en-US" sz="1000" dirty="0"/>
              <a:t> deviation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364079" y="3824188"/>
            <a:ext cx="86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mean value</a:t>
            </a:r>
          </a:p>
          <a:p>
            <a:pPr algn="ctr"/>
            <a:r>
              <a:rPr lang="en-US" sz="1000" dirty="0" err="1"/>
              <a:t>std</a:t>
            </a:r>
            <a:r>
              <a:rPr lang="en-US" sz="1000" dirty="0"/>
              <a:t> deviation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1798" y="3640667"/>
            <a:ext cx="11430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mean value</a:t>
            </a:r>
          </a:p>
          <a:p>
            <a:pPr algn="ctr"/>
            <a:r>
              <a:rPr lang="en-US" sz="1000" dirty="0" err="1"/>
              <a:t>std</a:t>
            </a:r>
            <a:r>
              <a:rPr lang="en-US" sz="1000" dirty="0"/>
              <a:t> deviation</a:t>
            </a:r>
          </a:p>
          <a:p>
            <a:pPr algn="ctr"/>
            <a:r>
              <a:rPr lang="en-US" sz="1000" dirty="0"/>
              <a:t>or </a:t>
            </a:r>
          </a:p>
          <a:p>
            <a:pPr algn="ctr"/>
            <a:r>
              <a:rPr lang="en-US" sz="1000" dirty="0"/>
              <a:t>inertial dissipation</a:t>
            </a:r>
          </a:p>
          <a:p>
            <a:pPr algn="ctr"/>
            <a:r>
              <a:rPr lang="en-US" sz="1000" dirty="0"/>
              <a:t>(3D sonic only)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14800" y="3925788"/>
            <a:ext cx="363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n/a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B6902F-BE69-8F4B-8D98-0420CAD072B3}"/>
              </a:ext>
            </a:extLst>
          </p:cNvPr>
          <p:cNvSpPr/>
          <p:nvPr/>
        </p:nvSpPr>
        <p:spPr>
          <a:xfrm>
            <a:off x="5598451" y="7726858"/>
            <a:ext cx="1345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SWIFTtimelapse.m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955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374" y="291586"/>
            <a:ext cx="5912516" cy="738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Matlab</a:t>
            </a:r>
            <a:r>
              <a:rPr lang="en-US" sz="1400" dirty="0"/>
              <a:t> functions on GitHub at</a:t>
            </a:r>
          </a:p>
          <a:p>
            <a:r>
              <a:rPr lang="en-US" sz="1400" dirty="0"/>
              <a:t>	 </a:t>
            </a:r>
            <a:r>
              <a:rPr lang="en-US" sz="1400" b="1" dirty="0">
                <a:solidFill>
                  <a:srgbClr val="0432FF"/>
                </a:solidFill>
              </a:rPr>
              <a:t>https://</a:t>
            </a:r>
            <a:r>
              <a:rPr lang="en-US" sz="1400" b="1" dirty="0" err="1">
                <a:solidFill>
                  <a:srgbClr val="0432FF"/>
                </a:solidFill>
              </a:rPr>
              <a:t>github.com</a:t>
            </a:r>
            <a:r>
              <a:rPr lang="en-US" sz="1400" b="1" dirty="0">
                <a:solidFill>
                  <a:srgbClr val="0432FF"/>
                </a:solidFill>
              </a:rPr>
              <a:t>/</a:t>
            </a:r>
            <a:r>
              <a:rPr lang="en-US" sz="1400" b="1" dirty="0" err="1">
                <a:solidFill>
                  <a:srgbClr val="0432FF"/>
                </a:solidFill>
              </a:rPr>
              <a:t>jthomson-apluw</a:t>
            </a:r>
            <a:r>
              <a:rPr lang="en-US" sz="1400" b="1" dirty="0">
                <a:solidFill>
                  <a:srgbClr val="0432FF"/>
                </a:solidFill>
              </a:rPr>
              <a:t>/SWIFT-codes</a:t>
            </a:r>
          </a:p>
          <a:p>
            <a:r>
              <a:rPr lang="en-US" sz="1400" dirty="0"/>
              <a:t> or ‘</a:t>
            </a:r>
            <a:r>
              <a:rPr lang="en-US" sz="1400" dirty="0" err="1"/>
              <a:t>SWIFTcodes</a:t>
            </a:r>
            <a:r>
              <a:rPr lang="en-US" sz="1400" dirty="0"/>
              <a:t>’ Dropbox folder (read only,   </a:t>
            </a:r>
            <a:r>
              <a:rPr lang="en-US" sz="1400" dirty="0">
                <a:hlinkClick r:id="rId2"/>
              </a:rPr>
              <a:t>jthomson@apl.uw.edu</a:t>
            </a:r>
            <a:r>
              <a:rPr lang="en-US" sz="1400" dirty="0"/>
              <a:t> for access)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627" y="1362081"/>
            <a:ext cx="5958263" cy="249299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/>
              <a:t>Other codes (separate from data flow):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timeaverageSWIFTdata.m</a:t>
            </a:r>
            <a:r>
              <a:rPr lang="en-US" sz="1400" dirty="0"/>
              <a:t> makes longer ensemble (burst) averages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SWIFTdirectionalspectra.m</a:t>
            </a:r>
            <a:r>
              <a:rPr lang="en-US" sz="1400" dirty="0"/>
              <a:t> estimates average directional spectra</a:t>
            </a:r>
          </a:p>
          <a:p>
            <a:r>
              <a:rPr lang="en-US" sz="1400" dirty="0"/>
              <a:t>		</a:t>
            </a:r>
            <a:r>
              <a:rPr lang="en-US" sz="14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MEM_directionalestimator.m</a:t>
            </a:r>
            <a:r>
              <a:rPr lang="en-US" sz="1400" dirty="0"/>
              <a:t> subroutine</a:t>
            </a:r>
          </a:p>
          <a:p>
            <a:r>
              <a:rPr lang="en-US" sz="1400" dirty="0"/>
              <a:t>		</a:t>
            </a:r>
            <a:r>
              <a:rPr lang="en-US" sz="14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polarPcolor.m</a:t>
            </a:r>
            <a:r>
              <a:rPr lang="en-US" sz="1400" dirty="0"/>
              <a:t> subroutine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wavenumber.m</a:t>
            </a:r>
            <a:r>
              <a:rPr lang="en-US" sz="1400" dirty="0"/>
              <a:t> solves dispersion in intermediate depth</a:t>
            </a:r>
          </a:p>
          <a:p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  <a:latin typeface="American Typewriter"/>
                <a:cs typeface="American Typewriter"/>
              </a:rPr>
              <a:t>readSWIFTv3_ACS.m</a:t>
            </a:r>
            <a:r>
              <a:rPr lang="en-US" sz="1400" dirty="0"/>
              <a:t>	 reads raw CT data (in ‘</a:t>
            </a:r>
            <a:r>
              <a:rPr lang="en-US" sz="1400" dirty="0" err="1"/>
              <a:t>ACS.dat</a:t>
            </a:r>
            <a:r>
              <a:rPr lang="en-US" sz="1400" dirty="0"/>
              <a:t>’ files)</a:t>
            </a:r>
          </a:p>
          <a:p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  <a:latin typeface="American Typewriter"/>
                <a:cs typeface="American Typewriter"/>
              </a:rPr>
              <a:t>readSWIFTv3_PB2.m</a:t>
            </a:r>
            <a:r>
              <a:rPr lang="en-US" sz="1400" dirty="0"/>
              <a:t> reads raw Met data (NMEA formant ‘PB2’ files)</a:t>
            </a:r>
          </a:p>
          <a:p>
            <a:r>
              <a:rPr lang="en-US" sz="1400" dirty="0"/>
              <a:t>		which</a:t>
            </a:r>
            <a:r>
              <a:rPr lang="is-IS" sz="1400" dirty="0"/>
              <a:t> includes a backup GPS feed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  <a:latin typeface="American Typewriter"/>
                <a:cs typeface="American Typewriter"/>
              </a:rPr>
              <a:t>SWIFT_breaker_detection.m</a:t>
            </a:r>
            <a:r>
              <a:rPr lang="en-US" sz="1400" dirty="0"/>
              <a:t> scores images for breaking waves</a:t>
            </a:r>
          </a:p>
          <a:p>
            <a:r>
              <a:rPr lang="en-US" sz="1400" dirty="0"/>
              <a:t>		see ‘</a:t>
            </a:r>
            <a:r>
              <a:rPr lang="en-US" sz="1400" dirty="0" err="1"/>
              <a:t>ImageProcessing</a:t>
            </a:r>
            <a:r>
              <a:rPr lang="en-US" sz="1400" dirty="0"/>
              <a:t>’ subfolder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627" y="4775196"/>
            <a:ext cx="6569865" cy="42165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SWIFT data structure fields in </a:t>
            </a:r>
            <a:r>
              <a:rPr lang="en-US" sz="1600" dirty="0" err="1"/>
              <a:t>Matlab</a:t>
            </a:r>
            <a:r>
              <a:rPr lang="en-US" sz="1600" dirty="0"/>
              <a:t> (results by burst):</a:t>
            </a:r>
          </a:p>
          <a:p>
            <a:r>
              <a:rPr lang="en-US" sz="900" dirty="0" err="1"/>
              <a:t>SWIFT.uplooking.tkedissipationrate</a:t>
            </a:r>
            <a:r>
              <a:rPr lang="en-US" sz="900" dirty="0"/>
              <a:t>: vertical profiles of turbulent dissipation rate in W/kg (= m^2 / s^3) </a:t>
            </a:r>
          </a:p>
          <a:p>
            <a:r>
              <a:rPr lang="en-US" sz="900" dirty="0" err="1"/>
              <a:t>SWIFT.uplooking.z</a:t>
            </a:r>
            <a:r>
              <a:rPr lang="en-US" sz="900" dirty="0"/>
              <a:t>: depth bins, in meters, for the </a:t>
            </a:r>
            <a:r>
              <a:rPr lang="en-US" sz="900" dirty="0" err="1"/>
              <a:t>tke</a:t>
            </a:r>
            <a:r>
              <a:rPr lang="en-US" sz="900" dirty="0"/>
              <a:t> dissipation rate profiles.  wave-following reference frame</a:t>
            </a:r>
          </a:p>
          <a:p>
            <a:r>
              <a:rPr lang="en-US" sz="900" dirty="0" err="1"/>
              <a:t>SWIFT.downlooking.velocityprofile</a:t>
            </a:r>
            <a:r>
              <a:rPr lang="en-US" sz="900" dirty="0"/>
              <a:t>: vertical profiles of horizontal velocity magnitude, in m/s, relative to the float (not corrected for drift)</a:t>
            </a:r>
          </a:p>
          <a:p>
            <a:r>
              <a:rPr lang="en-US" sz="900" dirty="0" err="1"/>
              <a:t>SWIFT.downlooking.z</a:t>
            </a:r>
            <a:r>
              <a:rPr lang="en-US" sz="900" dirty="0"/>
              <a:t>: depth bins, in meters, for the velocity profiles</a:t>
            </a:r>
          </a:p>
          <a:p>
            <a:r>
              <a:rPr lang="en-US" sz="900" dirty="0" err="1"/>
              <a:t>SWIFT.winddirT</a:t>
            </a:r>
            <a:r>
              <a:rPr lang="en-US" sz="900" dirty="0"/>
              <a:t>: true wind direction FROM, in degrees CW relative to North</a:t>
            </a:r>
          </a:p>
          <a:p>
            <a:r>
              <a:rPr lang="en-US" sz="900" dirty="0" err="1"/>
              <a:t>SWIFT.winddirTstddev</a:t>
            </a:r>
            <a:r>
              <a:rPr lang="en-US" sz="900" dirty="0"/>
              <a:t>: standard deviation of true wind direction, in degrees</a:t>
            </a:r>
          </a:p>
          <a:p>
            <a:r>
              <a:rPr lang="en-US" sz="900" dirty="0" err="1"/>
              <a:t>SWIFT.windspd</a:t>
            </a:r>
            <a:r>
              <a:rPr lang="en-US" sz="900" dirty="0"/>
              <a:t>: wind speed, in m/s, at 1 m height above the wave-following surface</a:t>
            </a:r>
          </a:p>
          <a:p>
            <a:r>
              <a:rPr lang="en-US" sz="900" dirty="0" err="1"/>
              <a:t>SWIFT.windspdstddev</a:t>
            </a:r>
            <a:r>
              <a:rPr lang="en-US" sz="900" dirty="0"/>
              <a:t>: standard deviation, in m/s, of wind speed</a:t>
            </a:r>
          </a:p>
          <a:p>
            <a:r>
              <a:rPr lang="en-US" sz="900" dirty="0" err="1"/>
              <a:t>SWIFT.time</a:t>
            </a:r>
            <a:r>
              <a:rPr lang="en-US" sz="900" dirty="0"/>
              <a:t>: UTC timestamp in MATLAB </a:t>
            </a:r>
            <a:r>
              <a:rPr lang="en-US" sz="900" dirty="0" err="1"/>
              <a:t>datenum</a:t>
            </a:r>
            <a:r>
              <a:rPr lang="en-US" sz="900" dirty="0"/>
              <a:t> format (serial days since 0 Jan 0000)</a:t>
            </a:r>
          </a:p>
          <a:p>
            <a:r>
              <a:rPr lang="en-US" sz="900" dirty="0" err="1"/>
              <a:t>SWIFT.date</a:t>
            </a:r>
            <a:r>
              <a:rPr lang="en-US" sz="900" dirty="0"/>
              <a:t>: human readable date as day, month, year</a:t>
            </a:r>
          </a:p>
          <a:p>
            <a:r>
              <a:rPr lang="en-US" sz="900" dirty="0" err="1"/>
              <a:t>SWIFT.airtemp</a:t>
            </a:r>
            <a:r>
              <a:rPr lang="en-US" sz="900" dirty="0"/>
              <a:t>: air temperature, in </a:t>
            </a:r>
            <a:r>
              <a:rPr lang="en-US" sz="900" dirty="0" err="1"/>
              <a:t>deg</a:t>
            </a:r>
            <a:r>
              <a:rPr lang="en-US" sz="900" dirty="0"/>
              <a:t> C, at 1 m height above the wave-following surface</a:t>
            </a:r>
          </a:p>
          <a:p>
            <a:r>
              <a:rPr lang="en-US" sz="900" dirty="0" err="1"/>
              <a:t>SWIFT.airtempstddev</a:t>
            </a:r>
            <a:r>
              <a:rPr lang="en-US" sz="900" dirty="0"/>
              <a:t>: standard deviation of air temperature, in </a:t>
            </a:r>
            <a:r>
              <a:rPr lang="en-US" sz="900" dirty="0" err="1"/>
              <a:t>deg</a:t>
            </a:r>
            <a:r>
              <a:rPr lang="en-US" sz="900" dirty="0"/>
              <a:t> C</a:t>
            </a:r>
          </a:p>
          <a:p>
            <a:r>
              <a:rPr lang="en-US" sz="900" dirty="0" err="1"/>
              <a:t>SWIFT.sigwaveheight</a:t>
            </a:r>
            <a:r>
              <a:rPr lang="en-US" sz="900" dirty="0"/>
              <a:t>: significant wave height, in meters</a:t>
            </a:r>
          </a:p>
          <a:p>
            <a:r>
              <a:rPr lang="en-US" sz="900" dirty="0" err="1"/>
              <a:t>SWIFT.peakwaveperiod</a:t>
            </a:r>
            <a:r>
              <a:rPr lang="en-US" sz="900" dirty="0"/>
              <a:t>: peak of period orbital velocity spectra (note convention is usually wave height spectrum)</a:t>
            </a:r>
          </a:p>
          <a:p>
            <a:r>
              <a:rPr lang="en-US" sz="900" dirty="0" err="1"/>
              <a:t>SWIFT.peakwavedirT</a:t>
            </a:r>
            <a:r>
              <a:rPr lang="en-US" sz="900" dirty="0"/>
              <a:t>: true </a:t>
            </a:r>
            <a:r>
              <a:rPr lang="en-US" sz="900"/>
              <a:t>wave direction FROM</a:t>
            </a:r>
            <a:r>
              <a:rPr lang="en-US" sz="900" dirty="0"/>
              <a:t>, in degrees CW relative to North</a:t>
            </a:r>
          </a:p>
          <a:p>
            <a:r>
              <a:rPr lang="en-US" sz="900" dirty="0" err="1"/>
              <a:t>SWIFT.wavespectra.energy</a:t>
            </a:r>
            <a:r>
              <a:rPr lang="en-US" sz="900" dirty="0"/>
              <a:t>: wave energy spectral density, in m^2/Hz, as a function of  frequency</a:t>
            </a:r>
          </a:p>
          <a:p>
            <a:r>
              <a:rPr lang="en-US" sz="900" dirty="0" err="1"/>
              <a:t>SWIFT.wavespectra.freq</a:t>
            </a:r>
            <a:r>
              <a:rPr lang="en-US" sz="900" dirty="0"/>
              <a:t>: spectral frequencies, in Hz</a:t>
            </a:r>
          </a:p>
          <a:p>
            <a:r>
              <a:rPr lang="en-US" sz="900" dirty="0"/>
              <a:t>SWIFT.wavespectra.a1: normalized spectral directional moments</a:t>
            </a:r>
          </a:p>
          <a:p>
            <a:r>
              <a:rPr lang="en-US" sz="900" dirty="0"/>
              <a:t>SWIFT.wavespectra.b1: normalized spectral directional moment</a:t>
            </a:r>
          </a:p>
          <a:p>
            <a:r>
              <a:rPr lang="en-US" sz="900" dirty="0"/>
              <a:t>SWIFT.wavespectra.a2: normalized spectral directional moment</a:t>
            </a:r>
          </a:p>
          <a:p>
            <a:r>
              <a:rPr lang="en-US" sz="900" dirty="0"/>
              <a:t>SWIFT.wavespectra.b2: normalized spectral directional moment</a:t>
            </a:r>
          </a:p>
          <a:p>
            <a:r>
              <a:rPr lang="en-US" sz="900" dirty="0" err="1"/>
              <a:t>SWIFT.lat</a:t>
            </a:r>
            <a:r>
              <a:rPr lang="en-US" sz="900" dirty="0"/>
              <a:t>: latitude in decimal degrees</a:t>
            </a:r>
          </a:p>
          <a:p>
            <a:r>
              <a:rPr lang="en-US" sz="900" dirty="0" err="1"/>
              <a:t>SWIFT.lon</a:t>
            </a:r>
            <a:r>
              <a:rPr lang="en-US" sz="900" dirty="0"/>
              <a:t>: longitude in decimal degrees</a:t>
            </a:r>
          </a:p>
          <a:p>
            <a:r>
              <a:rPr lang="en-US" sz="900" dirty="0" err="1"/>
              <a:t>SWIFT.watertemp</a:t>
            </a:r>
            <a:r>
              <a:rPr lang="en-US" sz="900" dirty="0"/>
              <a:t>: water temperature, in </a:t>
            </a:r>
            <a:r>
              <a:rPr lang="en-US" sz="900" dirty="0" err="1"/>
              <a:t>deg</a:t>
            </a:r>
            <a:r>
              <a:rPr lang="en-US" sz="900" dirty="0"/>
              <a:t> C, at 0.5 m below the surface</a:t>
            </a:r>
          </a:p>
          <a:p>
            <a:r>
              <a:rPr lang="en-US" sz="900" dirty="0" err="1"/>
              <a:t>SWIFT.salinity</a:t>
            </a:r>
            <a:r>
              <a:rPr lang="en-US" sz="900" dirty="0"/>
              <a:t>: water salinity, in PSU, at 0.5 m below the surface</a:t>
            </a:r>
          </a:p>
          <a:p>
            <a:r>
              <a:rPr lang="en-US" sz="900" dirty="0" err="1"/>
              <a:t>SWIFT.puck</a:t>
            </a:r>
            <a:r>
              <a:rPr lang="en-US" sz="900" dirty="0"/>
              <a:t>: three color channels of a </a:t>
            </a:r>
            <a:r>
              <a:rPr lang="en-US" sz="900" dirty="0" err="1"/>
              <a:t>WetLabs</a:t>
            </a:r>
            <a:r>
              <a:rPr lang="en-US" sz="900" dirty="0"/>
              <a:t> puck </a:t>
            </a:r>
            <a:r>
              <a:rPr lang="en-US" sz="900" dirty="0" err="1"/>
              <a:t>flourometer</a:t>
            </a:r>
            <a:endParaRPr lang="en-US" sz="900" dirty="0"/>
          </a:p>
          <a:p>
            <a:r>
              <a:rPr lang="en-US" sz="900" dirty="0" err="1"/>
              <a:t>SWIFT.driftdirT</a:t>
            </a:r>
            <a:r>
              <a:rPr lang="en-US" sz="900" dirty="0"/>
              <a:t>: drift direction TOWARDS, in degrees True (equivalent to "course over ground”)</a:t>
            </a:r>
          </a:p>
          <a:p>
            <a:r>
              <a:rPr lang="en-US" sz="900" dirty="0" err="1"/>
              <a:t>SWIFT.dirftspd</a:t>
            </a:r>
            <a:r>
              <a:rPr lang="en-US" sz="900" dirty="0"/>
              <a:t>: drift speed in m/s (equivalent to "speed over ground")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627" y="3956671"/>
            <a:ext cx="6415238" cy="7386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Raw (burst) file naming convention is </a:t>
            </a:r>
            <a:r>
              <a:rPr lang="en-US" sz="1400" i="1" dirty="0" err="1"/>
              <a:t>SWIFTXX_ZZZ_ddMonYear_HH_BN.dat</a:t>
            </a:r>
            <a:endParaRPr lang="en-US" sz="1400" i="1" dirty="0"/>
          </a:p>
          <a:p>
            <a:r>
              <a:rPr lang="en-US" sz="1400" dirty="0"/>
              <a:t>	where </a:t>
            </a:r>
            <a:r>
              <a:rPr lang="en-US" sz="1400" i="1" dirty="0"/>
              <a:t>XX</a:t>
            </a:r>
            <a:r>
              <a:rPr lang="en-US" sz="1400" dirty="0"/>
              <a:t> is the buoy serial number, </a:t>
            </a:r>
            <a:r>
              <a:rPr lang="en-US" sz="1400" i="1" dirty="0"/>
              <a:t>ZZZ</a:t>
            </a:r>
            <a:r>
              <a:rPr lang="en-US" sz="1400" dirty="0"/>
              <a:t> is the sensor, </a:t>
            </a:r>
            <a:r>
              <a:rPr lang="en-US" sz="1400" i="1" dirty="0" err="1"/>
              <a:t>ddMonYear</a:t>
            </a:r>
            <a:r>
              <a:rPr lang="en-US" sz="1400" dirty="0"/>
              <a:t> is the date,</a:t>
            </a:r>
          </a:p>
          <a:p>
            <a:r>
              <a:rPr lang="en-US" sz="1400" dirty="0"/>
              <a:t>	</a:t>
            </a:r>
            <a:r>
              <a:rPr lang="en-US" sz="1400" i="1" dirty="0"/>
              <a:t>HH</a:t>
            </a:r>
            <a:r>
              <a:rPr lang="en-US" sz="1400" dirty="0"/>
              <a:t> is the hour (UTC), and </a:t>
            </a:r>
            <a:r>
              <a:rPr lang="en-US" sz="1400" i="1" dirty="0"/>
              <a:t>BN</a:t>
            </a:r>
            <a:r>
              <a:rPr lang="en-US" sz="1400" dirty="0"/>
              <a:t> is the burst number within that hour (1 to 5).</a:t>
            </a:r>
          </a:p>
        </p:txBody>
      </p:sp>
    </p:spTree>
    <p:extLst>
      <p:ext uri="{BB962C8B-B14F-4D97-AF65-F5344CB8AC3E}">
        <p14:creationId xmlns:p14="http://schemas.microsoft.com/office/powerpoint/2010/main" val="134727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1159</Words>
  <Application>Microsoft Macintosh PowerPoint</Application>
  <PresentationFormat>Letter Paper (8.5x11 in)</PresentationFormat>
  <Paragraphs>193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American Typewriter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Thomson</dc:creator>
  <cp:lastModifiedBy>Jim Thomson</cp:lastModifiedBy>
  <cp:revision>107</cp:revision>
  <dcterms:created xsi:type="dcterms:W3CDTF">2016-05-27T12:00:42Z</dcterms:created>
  <dcterms:modified xsi:type="dcterms:W3CDTF">2019-08-16T02:58:20Z</dcterms:modified>
</cp:coreProperties>
</file>