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B83F7-65CA-4037-8F13-2EED57FF4B02}"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381779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83F7-65CA-4037-8F13-2EED57FF4B02}"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51892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83F7-65CA-4037-8F13-2EED57FF4B02}"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97002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83F7-65CA-4037-8F13-2EED57FF4B02}"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286974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B83F7-65CA-4037-8F13-2EED57FF4B02}"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131920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B83F7-65CA-4037-8F13-2EED57FF4B0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285697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B83F7-65CA-4037-8F13-2EED57FF4B02}" type="datetimeFigureOut">
              <a:rPr lang="en-US" smtClean="0"/>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287056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B83F7-65CA-4037-8F13-2EED57FF4B02}"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165860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B83F7-65CA-4037-8F13-2EED57FF4B02}" type="datetimeFigureOut">
              <a:rPr lang="en-US" smtClean="0"/>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146712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B83F7-65CA-4037-8F13-2EED57FF4B0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387080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B83F7-65CA-4037-8F13-2EED57FF4B0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5C86A-D535-4B01-8E9B-D7467A0875DF}" type="slidenum">
              <a:rPr lang="en-US" smtClean="0"/>
              <a:t>‹#›</a:t>
            </a:fld>
            <a:endParaRPr lang="en-US"/>
          </a:p>
        </p:txBody>
      </p:sp>
    </p:spTree>
    <p:extLst>
      <p:ext uri="{BB962C8B-B14F-4D97-AF65-F5344CB8AC3E}">
        <p14:creationId xmlns:p14="http://schemas.microsoft.com/office/powerpoint/2010/main" val="363280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B83F7-65CA-4037-8F13-2EED57FF4B02}" type="datetimeFigureOut">
              <a:rPr lang="en-US" smtClean="0"/>
              <a:t>10/21/2016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5C86A-D535-4B01-8E9B-D7467A0875DF}" type="slidenum">
              <a:rPr lang="en-US" smtClean="0"/>
              <a:t>‹#›</a:t>
            </a:fld>
            <a:endParaRPr lang="en-US"/>
          </a:p>
        </p:txBody>
      </p:sp>
    </p:spTree>
    <p:extLst>
      <p:ext uri="{BB962C8B-B14F-4D97-AF65-F5344CB8AC3E}">
        <p14:creationId xmlns:p14="http://schemas.microsoft.com/office/powerpoint/2010/main" val="26510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7030A0"/>
                </a:solidFill>
              </a:rPr>
              <a:t>CLICKSTREAM PROJECT</a:t>
            </a:r>
            <a:r>
              <a:rPr lang="en-US" b="0" dirty="0" smtClean="0">
                <a:solidFill>
                  <a:srgbClr val="7030A0"/>
                </a:solidFill>
                <a:effectLst/>
              </a:rPr>
              <a:t/>
            </a:r>
            <a:br>
              <a:rPr lang="en-US" b="0" dirty="0" smtClean="0">
                <a:solidFill>
                  <a:srgbClr val="7030A0"/>
                </a:solidFill>
                <a:effectLst/>
              </a:rPr>
            </a:br>
            <a:r>
              <a:rPr lang="en-US" dirty="0" smtClean="0">
                <a:solidFill>
                  <a:srgbClr val="7030A0"/>
                </a:solidFill>
              </a:rPr>
              <a:t/>
            </a:r>
            <a:br>
              <a:rPr lang="en-US" dirty="0" smtClean="0">
                <a:solidFill>
                  <a:srgbClr val="7030A0"/>
                </a:solidFill>
              </a:rPr>
            </a:br>
            <a:endParaRPr lang="en-US" dirty="0">
              <a:solidFill>
                <a:srgbClr val="7030A0"/>
              </a:solidFill>
            </a:endParaRPr>
          </a:p>
        </p:txBody>
      </p:sp>
      <p:sp>
        <p:nvSpPr>
          <p:cNvPr id="3" name="Subtitle 2"/>
          <p:cNvSpPr>
            <a:spLocks noGrp="1"/>
          </p:cNvSpPr>
          <p:nvPr>
            <p:ph type="subTitle" idx="1"/>
          </p:nvPr>
        </p:nvSpPr>
        <p:spPr/>
        <p:txBody>
          <a:bodyPr/>
          <a:lstStyle/>
          <a:p>
            <a:r>
              <a:rPr lang="en-US" dirty="0" smtClean="0"/>
              <a:t>Final Capstone Project</a:t>
            </a:r>
          </a:p>
          <a:p>
            <a:r>
              <a:rPr lang="en-US" dirty="0" smtClean="0"/>
              <a:t>Morteza Moghaddam</a:t>
            </a:r>
            <a:endParaRPr lang="en-US" dirty="0"/>
          </a:p>
        </p:txBody>
      </p:sp>
    </p:spTree>
    <p:extLst>
      <p:ext uri="{BB962C8B-B14F-4D97-AF65-F5344CB8AC3E}">
        <p14:creationId xmlns:p14="http://schemas.microsoft.com/office/powerpoint/2010/main" val="347069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6">
                    <a:lumMod val="60000"/>
                    <a:lumOff val="40000"/>
                  </a:schemeClr>
                </a:solidFill>
              </a:rPr>
              <a:t>Capstone Project Milestone Report - Intro</a:t>
            </a:r>
            <a:br>
              <a:rPr lang="en-US" sz="3200" dirty="0" smtClean="0">
                <a:solidFill>
                  <a:schemeClr val="accent6">
                    <a:lumMod val="60000"/>
                    <a:lumOff val="40000"/>
                  </a:schemeClr>
                </a:solidFill>
              </a:rPr>
            </a:br>
            <a:endParaRPr lang="en-US" sz="3200" dirty="0">
              <a:solidFill>
                <a:schemeClr val="accent6">
                  <a:lumMod val="60000"/>
                  <a:lumOff val="40000"/>
                </a:schemeClr>
              </a:solidFill>
            </a:endParaRPr>
          </a:p>
        </p:txBody>
      </p:sp>
      <p:sp>
        <p:nvSpPr>
          <p:cNvPr id="3" name="Content Placeholder 2"/>
          <p:cNvSpPr>
            <a:spLocks noGrp="1"/>
          </p:cNvSpPr>
          <p:nvPr>
            <p:ph idx="1"/>
          </p:nvPr>
        </p:nvSpPr>
        <p:spPr/>
        <p:txBody>
          <a:bodyPr>
            <a:normAutofit fontScale="47500" lnSpcReduction="20000"/>
          </a:bodyPr>
          <a:lstStyle/>
          <a:p>
            <a:pPr marL="0" indent="0">
              <a:buNone/>
            </a:pPr>
            <a:r>
              <a:rPr lang="en-US" b="1" dirty="0">
                <a:solidFill>
                  <a:srgbClr val="00B050"/>
                </a:solidFill>
              </a:rPr>
              <a:t>Capstone Project Milestone Report - Intro</a:t>
            </a:r>
            <a:endParaRPr lang="en-US" b="1" dirty="0" smtClean="0">
              <a:solidFill>
                <a:srgbClr val="00B050"/>
              </a:solidFill>
              <a:effectLst/>
            </a:endParaRPr>
          </a:p>
          <a:p>
            <a:r>
              <a:rPr lang="en-US" dirty="0"/>
              <a:t>Clickstream data related to the path the user takes when navigating through the site. During a user journey, a lot of info, articles, and product details will be available to help a user in making a decision.  What are the most viewed pages before users take some actions on the page? Is there any relationship between the pages users view and actions they take on the website? Is there any relationship between the pages users view and products they choose on the website?</a:t>
            </a:r>
            <a:endParaRPr lang="en-US" b="0" dirty="0" smtClean="0">
              <a:effectLst/>
            </a:endParaRPr>
          </a:p>
          <a:p>
            <a:pPr marL="0" indent="0">
              <a:buNone/>
            </a:pPr>
            <a:r>
              <a:rPr lang="en-US" b="1" dirty="0">
                <a:solidFill>
                  <a:srgbClr val="00B050"/>
                </a:solidFill>
              </a:rPr>
              <a:t>Goal and Questions</a:t>
            </a:r>
          </a:p>
          <a:p>
            <a:r>
              <a:rPr lang="en-US" dirty="0"/>
              <a:t>The website is available 24/7 and there are 5 main products available to users. There are also other pages such as articles, product details and services available to help a user choose a product. We are trying to answer some questions such as:</a:t>
            </a:r>
            <a:endParaRPr lang="en-US" b="0" dirty="0" smtClean="0">
              <a:effectLst/>
            </a:endParaRPr>
          </a:p>
          <a:p>
            <a:r>
              <a:rPr lang="en-US" dirty="0"/>
              <a:t>1- Is there any difference between the user behavior in 1st visit versus later visits?</a:t>
            </a:r>
            <a:endParaRPr lang="en-US" b="0" dirty="0" smtClean="0">
              <a:effectLst/>
            </a:endParaRPr>
          </a:p>
          <a:p>
            <a:r>
              <a:rPr lang="en-US" dirty="0"/>
              <a:t>2- Does a number of visit impact on the </a:t>
            </a:r>
            <a:r>
              <a:rPr lang="en-US" dirty="0" err="1"/>
              <a:t>behaviour</a:t>
            </a:r>
            <a:r>
              <a:rPr lang="en-US" dirty="0"/>
              <a:t>? For example, a user with 100 visits vs a user with 20 visits</a:t>
            </a:r>
            <a:endParaRPr lang="en-US" b="0" dirty="0" smtClean="0">
              <a:effectLst/>
            </a:endParaRPr>
          </a:p>
          <a:p>
            <a:r>
              <a:rPr lang="en-US" dirty="0"/>
              <a:t>3- Do we have a path that gives us 100% click rate on the products?</a:t>
            </a:r>
            <a:endParaRPr lang="en-US" b="0" dirty="0" smtClean="0">
              <a:effectLst/>
            </a:endParaRPr>
          </a:p>
          <a:p>
            <a:r>
              <a:rPr lang="en-US" dirty="0"/>
              <a:t>4- Can we profile the user based on the behavior, metrics or dimensions?</a:t>
            </a:r>
            <a:endParaRPr lang="en-US" b="0" dirty="0" smtClean="0">
              <a:effectLst/>
            </a:endParaRPr>
          </a:p>
          <a:p>
            <a:r>
              <a:rPr lang="en-US" dirty="0"/>
              <a:t>5- Is the type of product important?</a:t>
            </a:r>
            <a:endParaRPr lang="en-US" b="0" dirty="0" smtClean="0">
              <a:effectLst/>
            </a:endParaRPr>
          </a:p>
          <a:p>
            <a:r>
              <a:rPr lang="en-US" dirty="0"/>
              <a:t>6- What are the characteristics of users who did not click? </a:t>
            </a:r>
            <a:endParaRPr lang="en-US" b="0" dirty="0" smtClean="0">
              <a:effectLst/>
            </a:endParaRPr>
          </a:p>
          <a:p>
            <a:r>
              <a:rPr lang="en-US" dirty="0"/>
              <a:t>7- What are the characteristics of users who viewed the “</a:t>
            </a:r>
            <a:r>
              <a:rPr lang="en-US" dirty="0" err="1"/>
              <a:t>result”page</a:t>
            </a:r>
            <a:r>
              <a:rPr lang="en-US" dirty="0"/>
              <a:t> and click on the product vs users who did not? Clicks and </a:t>
            </a:r>
            <a:r>
              <a:rPr lang="en-US" dirty="0" err="1"/>
              <a:t>pageviewes</a:t>
            </a:r>
            <a:r>
              <a:rPr lang="en-US" dirty="0"/>
              <a:t> before result matter? </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76061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6">
                    <a:lumMod val="60000"/>
                    <a:lumOff val="40000"/>
                  </a:schemeClr>
                </a:solidFill>
              </a:rPr>
              <a:t>Structure of the Project</a:t>
            </a:r>
          </a:p>
        </p:txBody>
      </p:sp>
      <p:sp>
        <p:nvSpPr>
          <p:cNvPr id="3" name="Content Placeholder 2"/>
          <p:cNvSpPr>
            <a:spLocks noGrp="1"/>
          </p:cNvSpPr>
          <p:nvPr>
            <p:ph idx="1"/>
          </p:nvPr>
        </p:nvSpPr>
        <p:spPr/>
        <p:txBody>
          <a:bodyPr>
            <a:noAutofit/>
          </a:bodyPr>
          <a:lstStyle/>
          <a:p>
            <a:pPr marL="0" indent="0">
              <a:buNone/>
            </a:pPr>
            <a:r>
              <a:rPr lang="en-US" sz="1600" b="1" dirty="0" smtClean="0">
                <a:solidFill>
                  <a:srgbClr val="00B050"/>
                </a:solidFill>
              </a:rPr>
              <a:t>Structure </a:t>
            </a:r>
            <a:r>
              <a:rPr lang="en-US" sz="1600" b="1" dirty="0">
                <a:solidFill>
                  <a:srgbClr val="00B050"/>
                </a:solidFill>
              </a:rPr>
              <a:t>of the P</a:t>
            </a:r>
            <a:r>
              <a:rPr lang="en-US" sz="1600" b="1" dirty="0" smtClean="0">
                <a:solidFill>
                  <a:srgbClr val="00B050"/>
                </a:solidFill>
              </a:rPr>
              <a:t>roject</a:t>
            </a:r>
            <a:endParaRPr lang="en-US" sz="1600" b="1" dirty="0">
              <a:solidFill>
                <a:srgbClr val="00B050"/>
              </a:solidFill>
            </a:endParaRPr>
          </a:p>
          <a:p>
            <a:pPr marL="0" indent="0">
              <a:buNone/>
            </a:pPr>
            <a:r>
              <a:rPr lang="en-US" sz="1300" dirty="0"/>
              <a:t>The project is structured in </a:t>
            </a:r>
            <a:r>
              <a:rPr lang="en-US" sz="1300" dirty="0" smtClean="0"/>
              <a:t>4 big </a:t>
            </a:r>
            <a:r>
              <a:rPr lang="en-US" sz="1300" dirty="0"/>
              <a:t>analysis parts. </a:t>
            </a:r>
          </a:p>
          <a:p>
            <a:pPr marL="0" indent="0">
              <a:buNone/>
            </a:pPr>
            <a:r>
              <a:rPr lang="en-US" sz="1300" b="1" dirty="0"/>
              <a:t>First, </a:t>
            </a:r>
            <a:r>
              <a:rPr lang="en-US" sz="1300" dirty="0"/>
              <a:t>we </a:t>
            </a:r>
            <a:r>
              <a:rPr lang="en-US" sz="1300" dirty="0" smtClean="0"/>
              <a:t>wrangled </a:t>
            </a:r>
            <a:r>
              <a:rPr lang="en-US" sz="1300" dirty="0"/>
              <a:t>the data that we </a:t>
            </a:r>
            <a:r>
              <a:rPr lang="en-US" sz="1300" dirty="0" smtClean="0"/>
              <a:t>were </a:t>
            </a:r>
            <a:r>
              <a:rPr lang="en-US" sz="1300" dirty="0"/>
              <a:t>going to </a:t>
            </a:r>
            <a:r>
              <a:rPr lang="en-US" sz="1300" dirty="0" smtClean="0"/>
              <a:t>use </a:t>
            </a:r>
            <a:r>
              <a:rPr lang="en-US" sz="1300" dirty="0"/>
              <a:t>by  </a:t>
            </a:r>
            <a:r>
              <a:rPr lang="en-US" sz="1300" dirty="0" smtClean="0"/>
              <a:t>cleaning </a:t>
            </a:r>
            <a:r>
              <a:rPr lang="en-US" sz="1300" dirty="0"/>
              <a:t>and converting </a:t>
            </a:r>
            <a:r>
              <a:rPr lang="en-US" sz="1300" dirty="0" smtClean="0"/>
              <a:t> the variables in the  dataset. The source of the data is clickstream data for 3 month from Apr 2016 to Jul 2016. We started with 41 variables and 1,031,246 rows. By doing feature engineering, we could have 86 variables and the number of rows went down to 140,336 after cleaning the data.</a:t>
            </a:r>
            <a:endParaRPr lang="en-US" sz="1300" dirty="0"/>
          </a:p>
          <a:p>
            <a:pPr marL="0" indent="0">
              <a:buNone/>
            </a:pPr>
            <a:r>
              <a:rPr lang="en-US" sz="1300" b="1" dirty="0"/>
              <a:t>Second, </a:t>
            </a:r>
            <a:r>
              <a:rPr lang="en-US" sz="1300" dirty="0" smtClean="0"/>
              <a:t>we explored </a:t>
            </a:r>
            <a:r>
              <a:rPr lang="en-US" sz="1300" dirty="0"/>
              <a:t>the data </a:t>
            </a:r>
            <a:r>
              <a:rPr lang="en-US" sz="1300" dirty="0" smtClean="0"/>
              <a:t>we work on and </a:t>
            </a:r>
            <a:r>
              <a:rPr lang="en-US" sz="1300" dirty="0"/>
              <a:t>perform a detailed  </a:t>
            </a:r>
            <a:r>
              <a:rPr lang="en-US" sz="1300" dirty="0" smtClean="0"/>
              <a:t>descriptive analysis}that </a:t>
            </a:r>
            <a:r>
              <a:rPr lang="en-US" sz="1300" dirty="0"/>
              <a:t>splits in two different parts. </a:t>
            </a:r>
            <a:r>
              <a:rPr lang="en-US" sz="1300" dirty="0"/>
              <a:t>In the first one, the reader can understand what each variable is adding to the dataset and how it is structured. </a:t>
            </a:r>
            <a:r>
              <a:rPr lang="en-US" sz="1300" dirty="0"/>
              <a:t>In the second one, we see how each variable is related to our dependent </a:t>
            </a:r>
            <a:r>
              <a:rPr lang="en-US" sz="1300" dirty="0" smtClean="0"/>
              <a:t>variable, which is “clicking on the product” that </a:t>
            </a:r>
            <a:r>
              <a:rPr lang="en-US" sz="1300" dirty="0"/>
              <a:t>helps the reader figure out its relation and helps us understand the importance of each variable for our following analysis. </a:t>
            </a:r>
            <a:r>
              <a:rPr lang="en-US" sz="1300" dirty="0" smtClean="0"/>
              <a:t>We prepared our final dataset based on this exploratory data analysis and we started the next step with 27 variables and 4555 rows.</a:t>
            </a:r>
            <a:endParaRPr lang="en-US" sz="1300" dirty="0"/>
          </a:p>
          <a:p>
            <a:pPr marL="0" indent="0">
              <a:buNone/>
            </a:pPr>
            <a:r>
              <a:rPr lang="en-US" sz="1300" b="1" dirty="0"/>
              <a:t>Third, </a:t>
            </a:r>
            <a:r>
              <a:rPr lang="en-US" sz="1300" dirty="0"/>
              <a:t>the reader can see </a:t>
            </a:r>
            <a:r>
              <a:rPr lang="en-US" sz="1300" dirty="0" smtClean="0"/>
              <a:t>market basket analysis (association rules)that </a:t>
            </a:r>
            <a:r>
              <a:rPr lang="en-US" sz="1300" dirty="0"/>
              <a:t>help us to find some business recommendations because we can see the influence of each variable towards the dependent variable. </a:t>
            </a:r>
            <a:r>
              <a:rPr lang="en-US" sz="1300" dirty="0" smtClean="0"/>
              <a:t>We fitted our model with 19 variables as a result of previous steps</a:t>
            </a:r>
            <a:endParaRPr lang="en-US" sz="1300" dirty="0"/>
          </a:p>
          <a:p>
            <a:pPr marL="0" indent="0">
              <a:buNone/>
            </a:pPr>
            <a:r>
              <a:rPr lang="en-US" sz="1300" b="1" dirty="0"/>
              <a:t>Fourth</a:t>
            </a:r>
            <a:r>
              <a:rPr lang="en-US" sz="1300" dirty="0"/>
              <a:t>, we perform a </a:t>
            </a:r>
            <a:r>
              <a:rPr lang="en-US" sz="1300" dirty="0" smtClean="0"/>
              <a:t>logistic regression </a:t>
            </a:r>
            <a:r>
              <a:rPr lang="en-US" sz="1300" dirty="0"/>
              <a:t>using a binary </a:t>
            </a:r>
            <a:r>
              <a:rPr lang="en-US" sz="1300" dirty="0" smtClean="0"/>
              <a:t>target variable </a:t>
            </a:r>
            <a:r>
              <a:rPr lang="en-US" sz="1300" dirty="0" err="1" smtClean="0"/>
              <a:t>product_clicked</a:t>
            </a:r>
            <a:r>
              <a:rPr lang="en-US" sz="1300" dirty="0" smtClean="0"/>
              <a:t> </a:t>
            </a:r>
            <a:endParaRPr lang="en-US" sz="1300" dirty="0"/>
          </a:p>
          <a:p>
            <a:pPr marL="0" indent="0">
              <a:buNone/>
            </a:pPr>
            <a:endParaRPr lang="en-US" sz="1300" dirty="0"/>
          </a:p>
          <a:p>
            <a:pPr marL="0" indent="0">
              <a:buNone/>
            </a:pPr>
            <a:r>
              <a:rPr lang="en-US" sz="1300" dirty="0"/>
              <a:t>We would like to mention that, a priori, we expect getting similar conclusions in our different analysis. </a:t>
            </a:r>
            <a:r>
              <a:rPr lang="en-US" sz="1300" dirty="0"/>
              <a:t>We believe that since we want to find out which variables are the most important ones in predicting , all the analysis that we are performing tends to give us similar results. </a:t>
            </a:r>
          </a:p>
        </p:txBody>
      </p:sp>
    </p:spTree>
    <p:extLst>
      <p:ext uri="{BB962C8B-B14F-4D97-AF65-F5344CB8AC3E}">
        <p14:creationId xmlns:p14="http://schemas.microsoft.com/office/powerpoint/2010/main" val="120721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6">
                    <a:lumMod val="60000"/>
                    <a:lumOff val="40000"/>
                  </a:schemeClr>
                </a:solidFill>
              </a:rPr>
              <a:t>Logistic Regression</a:t>
            </a:r>
          </a:p>
        </p:txBody>
      </p:sp>
      <p:sp>
        <p:nvSpPr>
          <p:cNvPr id="3" name="Content Placeholder 2"/>
          <p:cNvSpPr>
            <a:spLocks noGrp="1"/>
          </p:cNvSpPr>
          <p:nvPr>
            <p:ph idx="1"/>
          </p:nvPr>
        </p:nvSpPr>
        <p:spPr/>
        <p:txBody>
          <a:bodyPr>
            <a:normAutofit/>
          </a:bodyPr>
          <a:lstStyle/>
          <a:p>
            <a:pPr marL="0" indent="0">
              <a:buNone/>
            </a:pPr>
            <a:r>
              <a:rPr lang="en-US" sz="1600" b="1" dirty="0" smtClean="0">
                <a:solidFill>
                  <a:srgbClr val="00B050"/>
                </a:solidFill>
              </a:rPr>
              <a:t>Logistic </a:t>
            </a:r>
            <a:r>
              <a:rPr lang="en-US" sz="1600" b="1" dirty="0">
                <a:solidFill>
                  <a:srgbClr val="00B050"/>
                </a:solidFill>
              </a:rPr>
              <a:t>Regression</a:t>
            </a:r>
          </a:p>
          <a:p>
            <a:r>
              <a:rPr lang="en-US" sz="1300" dirty="0"/>
              <a:t>The goal of logistic regression is to </a:t>
            </a:r>
            <a:r>
              <a:rPr lang="en-US" sz="1300" dirty="0"/>
              <a:t>correctly predict the category of outcome for individual cases using the most parsimonious model. To accomplish this goal, a model is created that includes all predictor variables that are useful in predicting the response variable. So, we want to know which variables can help us to predict about our target variable </a:t>
            </a:r>
            <a:r>
              <a:rPr lang="en-US" sz="1300" dirty="0" err="1"/>
              <a:t>product_clicked</a:t>
            </a:r>
            <a:r>
              <a:rPr lang="en-US" sz="1300" dirty="0"/>
              <a:t>. </a:t>
            </a:r>
            <a:endParaRPr lang="en-US" sz="1300" b="1" dirty="0" smtClean="0">
              <a:effectLst/>
            </a:endParaRPr>
          </a:p>
          <a:p>
            <a:r>
              <a:rPr lang="en-US" sz="1300" dirty="0" smtClean="0"/>
              <a:t>Our </a:t>
            </a:r>
            <a:r>
              <a:rPr lang="en-US" sz="1300" dirty="0"/>
              <a:t>model has the accuracy of 79.5% on the training dataset and the evaluation of the test data shows the accuracy of %75. The sensitivity of our model is 89% and the threshold we chose based on the ROC was 0.65. The AUC was also 0.839 which is a good AUC.</a:t>
            </a:r>
            <a:endParaRPr lang="en-US" sz="1300" b="1" dirty="0" smtClean="0">
              <a:effectLst/>
            </a:endParaRPr>
          </a:p>
          <a:p>
            <a:pPr marL="0" indent="0">
              <a:buNone/>
            </a:pPr>
            <a:r>
              <a:rPr lang="en-US" sz="1300" dirty="0" smtClean="0"/>
              <a:t/>
            </a:r>
            <a:br>
              <a:rPr lang="en-US" sz="1300" dirty="0" smtClean="0"/>
            </a:br>
            <a:endParaRPr lang="en-US" sz="1300" dirty="0"/>
          </a:p>
        </p:txBody>
      </p:sp>
      <p:pic>
        <p:nvPicPr>
          <p:cNvPr id="1026" name="Picture 2" descr="https://lh3.googleusercontent.com/4xMcSWZWMRESfeKq3HMGeOEGiE-FNw36DCoYaMqtKKNnnISSHz2yQw8FcJVg5_N7DxOi4k-_xQRbMN4QJWXnAwaT8I9SA8qoFgD-MJtjaIh_Njn_fmVrd2ngdd-hVCxq7E6Docu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733800"/>
            <a:ext cx="33528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9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6">
                    <a:lumMod val="60000"/>
                    <a:lumOff val="40000"/>
                  </a:schemeClr>
                </a:solidFill>
              </a:rPr>
              <a:t>Answers to our Questions</a:t>
            </a:r>
          </a:p>
        </p:txBody>
      </p:sp>
      <p:sp>
        <p:nvSpPr>
          <p:cNvPr id="3" name="Content Placeholder 2"/>
          <p:cNvSpPr>
            <a:spLocks noGrp="1"/>
          </p:cNvSpPr>
          <p:nvPr>
            <p:ph idx="1"/>
          </p:nvPr>
        </p:nvSpPr>
        <p:spPr/>
        <p:txBody>
          <a:bodyPr>
            <a:normAutofit fontScale="92500" lnSpcReduction="20000"/>
          </a:bodyPr>
          <a:lstStyle/>
          <a:p>
            <a:pPr marL="0" indent="0">
              <a:buNone/>
            </a:pPr>
            <a:r>
              <a:rPr lang="en-US" sz="1700" b="1" dirty="0">
                <a:solidFill>
                  <a:srgbClr val="00B050"/>
                </a:solidFill>
              </a:rPr>
              <a:t>Answers to our Questions</a:t>
            </a:r>
          </a:p>
          <a:p>
            <a:pPr marL="0" indent="0">
              <a:buNone/>
            </a:pPr>
            <a:r>
              <a:rPr lang="en-US" sz="1400" dirty="0" smtClean="0"/>
              <a:t>We </a:t>
            </a:r>
            <a:r>
              <a:rPr lang="en-US" sz="1400" dirty="0"/>
              <a:t>could find answers to some of our questions.</a:t>
            </a:r>
            <a:endParaRPr lang="en-US" sz="1400" b="0" dirty="0" smtClean="0">
              <a:effectLst/>
            </a:endParaRPr>
          </a:p>
          <a:p>
            <a:pPr marL="0" indent="0">
              <a:buNone/>
            </a:pPr>
            <a:r>
              <a:rPr lang="en-US" sz="1400" b="1" dirty="0"/>
              <a:t>1- Is there any difference between the user behavior in the 1st visit versus later visits?</a:t>
            </a:r>
            <a:r>
              <a:rPr lang="en-US" sz="1400" dirty="0"/>
              <a:t> </a:t>
            </a:r>
            <a:endParaRPr lang="en-US" sz="1400" b="0" dirty="0" smtClean="0">
              <a:effectLst/>
            </a:endParaRPr>
          </a:p>
          <a:p>
            <a:pPr fontAlgn="base"/>
            <a:r>
              <a:rPr lang="en-US" sz="1400" dirty="0"/>
              <a:t>Our exploratory data analysis shows that visitors who are visiting the website for the first time account for 65% of total visitors.  </a:t>
            </a:r>
            <a:r>
              <a:rPr lang="en-US" sz="1400" dirty="0" smtClean="0"/>
              <a:t>They </a:t>
            </a:r>
            <a:r>
              <a:rPr lang="en-US" sz="1400" dirty="0"/>
              <a:t>tend to spend more time, view more pages, take more actions. </a:t>
            </a:r>
          </a:p>
          <a:p>
            <a:pPr fontAlgn="base"/>
            <a:r>
              <a:rPr lang="en-US" sz="1400" dirty="0"/>
              <a:t>We noticed that there is positive correlations between the </a:t>
            </a:r>
            <a:r>
              <a:rPr lang="en-US" sz="1400" dirty="0" err="1"/>
              <a:t>pageviews</a:t>
            </a:r>
            <a:r>
              <a:rPr lang="en-US" sz="1400" dirty="0"/>
              <a:t> and taking actions. The more users view pages the more they take actions</a:t>
            </a:r>
            <a:r>
              <a:rPr lang="en-US" sz="1400" dirty="0" smtClean="0"/>
              <a:t>.</a:t>
            </a:r>
            <a:endParaRPr lang="en-US" sz="1400" dirty="0"/>
          </a:p>
          <a:p>
            <a:r>
              <a:rPr lang="en-US" sz="1400" dirty="0" smtClean="0"/>
              <a:t>75</a:t>
            </a:r>
            <a:r>
              <a:rPr lang="en-US" sz="1400" dirty="0"/>
              <a:t>% of mobile users visited the website for the first time which was 14% more than what was expected</a:t>
            </a:r>
            <a:endParaRPr lang="en-US" sz="1400" b="0" dirty="0" smtClean="0">
              <a:effectLst/>
            </a:endParaRPr>
          </a:p>
          <a:p>
            <a:r>
              <a:rPr lang="en-US" sz="1400" dirty="0" smtClean="0"/>
              <a:t>70</a:t>
            </a:r>
            <a:r>
              <a:rPr lang="en-US" sz="1400" dirty="0"/>
              <a:t>% of no clicks on the products were done by the first timers</a:t>
            </a:r>
            <a:endParaRPr lang="en-US" sz="1400" b="0" dirty="0" smtClean="0">
              <a:effectLst/>
            </a:endParaRPr>
          </a:p>
          <a:p>
            <a:pPr marL="0" indent="0">
              <a:buNone/>
            </a:pPr>
            <a:r>
              <a:rPr lang="en-US" sz="1400" b="1" dirty="0" smtClean="0"/>
              <a:t>2- </a:t>
            </a:r>
            <a:r>
              <a:rPr lang="en-US" sz="1400" b="1" dirty="0"/>
              <a:t>Does a number of visit impact on the behavior? For example, a user with 100 visits vs a user with 20 visits?</a:t>
            </a:r>
            <a:endParaRPr lang="en-US" sz="1400" b="0" dirty="0" smtClean="0">
              <a:effectLst/>
            </a:endParaRPr>
          </a:p>
          <a:p>
            <a:pPr fontAlgn="base"/>
            <a:r>
              <a:rPr lang="en-US" sz="1400" dirty="0"/>
              <a:t>By grouping the visit frequency number to different categories, we realized that users with medium/high frequency of visit, spend less time on the site, view fewer pages and take fewer actions that first-time users</a:t>
            </a:r>
            <a:r>
              <a:rPr lang="en-US" sz="1400" dirty="0" smtClean="0"/>
              <a:t>.</a:t>
            </a:r>
          </a:p>
          <a:p>
            <a:pPr marL="0" indent="0">
              <a:buNone/>
            </a:pPr>
            <a:r>
              <a:rPr lang="en-US" sz="1400" b="1" dirty="0"/>
              <a:t>3- Do we have a path that gives us 100% click rate on the products?</a:t>
            </a:r>
            <a:endParaRPr lang="en-US" sz="1400" b="0" dirty="0" smtClean="0">
              <a:effectLst/>
            </a:endParaRPr>
          </a:p>
          <a:p>
            <a:r>
              <a:rPr lang="en-US" sz="1400" dirty="0"/>
              <a:t>Both market basket analysis and exploratory data analysis shows that there are a specific group of users that took specific paths and got 100% conversion rates. Our regression model also shows their characteristics are unique and statistically significant. For example, some of them started their journey from a specific path and some of them referred by the specific sources.  (Because of confidentiality and privacy policy we can’t share more findings on this point)</a:t>
            </a:r>
            <a:endParaRPr lang="en-US" sz="1400" b="0" dirty="0" smtClean="0">
              <a:effectLst/>
            </a:endParaRPr>
          </a:p>
          <a:p>
            <a:pPr marL="0" indent="0">
              <a:buNone/>
            </a:pPr>
            <a:r>
              <a:rPr lang="en-US" sz="1400" b="1" dirty="0"/>
              <a:t>4- Can we profile the user based on the behavior, metrics or dimensions?</a:t>
            </a:r>
            <a:endParaRPr lang="en-US" sz="1400" b="0" dirty="0" smtClean="0">
              <a:effectLst/>
            </a:endParaRPr>
          </a:p>
          <a:p>
            <a:r>
              <a:rPr lang="en-US" sz="1400" dirty="0"/>
              <a:t>Both market basket analysis and exploratory data analysis shows that there are a specific group of users that took specific paths and got 100% conversion rates and also there are some unique characteristics such as source and clicking on some features on the page that impact the user behavior in terms of not clicking on the product.</a:t>
            </a:r>
          </a:p>
        </p:txBody>
      </p:sp>
    </p:spTree>
    <p:extLst>
      <p:ext uri="{BB962C8B-B14F-4D97-AF65-F5344CB8AC3E}">
        <p14:creationId xmlns:p14="http://schemas.microsoft.com/office/powerpoint/2010/main" val="172893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6">
                    <a:lumMod val="60000"/>
                    <a:lumOff val="40000"/>
                  </a:schemeClr>
                </a:solidFill>
              </a:rPr>
              <a:t>Answers to our Questions</a:t>
            </a:r>
            <a:endParaRPr lang="en-US" sz="3200" dirty="0" smtClean="0">
              <a:solidFill>
                <a:schemeClr val="accent6">
                  <a:lumMod val="60000"/>
                  <a:lumOff val="40000"/>
                </a:schemeClr>
              </a:solidFill>
            </a:endParaRPr>
          </a:p>
        </p:txBody>
      </p:sp>
      <p:sp>
        <p:nvSpPr>
          <p:cNvPr id="3" name="Content Placeholder 2"/>
          <p:cNvSpPr>
            <a:spLocks noGrp="1"/>
          </p:cNvSpPr>
          <p:nvPr>
            <p:ph idx="1"/>
          </p:nvPr>
        </p:nvSpPr>
        <p:spPr/>
        <p:txBody>
          <a:bodyPr>
            <a:normAutofit/>
          </a:bodyPr>
          <a:lstStyle/>
          <a:p>
            <a:pPr marL="0" indent="0">
              <a:buNone/>
            </a:pPr>
            <a:r>
              <a:rPr lang="en-US" sz="1300" b="1" dirty="0"/>
              <a:t>5- Is the type of product important?</a:t>
            </a:r>
            <a:endParaRPr lang="en-US" sz="1300" b="0" dirty="0" smtClean="0">
              <a:effectLst/>
            </a:endParaRPr>
          </a:p>
          <a:p>
            <a:r>
              <a:rPr lang="en-US" sz="1300" dirty="0"/>
              <a:t>In order to answer this question, we will need further analysis specific to the type of products. This can be part of our future analysis and recommendations</a:t>
            </a:r>
            <a:r>
              <a:rPr lang="en-US" sz="1300" dirty="0" smtClean="0"/>
              <a:t>.</a:t>
            </a:r>
            <a:endParaRPr lang="en-US" sz="1300" b="0" dirty="0" smtClean="0">
              <a:effectLst/>
            </a:endParaRPr>
          </a:p>
          <a:p>
            <a:pPr marL="0" indent="0">
              <a:buNone/>
            </a:pPr>
            <a:r>
              <a:rPr lang="en-US" sz="1300" b="1" dirty="0"/>
              <a:t>6- What are the characteristics of users who did not click? </a:t>
            </a:r>
            <a:endParaRPr lang="en-US" sz="1300" b="0" dirty="0" smtClean="0">
              <a:effectLst/>
            </a:endParaRPr>
          </a:p>
          <a:p>
            <a:r>
              <a:rPr lang="en-US" sz="1300" dirty="0"/>
              <a:t>Our market basket analysis shows that there are some dimensions such as source, device browser, visit frequency and device category that impact the clicks on the product. (Because of confidentiality and privacy policy we can’t share more findings on this point</a:t>
            </a:r>
            <a:r>
              <a:rPr lang="en-US" sz="1300" dirty="0" smtClean="0"/>
              <a:t>)</a:t>
            </a:r>
            <a:endParaRPr lang="en-US" sz="1300" b="0" dirty="0" smtClean="0">
              <a:effectLst/>
            </a:endParaRPr>
          </a:p>
          <a:p>
            <a:pPr marL="0" indent="0">
              <a:buNone/>
            </a:pPr>
            <a:r>
              <a:rPr lang="en-US" sz="1300" b="1" dirty="0"/>
              <a:t>7- What are the characteristics of users who viewed the “result</a:t>
            </a:r>
            <a:r>
              <a:rPr lang="en-US" sz="1300" b="1" dirty="0" smtClean="0"/>
              <a:t>” page </a:t>
            </a:r>
            <a:r>
              <a:rPr lang="en-US" sz="1300" b="1" dirty="0"/>
              <a:t>and click on the product vs users who did not? Do clicks and </a:t>
            </a:r>
            <a:r>
              <a:rPr lang="en-US" sz="1300" b="1" dirty="0" err="1"/>
              <a:t>pageviewes</a:t>
            </a:r>
            <a:r>
              <a:rPr lang="en-US" sz="1300" b="1" dirty="0"/>
              <a:t> before result matter?</a:t>
            </a:r>
            <a:endParaRPr lang="en-US" sz="1300" b="0" dirty="0" smtClean="0">
              <a:effectLst/>
            </a:endParaRPr>
          </a:p>
          <a:p>
            <a:r>
              <a:rPr lang="en-US" sz="1300" dirty="0"/>
              <a:t>We already answered to some part of this question in the previous questions. Viewing some section of the website such as articles and product detail pages impact the later behavior of the users in terms of clicking. One of the key findings was if we direct some of the incoming traffic to specific pages and users start their journey from those pages, we will have better conversion rates and higher clicks on the product. Based on our logistic regression, assuming all the coefficients are equal, if we increase the number of visits to 3 specific pages by 1, we will increase the number of clicks to 4 for each entrance.</a:t>
            </a:r>
            <a:endParaRPr lang="en-US" sz="1300" b="0" dirty="0" smtClean="0">
              <a:effectLst/>
            </a:endParaRPr>
          </a:p>
          <a:p>
            <a:pPr marL="0" indent="0">
              <a:buNone/>
            </a:pPr>
            <a:endParaRPr lang="en-US" sz="1300" dirty="0"/>
          </a:p>
        </p:txBody>
      </p:sp>
    </p:spTree>
    <p:extLst>
      <p:ext uri="{BB962C8B-B14F-4D97-AF65-F5344CB8AC3E}">
        <p14:creationId xmlns:p14="http://schemas.microsoft.com/office/powerpoint/2010/main" val="426689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6">
                    <a:lumMod val="60000"/>
                    <a:lumOff val="40000"/>
                  </a:schemeClr>
                </a:solidFill>
              </a:rPr>
              <a:t>Recommendations</a:t>
            </a:r>
          </a:p>
        </p:txBody>
      </p:sp>
      <p:sp>
        <p:nvSpPr>
          <p:cNvPr id="3" name="Content Placeholder 2"/>
          <p:cNvSpPr>
            <a:spLocks noGrp="1"/>
          </p:cNvSpPr>
          <p:nvPr>
            <p:ph idx="1"/>
          </p:nvPr>
        </p:nvSpPr>
        <p:spPr/>
        <p:txBody>
          <a:bodyPr>
            <a:normAutofit fontScale="92500" lnSpcReduction="20000"/>
          </a:bodyPr>
          <a:lstStyle/>
          <a:p>
            <a:pPr marL="0" indent="0">
              <a:buNone/>
            </a:pPr>
            <a:r>
              <a:rPr lang="en-US" sz="1400" b="1" dirty="0"/>
              <a:t>Recommendations</a:t>
            </a:r>
            <a:endParaRPr lang="en-US" sz="1400" b="1" dirty="0" smtClean="0">
              <a:effectLst/>
            </a:endParaRPr>
          </a:p>
          <a:p>
            <a:pPr marL="0" indent="0">
              <a:buNone/>
            </a:pPr>
            <a:r>
              <a:rPr lang="en-US" sz="1400" dirty="0"/>
              <a:t>1- For paid traffic and paid ads, it is better to link the traffic to specific product pages as they will increase the engagement and product familiarity which will lead to more clicks on the products.</a:t>
            </a:r>
            <a:endParaRPr lang="en-US" sz="1400" b="0" dirty="0" smtClean="0">
              <a:effectLst/>
            </a:endParaRPr>
          </a:p>
          <a:p>
            <a:pPr marL="0" indent="0">
              <a:buNone/>
            </a:pPr>
            <a:r>
              <a:rPr lang="en-US" sz="1400" dirty="0"/>
              <a:t>2- There are specific blogs, referrers, and websites that send visitors to the pages. There is a good opportunity to invest money in this segment as they have significant impact on the conversions</a:t>
            </a:r>
            <a:endParaRPr lang="en-US" sz="1400" b="0" dirty="0" smtClean="0">
              <a:effectLst/>
            </a:endParaRPr>
          </a:p>
          <a:p>
            <a:pPr marL="0" indent="0">
              <a:buNone/>
            </a:pPr>
            <a:r>
              <a:rPr lang="en-US" sz="1400" dirty="0"/>
              <a:t>3- There is no need to change the flow in other sections such as articles, tools and contact us as they have no statistically significant impact on the </a:t>
            </a:r>
            <a:r>
              <a:rPr lang="en-US" sz="1400" dirty="0" smtClean="0"/>
              <a:t>conversions.</a:t>
            </a:r>
            <a:endParaRPr lang="en-US" sz="1400" dirty="0"/>
          </a:p>
          <a:p>
            <a:pPr marL="0" indent="0">
              <a:buNone/>
            </a:pPr>
            <a:r>
              <a:rPr lang="en-US" sz="1400" dirty="0" smtClean="0"/>
              <a:t>4- </a:t>
            </a:r>
            <a:r>
              <a:rPr lang="en-US" sz="1400" dirty="0"/>
              <a:t>Traffic that comes from the emails have high statistically significant conversions and further investment may be a good choice on targeting the customers via email.</a:t>
            </a:r>
            <a:endParaRPr lang="en-US" sz="1400" b="0" dirty="0" smtClean="0">
              <a:effectLst/>
            </a:endParaRPr>
          </a:p>
          <a:p>
            <a:pPr marL="0" indent="0">
              <a:buNone/>
            </a:pPr>
            <a:r>
              <a:rPr lang="en-US" sz="1400" dirty="0"/>
              <a:t>5- New visitors spend more time on the pages and there is an opportunity for the company to increase their conversions by showing them the product detail pages and educate them. This will lead to high-quality conversions and clicks on the products.</a:t>
            </a:r>
            <a:endParaRPr lang="en-US" sz="1400" b="0" dirty="0" smtClean="0">
              <a:effectLst/>
            </a:endParaRPr>
          </a:p>
          <a:p>
            <a:pPr marL="0" indent="0">
              <a:buNone/>
            </a:pPr>
            <a:r>
              <a:rPr lang="en-US" sz="1400" b="1" u="sng" dirty="0"/>
              <a:t>(Because of confidentiality and privacy policy we can’t share more findings on this point)</a:t>
            </a:r>
            <a:endParaRPr lang="en-US" sz="1400" b="0" dirty="0" smtClean="0">
              <a:effectLst/>
            </a:endParaRPr>
          </a:p>
          <a:p>
            <a:pPr marL="0" indent="0">
              <a:buNone/>
            </a:pPr>
            <a:r>
              <a:rPr lang="en-US" sz="1400" b="0" dirty="0" smtClean="0">
                <a:effectLst/>
              </a:rPr>
              <a:t/>
            </a:r>
            <a:br>
              <a:rPr lang="en-US" sz="1400" b="0" dirty="0" smtClean="0">
                <a:effectLst/>
              </a:rPr>
            </a:br>
            <a:r>
              <a:rPr lang="en-US" sz="1400" b="1" dirty="0"/>
              <a:t>Further Research</a:t>
            </a:r>
            <a:endParaRPr lang="en-US" sz="1400" b="0" dirty="0" smtClean="0">
              <a:effectLst/>
            </a:endParaRPr>
          </a:p>
          <a:p>
            <a:r>
              <a:rPr lang="en-US" sz="1400" dirty="0"/>
              <a:t>There should be a further study on the visitors who visit the website more than 6 times but less than 20. This segment has no interests on the product itself but the fact that they are visiting the pages, again and again, shows they are looking for other info. Understanding these visitors may have some good impacts on their user experience.</a:t>
            </a:r>
            <a:endParaRPr lang="en-US" sz="1400" b="0" dirty="0" smtClean="0">
              <a:effectLst/>
            </a:endParaRPr>
          </a:p>
          <a:p>
            <a:r>
              <a:rPr lang="en-US" sz="1400" dirty="0"/>
              <a:t>Any analysis to measure ROI, any marketing activities such as online ads, social media posts and marketing automation process such as weekly, daily and monthly emails should be targeted based on web analytics modeling to increase the conversions and to measure the effectiveness of marketing channels.</a:t>
            </a:r>
            <a:endParaRPr lang="en-US" sz="1400" b="0" dirty="0" smtClean="0">
              <a:effectLst/>
            </a:endParaRPr>
          </a:p>
          <a:p>
            <a:r>
              <a:rPr lang="en-US" sz="1400" dirty="0" smtClean="0"/>
              <a:t/>
            </a:r>
            <a:br>
              <a:rPr lang="en-US" sz="1400" dirty="0" smtClean="0"/>
            </a:br>
            <a:endParaRPr lang="en-US" sz="1300" dirty="0"/>
          </a:p>
        </p:txBody>
      </p:sp>
    </p:spTree>
    <p:extLst>
      <p:ext uri="{BB962C8B-B14F-4D97-AF65-F5344CB8AC3E}">
        <p14:creationId xmlns:p14="http://schemas.microsoft.com/office/powerpoint/2010/main" val="181649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6">
                    <a:lumMod val="60000"/>
                    <a:lumOff val="40000"/>
                  </a:schemeClr>
                </a:solidFill>
              </a:rPr>
              <a:t/>
            </a:r>
            <a:br>
              <a:rPr lang="en-US" sz="3200" dirty="0" smtClean="0">
                <a:solidFill>
                  <a:schemeClr val="accent6">
                    <a:lumMod val="60000"/>
                    <a:lumOff val="40000"/>
                  </a:schemeClr>
                </a:solidFill>
              </a:rPr>
            </a:br>
            <a:r>
              <a:rPr lang="en-US" sz="3200" dirty="0" smtClean="0">
                <a:solidFill>
                  <a:schemeClr val="accent6">
                    <a:lumMod val="60000"/>
                    <a:lumOff val="40000"/>
                  </a:schemeClr>
                </a:solidFill>
              </a:rPr>
              <a:t>Further Research</a:t>
            </a:r>
          </a:p>
        </p:txBody>
      </p:sp>
      <p:sp>
        <p:nvSpPr>
          <p:cNvPr id="3" name="Content Placeholder 2"/>
          <p:cNvSpPr>
            <a:spLocks noGrp="1"/>
          </p:cNvSpPr>
          <p:nvPr>
            <p:ph idx="1"/>
          </p:nvPr>
        </p:nvSpPr>
        <p:spPr/>
        <p:txBody>
          <a:bodyPr>
            <a:normAutofit/>
          </a:bodyPr>
          <a:lstStyle/>
          <a:p>
            <a:pPr marL="0" indent="0">
              <a:buNone/>
            </a:pPr>
            <a:r>
              <a:rPr lang="en-US" sz="1400" b="0" dirty="0" smtClean="0">
                <a:effectLst/>
              </a:rPr>
              <a:t/>
            </a:r>
            <a:br>
              <a:rPr lang="en-US" sz="1400" b="0" dirty="0" smtClean="0">
                <a:effectLst/>
              </a:rPr>
            </a:br>
            <a:r>
              <a:rPr lang="en-US" sz="1400" b="1" dirty="0"/>
              <a:t>Further Research</a:t>
            </a:r>
            <a:endParaRPr lang="en-US" sz="1400" b="0" dirty="0" smtClean="0">
              <a:effectLst/>
            </a:endParaRPr>
          </a:p>
          <a:p>
            <a:r>
              <a:rPr lang="en-US" sz="1400" dirty="0"/>
              <a:t>There should be a further study on the visitors who visit the website more than 6 times but less than 20. This segment has no interests on the product itself but the fact that they are visiting the pages, again and again, shows they are looking for other info. Understanding these visitors may have some good impacts on their user experience.</a:t>
            </a:r>
            <a:endParaRPr lang="en-US" sz="1400" b="0" dirty="0" smtClean="0">
              <a:effectLst/>
            </a:endParaRPr>
          </a:p>
          <a:p>
            <a:r>
              <a:rPr lang="en-US" sz="1400" dirty="0"/>
              <a:t>Any analysis to measure ROI, any marketing activities such as online ads, social media posts and marketing automation process such as weekly, daily and monthly emails should be targeted based on web analytics modeling to increase the conversions and to measure the effectiveness of marketing channels.</a:t>
            </a:r>
            <a:endParaRPr lang="en-US" sz="1400" b="0" dirty="0" smtClean="0">
              <a:effectLst/>
            </a:endParaRPr>
          </a:p>
          <a:p>
            <a:pPr marL="0" indent="0">
              <a:buNone/>
            </a:pPr>
            <a:r>
              <a:rPr lang="en-US" sz="1400" dirty="0" smtClean="0"/>
              <a:t/>
            </a:r>
            <a:br>
              <a:rPr lang="en-US" sz="1400" dirty="0" smtClean="0"/>
            </a:br>
            <a:endParaRPr lang="en-US" sz="1300" dirty="0"/>
          </a:p>
        </p:txBody>
      </p:sp>
    </p:spTree>
    <p:extLst>
      <p:ext uri="{BB962C8B-B14F-4D97-AF65-F5344CB8AC3E}">
        <p14:creationId xmlns:p14="http://schemas.microsoft.com/office/powerpoint/2010/main" val="693213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1228</Words>
  <Application>Microsoft Office PowerPoint</Application>
  <PresentationFormat>On-screen Show (4:3)</PresentationFormat>
  <Paragraphs>68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CLICKSTREAM PROJECT  </vt:lpstr>
      <vt:lpstr>Capstone Project Milestone Report - Intro </vt:lpstr>
      <vt:lpstr>Structure of the Project</vt:lpstr>
      <vt:lpstr>Logistic Regression</vt:lpstr>
      <vt:lpstr>Answers to our Questions</vt:lpstr>
      <vt:lpstr>Answers to our Questions</vt:lpstr>
      <vt:lpstr>Recommendations</vt:lpstr>
      <vt:lpstr> Further Research</vt:lpstr>
    </vt:vector>
  </TitlesOfParts>
  <Company>Voya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CLICKSTREAM PROJECT</dc:title>
  <dc:creator>Moghaddam, M. (Morteza)</dc:creator>
  <cp:lastModifiedBy>Moghaddam, M. (Morteza)</cp:lastModifiedBy>
  <cp:revision>10</cp:revision>
  <dcterms:created xsi:type="dcterms:W3CDTF">2016-10-21T21:21:51Z</dcterms:created>
  <dcterms:modified xsi:type="dcterms:W3CDTF">2016-10-21T22:06:13Z</dcterms:modified>
</cp:coreProperties>
</file>