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61580" cy="10693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tableStyles" Target="tableStyles.xml"/><Relationship Id="rId7" Type="http://schemas.openxmlformats.org/officeDocument/2006/relationships/presProps" Target="presProps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1" Type="http://schemas.openxmlformats.org/officeDocument/2006/relationships/image" Target="../media/image60.png"/><Relationship Id="rId10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787184" y="1109980"/>
            <a:ext cx="5949315" cy="81902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4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6000"/>
              </a:lnSpc>
              <a:tabLst/>
            </a:pPr>
            <a:r>
              <a:rPr sz="1500" b="1" kern="0" spc="-8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中国人民大学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8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2017-2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018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学年第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二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学期微积分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C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Ⅰ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Ⅰ</a:t>
            </a:r>
            <a:r>
              <a:rPr sz="1500" kern="0" spc="-27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期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中试题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1</a:t>
            </a:r>
            <a:r>
              <a:rPr sz="1500" kern="0" spc="15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 </a:t>
            </a:r>
            <a:r>
              <a:rPr sz="1500" b="1" kern="0" spc="-90" dirty="0">
                <a:solidFill>
                  <a:srgbClr val="000000">
                    <a:alpha val="100000"/>
                  </a:srgbClr>
                </a:solidFill>
                <a:latin typeface="STXinwei"/>
                <a:ea typeface="STXinwei"/>
                <a:cs typeface="STXinwei"/>
              </a:rPr>
              <a:t>及答案</a:t>
            </a:r>
            <a:endParaRPr sz="1500" dirty="0">
              <a:latin typeface="STXinwei"/>
              <a:ea typeface="STXinwei"/>
              <a:cs typeface="STXinwe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0000"/>
              </a:lnSpc>
              <a:spcBef>
                <a:spcPts val="312"/>
              </a:spcBef>
              <a:tabLst/>
            </a:pP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一．单项选择题（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1-10 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题，每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r>
              <a:rPr sz="1000" kern="0" spc="-2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分，共</a:t>
            </a:r>
            <a:r>
              <a:rPr sz="1000" kern="0" spc="-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分）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2575" algn="l" rtl="0" eaLnBrk="0">
              <a:lnSpc>
                <a:spcPct val="88000"/>
              </a:lnSpc>
              <a:spcBef>
                <a:spcPts val="300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知识点：微积分基本定理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97815" algn="l" rtl="0" eaLnBrk="0">
              <a:lnSpc>
                <a:spcPts val="1980"/>
              </a:lnSpc>
              <a:spcBef>
                <a:spcPts val="1159"/>
              </a:spcBef>
              <a:tabLst/>
            </a:pP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800" i="1" kern="0" spc="-1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800" i="1" kern="0" spc="-1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6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+∞</a:t>
            </a:r>
            <a:r>
              <a:rPr sz="1100" kern="0" spc="-2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800" kern="0" spc="-10" baseline="1021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上连续，且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</a:t>
            </a:r>
            <a:r>
              <a:rPr sz="1800" kern="0" spc="-20" baseline="10214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r>
              <a:rPr sz="1800" i="1" kern="0" spc="-2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2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20" baseline="1021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baseline="102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_____</a:t>
            </a:r>
            <a:endParaRPr sz="1800" baseline="10214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88034" algn="l" rtl="0" eaLnBrk="0">
              <a:lnSpc>
                <a:spcPts val="1940"/>
              </a:lnSpc>
              <a:spcBef>
                <a:spcPts val="451"/>
              </a:spcBef>
              <a:tabLst>
                <a:tab pos="89788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11480" algn="l" rtl="0" eaLnBrk="0">
              <a:lnSpc>
                <a:spcPct val="88000"/>
              </a:lnSpc>
              <a:spcBef>
                <a:spcPts val="310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343534" algn="l" rtl="0" eaLnBrk="0">
              <a:lnSpc>
                <a:spcPct val="88000"/>
              </a:lnSpc>
              <a:spcBef>
                <a:spcPts val="904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b="1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</a:t>
            </a:r>
            <a:r>
              <a:rPr sz="1000" kern="0" spc="-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多元复合函数与隐函数微分法，难度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0665" algn="l" rtl="0" eaLnBrk="0">
              <a:lnSpc>
                <a:spcPct val="97000"/>
              </a:lnSpc>
              <a:spcBef>
                <a:spcPts val="362"/>
              </a:spcBef>
              <a:tabLst/>
            </a:pP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-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-2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1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20" baseline="2893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-2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100" kern="0" spc="-20" baseline="5682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7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40" baseline="2893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4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11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</a:t>
            </a:r>
            <a:r>
              <a:rPr sz="1600" kern="0" spc="3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，其中</a:t>
            </a:r>
            <a:r>
              <a:rPr sz="1800" i="1" kern="0" spc="3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1600" kern="0" spc="3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可微，则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99084" algn="l" rtl="0" eaLnBrk="0">
              <a:lnSpc>
                <a:spcPts val="1948"/>
              </a:lnSpc>
              <a:spcBef>
                <a:spcPts val="461"/>
              </a:spcBef>
              <a:tabLst/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</a:t>
            </a:r>
            <a:r>
              <a:rPr sz="1200" i="1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   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marL="411480" algn="l" rtl="0" eaLnBrk="0">
              <a:lnSpc>
                <a:spcPts val="2175"/>
              </a:lnSpc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18134" algn="l" rtl="0" eaLnBrk="0">
              <a:lnSpc>
                <a:spcPct val="87000"/>
              </a:lnSpc>
              <a:spcBef>
                <a:spcPts val="365"/>
              </a:spcBef>
              <a:tabLst/>
            </a:pPr>
            <a:r>
              <a:rPr sz="1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200" b="1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偏导数与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全微分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2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2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2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容易）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13384" algn="l" rtl="0" eaLnBrk="0">
              <a:lnSpc>
                <a:spcPct val="78000"/>
              </a:lnSpc>
              <a:spcBef>
                <a:spcPts val="366"/>
              </a:spcBef>
              <a:tabLst/>
            </a:pPr>
            <a:r>
              <a:rPr sz="1600" kern="0" spc="-3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ln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600" kern="0" spc="-3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，则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</a:t>
            </a:r>
            <a:r>
              <a:rPr sz="1600" kern="0" spc="-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</a:t>
            </a:r>
            <a:endParaRPr sz="1600" baseline="3255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99084" algn="l" rtl="0" eaLnBrk="0">
              <a:lnSpc>
                <a:spcPts val="1948"/>
              </a:lnSpc>
              <a:spcBef>
                <a:spcPts val="453"/>
              </a:spcBef>
              <a:tabLst/>
            </a:pP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2  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5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；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411480" algn="l" rtl="0" eaLnBrk="0">
              <a:lnSpc>
                <a:spcPts val="2175"/>
              </a:lnSpc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274320" algn="l" rtl="0" eaLnBrk="0">
              <a:lnSpc>
                <a:spcPct val="88000"/>
              </a:lnSpc>
              <a:spcBef>
                <a:spcPts val="904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知识点：定积分的概念与性质，难度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7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48640" algn="l" rtl="0" eaLnBrk="0">
              <a:lnSpc>
                <a:spcPct val="95000"/>
              </a:lnSpc>
              <a:spcBef>
                <a:spcPts val="318"/>
              </a:spcBef>
              <a:tabLst/>
            </a:pPr>
            <a:r>
              <a:rPr sz="1600" kern="0" spc="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600" kern="0" spc="-1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01750" algn="l" rtl="0" eaLnBrk="0">
              <a:lnSpc>
                <a:spcPts val="1940"/>
              </a:lnSpc>
              <a:spcBef>
                <a:spcPts val="459"/>
              </a:spcBef>
              <a:tabLst>
                <a:tab pos="1894204" algn="l"/>
              </a:tabLst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       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marL="677544" algn="l" rtl="0" eaLnBrk="0">
              <a:lnSpc>
                <a:spcPct val="98000"/>
              </a:lnSpc>
              <a:spcBef>
                <a:spcPts val="1119"/>
              </a:spcBef>
              <a:tabLst/>
            </a:pP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解：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098550" algn="l" rtl="0" eaLnBrk="0">
              <a:lnSpc>
                <a:spcPts val="2319"/>
              </a:lnSpc>
              <a:spcBef>
                <a:spcPts val="585"/>
              </a:spcBef>
              <a:tabLst>
                <a:tab pos="308673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098550" algn="l" rtl="0" eaLnBrk="0">
              <a:lnSpc>
                <a:spcPts val="2703"/>
              </a:lnSpc>
              <a:spcBef>
                <a:spcPts val="510"/>
              </a:spcBef>
              <a:tabLst>
                <a:tab pos="30194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678180" algn="l" rtl="0" eaLnBrk="0">
              <a:lnSpc>
                <a:spcPct val="88000"/>
              </a:lnSpc>
              <a:spcBef>
                <a:spcPts val="2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endParaRPr sz="1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86311" y="8730522"/>
            <a:ext cx="1920909" cy="3433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85950" y="8371159"/>
            <a:ext cx="1987975" cy="29457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426203" y="7773854"/>
            <a:ext cx="560764" cy="32368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681983" y="7773854"/>
            <a:ext cx="558382" cy="323685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754888" y="7773056"/>
            <a:ext cx="334541" cy="32448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014763" y="7286975"/>
            <a:ext cx="1200784" cy="29457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91805" y="7218644"/>
            <a:ext cx="1368711" cy="45407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550261" y="5729477"/>
            <a:ext cx="1056005" cy="423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719292" y="5731397"/>
            <a:ext cx="531790" cy="299966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705809" y="4143723"/>
            <a:ext cx="1411122" cy="401727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950445" y="4203416"/>
            <a:ext cx="193541" cy="244543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830337" y="4170271"/>
            <a:ext cx="543993" cy="29462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3336224" y="2932615"/>
            <a:ext cx="544243" cy="32104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2230054" y="2891911"/>
            <a:ext cx="447344" cy="362901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086867" y="2931817"/>
            <a:ext cx="488814" cy="24746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972680" y="2444583"/>
            <a:ext cx="905430" cy="300865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3271690" y="9897041"/>
            <a:ext cx="1023619" cy="160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共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endParaRPr sz="10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786729" y="1050221"/>
            <a:ext cx="6000750" cy="8347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8129" algn="l" rtl="0" eaLnBrk="0">
              <a:lnSpc>
                <a:spcPct val="88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1000" b="1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知识点：多元函数的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极值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容易）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9400" algn="l" rtl="0" eaLnBrk="0">
              <a:lnSpc>
                <a:spcPct val="100000"/>
              </a:lnSpc>
              <a:spcBef>
                <a:spcPts val="355"/>
              </a:spcBef>
              <a:tabLst/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设函数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具有二阶连续偏导数，在点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5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800" kern="0" spc="50" baseline="-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50" baseline="-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5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处，有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96545" algn="l" rtl="0" eaLnBrk="0">
              <a:lnSpc>
                <a:spcPct val="100000"/>
              </a:lnSpc>
              <a:spcBef>
                <a:spcPts val="360"/>
              </a:spcBef>
              <a:tabLst/>
            </a:pP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-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xx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yy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-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yx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-1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，则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50520" algn="l" rtl="0" eaLnBrk="0">
              <a:lnSpc>
                <a:spcPct val="100000"/>
              </a:lnSpc>
              <a:spcBef>
                <a:spcPts val="332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）点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2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是函数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的极大值点 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）点</a:t>
            </a:r>
            <a:r>
              <a:rPr sz="1000" kern="0" spc="-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2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是函数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的极小值点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50520" algn="l" rtl="0" eaLnBrk="0">
              <a:lnSpc>
                <a:spcPct val="100000"/>
              </a:lnSpc>
              <a:spcBef>
                <a:spcPts val="336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）点</a:t>
            </a:r>
            <a:r>
              <a:rPr sz="10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sz="1000" kern="0" spc="2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非函数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的极值点   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）条件不够，无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法判定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411095" algn="l" rtl="0" eaLnBrk="0">
              <a:lnSpc>
                <a:spcPct val="88000"/>
              </a:lnSpc>
              <a:spcBef>
                <a:spcPts val="1121"/>
              </a:spcBef>
              <a:tabLst/>
            </a:pP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</a:t>
            </a:r>
            <a:r>
              <a:rPr sz="1000" kern="0" spc="-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：（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78129" algn="l" rtl="0" eaLnBrk="0">
              <a:lnSpc>
                <a:spcPct val="88000"/>
              </a:lnSpc>
              <a:spcBef>
                <a:spcPts val="904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知识点：二重积分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较难）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1590" indent="-8889" algn="l" rtl="0" eaLnBrk="0">
              <a:lnSpc>
                <a:spcPct val="141000"/>
              </a:lnSpc>
              <a:spcBef>
                <a:spcPts val="626"/>
              </a:spcBef>
              <a:tabLst>
                <a:tab pos="2497454" algn="l"/>
              </a:tabLst>
            </a:pPr>
            <a:r>
              <a:rPr sz="1600" kern="0" spc="1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设函数</a:t>
            </a:r>
            <a:r>
              <a:rPr sz="1000" kern="0" spc="-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1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800" kern="0" spc="1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1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1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连续，且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</a:t>
            </a:r>
            <a:r>
              <a:rPr sz="1600" kern="0" spc="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其中</a:t>
            </a:r>
            <a:r>
              <a:rPr sz="1800" i="1" kern="0" spc="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1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是由直线</a:t>
            </a:r>
            <a:r>
              <a:rPr sz="1000" kern="0" spc="-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1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baseline="2893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1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所围成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600" kern="0" spc="20" baseline="976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的有界闭区域，则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800" i="1" kern="0" spc="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800" i="1" kern="0" spc="20" baseline="289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800" kern="0" spc="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800" i="1" kern="0" spc="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dxdy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2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100" u="sng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endParaRPr sz="1100" dirty="0">
              <a:latin typeface="Microsoft YaHei"/>
              <a:ea typeface="Microsoft YaHei"/>
              <a:cs typeface="Microsoft YaHei"/>
            </a:endParaRPr>
          </a:p>
          <a:p>
            <a:pPr marL="1125219" algn="l" rtl="0" eaLnBrk="0">
              <a:lnSpc>
                <a:spcPct val="70000"/>
              </a:lnSpc>
              <a:spcBef>
                <a:spcPts val="395"/>
              </a:spcBef>
              <a:tabLst/>
            </a:pPr>
            <a:r>
              <a:rPr sz="6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endParaRPr sz="600" dirty="0">
              <a:latin typeface="Times New Roman"/>
              <a:ea typeface="Times New Roman"/>
              <a:cs typeface="Times New Roman"/>
            </a:endParaRPr>
          </a:p>
          <a:p>
            <a:pPr marL="409575" algn="l" rtl="0" eaLnBrk="0">
              <a:lnSpc>
                <a:spcPct val="72000"/>
              </a:lnSpc>
              <a:spcBef>
                <a:spcPts val="1370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(A)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              (B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(C)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(D)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marL="412115" algn="l" rtl="0" eaLnBrk="0">
              <a:lnSpc>
                <a:spcPct val="88000"/>
              </a:lnSpc>
              <a:spcBef>
                <a:spcPts val="1238"/>
              </a:spcBef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答案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5414" algn="l" rtl="0" eaLnBrk="0">
              <a:lnSpc>
                <a:spcPct val="88000"/>
              </a:lnSpc>
              <a:spcBef>
                <a:spcPts val="305"/>
              </a:spcBef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知识点：二重积分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79400" algn="l" rtl="0" eaLnBrk="0">
              <a:lnSpc>
                <a:spcPts val="2423"/>
              </a:lnSpc>
              <a:spcBef>
                <a:spcPts val="694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设有平面区域</a:t>
            </a:r>
            <a:r>
              <a:rPr sz="11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 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700" kern="0" spc="-3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0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i="1" kern="0" spc="-3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1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700" kern="0" spc="-3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0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11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r>
              <a:rPr sz="1700" kern="0" spc="-3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i="1" kern="0" spc="-3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900" kern="0" spc="-30" baseline="10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100" kern="0" spc="-2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{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1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700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0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i="1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700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kern="0" spc="-40" baseline="1537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kern="0" spc="-40" baseline="1537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700" kern="0" spc="-4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0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11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1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11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}</a:t>
            </a:r>
            <a:r>
              <a:rPr sz="1700" kern="0" spc="20" baseline="153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700" baseline="15377" dirty="0">
              <a:latin typeface="Times New Roman"/>
              <a:ea typeface="Times New Roman"/>
              <a:cs typeface="Times New Roman"/>
            </a:endParaRPr>
          </a:p>
          <a:p>
            <a:pPr marL="280034" algn="l" rtl="0" eaLnBrk="0">
              <a:lnSpc>
                <a:spcPts val="3455"/>
              </a:lnSpc>
              <a:tabLst>
                <a:tab pos="23558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0034" algn="l" rtl="0" eaLnBrk="0">
              <a:lnSpc>
                <a:spcPct val="76000"/>
              </a:lnSpc>
              <a:spcBef>
                <a:spcPts val="951"/>
              </a:spcBef>
              <a:tabLst/>
            </a:pPr>
            <a:r>
              <a:rPr sz="1600" kern="0" spc="0" baseline="162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(A)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</a:t>
            </a:r>
            <a:r>
              <a:rPr sz="1600" kern="0" spc="-10" baseline="1627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(B)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0034" algn="l" rtl="0" eaLnBrk="0">
              <a:lnSpc>
                <a:spcPct val="85000"/>
              </a:lnSpc>
              <a:spcBef>
                <a:spcPts val="353"/>
              </a:spcBef>
              <a:tabLst/>
            </a:pPr>
            <a:r>
              <a:rPr sz="1600" kern="0" spc="0" baseline="976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(C)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</a:t>
            </a:r>
            <a:r>
              <a:rPr sz="1600" kern="0" spc="-10" baseline="976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(D)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800" kern="0" spc="-10" baseline="868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0.</a:t>
            </a:r>
            <a:endParaRPr sz="1800" baseline="8681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3995" algn="l" rtl="0" eaLnBrk="0">
              <a:lnSpc>
                <a:spcPct val="88000"/>
              </a:lnSpc>
              <a:spcBef>
                <a:spcPts val="302"/>
              </a:spcBef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</a:t>
            </a:r>
            <a:r>
              <a:rPr sz="1000" kern="0" spc="-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偏导数与全微分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容易）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2700" indent="401320" algn="l" rtl="0" eaLnBrk="0">
              <a:lnSpc>
                <a:spcPct val="181000"/>
              </a:lnSpc>
              <a:spcBef>
                <a:spcPts val="172"/>
              </a:spcBef>
              <a:tabLst/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二元函数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 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在点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4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处两个偏导数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sz="6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4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000" i="1" kern="0" spc="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4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'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40" baseline="-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存在是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600" kern="0" spc="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在该点连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续的（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  </a:t>
            </a:r>
            <a:r>
              <a:rPr sz="1000" kern="0" spc="-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）．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346075" algn="l" rtl="0" eaLnBrk="0">
              <a:lnSpc>
                <a:spcPct val="88000"/>
              </a:lnSpc>
              <a:spcBef>
                <a:spcPts val="1142"/>
              </a:spcBef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）充分条件而非必要条件   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）必要条件而非充分条件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346075" algn="l" rtl="0" eaLnBrk="0">
              <a:lnSpc>
                <a:spcPct val="88000"/>
              </a:lnSpc>
              <a:spcBef>
                <a:spcPts val="1285"/>
              </a:spcBef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）充分必要条件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）既非充分又非必要条件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41604" algn="l" rtl="0" eaLnBrk="0">
              <a:lnSpc>
                <a:spcPct val="88000"/>
              </a:lnSpc>
              <a:spcBef>
                <a:spcPts val="1284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知识点：定积分的应用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较难）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14019" algn="l" rtl="0" eaLnBrk="0">
              <a:lnSpc>
                <a:spcPts val="2319"/>
              </a:lnSpc>
              <a:tabLst/>
            </a:pPr>
            <a:r>
              <a:rPr sz="1600" kern="0" spc="10" baseline="35203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-2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1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800" kern="0" spc="1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1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10" baseline="38458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为连续函数</a:t>
            </a:r>
            <a:r>
              <a:rPr sz="1600" kern="0" spc="10" baseline="3845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600" kern="0" spc="10" baseline="38458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800" i="1" kern="0" spc="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1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900" i="1" kern="0" spc="0" baseline="2964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θ</a:t>
            </a:r>
            <a:r>
              <a:rPr sz="2700" kern="0" spc="0" baseline="7356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700" kern="0" spc="-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200" i="1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900" i="1" kern="0" spc="0" baseline="2964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θ</a:t>
            </a:r>
            <a:r>
              <a:rPr sz="1800" kern="0" spc="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1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sz="1100" i="1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baseline="3129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θ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800" i="1" kern="0" spc="0" baseline="3418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rdr</a:t>
            </a:r>
            <a:r>
              <a:rPr sz="11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38458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等于（</a:t>
            </a:r>
            <a:r>
              <a:rPr sz="1600" kern="0" spc="0" baseline="3845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1600" kern="0" spc="-200" baseline="38458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）．</a:t>
            </a:r>
            <a:endParaRPr sz="1600" baseline="38458" dirty="0">
              <a:latin typeface="SimSun"/>
              <a:ea typeface="SimSun"/>
              <a:cs typeface="SimSun"/>
            </a:endParaRPr>
          </a:p>
        </p:txBody>
      </p:sp>
      <p:sp>
        <p:nvSpPr>
          <p:cNvPr id="40" name="textbox 40"/>
          <p:cNvSpPr/>
          <p:nvPr/>
        </p:nvSpPr>
        <p:spPr>
          <a:xfrm>
            <a:off x="3092642" y="9290576"/>
            <a:ext cx="66675" cy="91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4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2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3146281" y="9092138"/>
            <a:ext cx="59689" cy="91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1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2000"/>
              </a:lnSpc>
              <a:tabLst/>
            </a:pP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2776573" y="9160773"/>
            <a:ext cx="68580" cy="91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1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2000"/>
              </a:lnSpc>
              <a:tabLst/>
            </a:pP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6" name="textbox 46"/>
          <p:cNvSpPr/>
          <p:nvPr/>
        </p:nvSpPr>
        <p:spPr>
          <a:xfrm>
            <a:off x="2763138" y="9057017"/>
            <a:ext cx="73025" cy="850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466"/>
              </a:lnSpc>
              <a:tabLst/>
            </a:pPr>
            <a:r>
              <a:rPr sz="700" i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π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75056" y="9104914"/>
            <a:ext cx="98821" cy="280034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35524" y="6492590"/>
            <a:ext cx="1631441" cy="401788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460868" y="6138181"/>
            <a:ext cx="1043557" cy="354408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346020" y="6138177"/>
            <a:ext cx="774220" cy="354411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67152" y="5704120"/>
            <a:ext cx="2075462" cy="389631"/>
          </a:xfrm>
          <a:prstGeom prst="rect">
            <a:avLst/>
          </a:prstGeom>
        </p:spPr>
      </p:pic>
      <p:sp>
        <p:nvSpPr>
          <p:cNvPr id="58" name="path 58"/>
          <p:cNvSpPr/>
          <p:nvPr/>
        </p:nvSpPr>
        <p:spPr>
          <a:xfrm>
            <a:off x="4362492" y="5432686"/>
            <a:ext cx="6711" cy="211534"/>
          </a:xfrm>
          <a:custGeom>
            <a:avLst/>
            <a:gdLst/>
            <a:ahLst/>
            <a:cxnLst/>
            <a:rect l="0" t="0" r="0" b="0"/>
            <a:pathLst>
              <a:path w="10" h="333">
                <a:moveTo>
                  <a:pt x="5" y="5"/>
                </a:moveTo>
                <a:lnTo>
                  <a:pt x="5" y="327"/>
                </a:lnTo>
              </a:path>
            </a:pathLst>
          </a:custGeom>
          <a:noFill/>
          <a:ln w="7126" cap="sq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path 60"/>
          <p:cNvSpPr/>
          <p:nvPr/>
        </p:nvSpPr>
        <p:spPr>
          <a:xfrm>
            <a:off x="2443048" y="5432690"/>
            <a:ext cx="6712" cy="211534"/>
          </a:xfrm>
          <a:custGeom>
            <a:avLst/>
            <a:gdLst/>
            <a:ahLst/>
            <a:cxnLst/>
            <a:rect l="0" t="0" r="0" b="0"/>
            <a:pathLst>
              <a:path w="10" h="333">
                <a:moveTo>
                  <a:pt x="5" y="5"/>
                </a:moveTo>
                <a:lnTo>
                  <a:pt x="5" y="327"/>
                </a:lnTo>
              </a:path>
            </a:pathLst>
          </a:custGeom>
          <a:noFill/>
          <a:ln w="7126" cap="sq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604362" y="4193863"/>
            <a:ext cx="98031" cy="319804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92005" y="4195997"/>
            <a:ext cx="98031" cy="315995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909910" y="3770914"/>
            <a:ext cx="119786" cy="280035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237596" y="3360136"/>
            <a:ext cx="1877786" cy="353819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3271690" y="9897041"/>
            <a:ext cx="1023619" cy="160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共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endParaRPr sz="1000" dirty="0">
              <a:latin typeface="SimSun"/>
              <a:ea typeface="SimSun"/>
              <a:cs typeface="SimSun"/>
            </a:endParaRPr>
          </a:p>
        </p:txBody>
      </p:sp>
      <p:sp>
        <p:nvSpPr>
          <p:cNvPr id="72" name="path 72"/>
          <p:cNvSpPr/>
          <p:nvPr/>
        </p:nvSpPr>
        <p:spPr>
          <a:xfrm>
            <a:off x="2774196" y="9140787"/>
            <a:ext cx="67856" cy="3568"/>
          </a:xfrm>
          <a:custGeom>
            <a:avLst/>
            <a:gdLst/>
            <a:ahLst/>
            <a:cxnLst/>
            <a:rect l="0" t="0" r="0" b="0"/>
            <a:pathLst>
              <a:path w="106" h="5">
                <a:moveTo>
                  <a:pt x="2" y="2"/>
                </a:moveTo>
                <a:lnTo>
                  <a:pt x="104" y="2"/>
                </a:lnTo>
              </a:path>
            </a:pathLst>
          </a:custGeom>
          <a:noFill/>
          <a:ln w="3568" cap="sq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4"/>
          <p:cNvSpPr/>
          <p:nvPr/>
        </p:nvSpPr>
        <p:spPr>
          <a:xfrm>
            <a:off x="803682" y="946708"/>
            <a:ext cx="4901565" cy="8886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331470" algn="l" rtl="0" eaLnBrk="0">
              <a:lnSpc>
                <a:spcPct val="96000"/>
              </a:lnSpc>
              <a:spcBef>
                <a:spcPts val="2"/>
              </a:spcBef>
              <a:tabLst/>
            </a:pP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500" kern="0" spc="-2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</a:t>
            </a:r>
            <a:r>
              <a:rPr sz="1500" kern="0" spc="-2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28929" algn="l" rtl="0" eaLnBrk="0">
              <a:lnSpc>
                <a:spcPct val="96000"/>
              </a:lnSpc>
              <a:spcBef>
                <a:spcPts val="301"/>
              </a:spcBef>
              <a:tabLst/>
            </a:pP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500" kern="0" spc="-1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1500" kern="0" spc="-1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500" kern="0" spc="-50" baseline="1041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34009" algn="l" rtl="0" eaLnBrk="0">
              <a:lnSpc>
                <a:spcPct val="88000"/>
              </a:lnSpc>
              <a:spcBef>
                <a:spcPts val="302"/>
              </a:spcBef>
              <a:tabLst/>
            </a:pP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知识点：定积分的换元积分法与分部积分法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较难）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123000"/>
              </a:lnSpc>
              <a:spcBef>
                <a:spcPts val="1343"/>
              </a:spcBef>
              <a:tabLst/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设函数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 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]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上具有连续的导函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数，且                              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700" kern="0" spc="-70" baseline="6128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r>
              <a:rPr sz="2500" kern="0" spc="-510" baseline="-1041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∫</a:t>
            </a:r>
            <a:r>
              <a:rPr sz="16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700" i="1" kern="0" spc="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xf</a:t>
            </a:r>
            <a:r>
              <a:rPr sz="11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700" i="1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700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700" i="1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kern="0" spc="40" baseline="919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700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700" i="1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700" kern="0" spc="4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700" i="1" kern="0" spc="0" baseline="612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dx</a:t>
            </a:r>
            <a:r>
              <a:rPr sz="11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700" kern="0" spc="40" baseline="6128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endParaRPr sz="1700" baseline="6128" dirty="0">
              <a:latin typeface="Microsoft YaHei"/>
              <a:ea typeface="Microsoft YaHei"/>
              <a:cs typeface="Microsoft YaHei"/>
            </a:endParaRPr>
          </a:p>
          <a:p>
            <a:pPr marL="1582419" indent="-1554480" algn="l" rtl="0" eaLnBrk="0">
              <a:lnSpc>
                <a:spcPct val="130000"/>
              </a:lnSpc>
              <a:spcBef>
                <a:spcPts val="1451"/>
              </a:spcBef>
              <a:tabLst/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100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</a:t>
            </a: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)1</a:t>
            </a: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            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答（</a:t>
            </a:r>
            <a:r>
              <a:rPr sz="1100" kern="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   </a:t>
            </a:r>
            <a:r>
              <a:rPr sz="11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100" dirty="0">
              <a:latin typeface="SimSun"/>
              <a:ea typeface="SimSun"/>
              <a:cs typeface="SimSun"/>
            </a:endParaRPr>
          </a:p>
          <a:p>
            <a:pPr marL="62230" algn="l" rtl="0" eaLnBrk="0">
              <a:lnSpc>
                <a:spcPct val="88000"/>
              </a:lnSpc>
              <a:spcBef>
                <a:spcPts val="1367"/>
              </a:spcBef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二．填空题（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11-16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题，每题</a:t>
            </a:r>
            <a:r>
              <a:rPr sz="1000" kern="0" spc="-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，共</a:t>
            </a:r>
            <a:r>
              <a:rPr sz="1000" kern="0" spc="-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30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6525" algn="l" rtl="0" eaLnBrk="0">
              <a:lnSpc>
                <a:spcPct val="88000"/>
              </a:lnSpc>
              <a:spcBef>
                <a:spcPts val="301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1000" b="1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知识点：微积分基本定理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2254" algn="l" rtl="0" eaLnBrk="0">
              <a:lnSpc>
                <a:spcPct val="90000"/>
              </a:lnSpc>
              <a:spcBef>
                <a:spcPts val="313"/>
              </a:spcBef>
              <a:tabLst/>
            </a:pP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</a:t>
            </a: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2564" algn="l" rtl="0" eaLnBrk="0">
              <a:lnSpc>
                <a:spcPct val="88000"/>
              </a:lnSpc>
              <a:spcBef>
                <a:spcPts val="305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知识点：全微分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容易）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397509" algn="l" rtl="0" eaLnBrk="0">
              <a:lnSpc>
                <a:spcPct val="101000"/>
              </a:lnSpc>
              <a:spcBef>
                <a:spcPts val="1023"/>
              </a:spcBef>
              <a:tabLst/>
            </a:pPr>
            <a:r>
              <a:rPr sz="1600" kern="0" spc="-2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800" i="1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1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2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xy</a:t>
            </a:r>
            <a:r>
              <a:rPr sz="1000" i="1" kern="0" spc="-20" baseline="6771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6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，则</a:t>
            </a:r>
            <a:r>
              <a:rPr sz="1000" kern="0" spc="-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i="1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du</a:t>
            </a:r>
            <a:r>
              <a:rPr sz="1100" i="1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300" kern="0" spc="-20" baseline="-2804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000" kern="0" spc="-20" baseline="-3125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1,1,2</a:t>
            </a:r>
            <a:r>
              <a:rPr sz="1300" kern="0" spc="-20" baseline="-2804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8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i="1" u="sng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u="sng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dx</a:t>
            </a:r>
            <a:r>
              <a:rPr sz="1100" i="1" u="sng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u="sng" kern="0" spc="-20" baseline="578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100" u="sng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u="sng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800" i="1" u="sng" kern="0" spc="-20" baseline="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dy</a:t>
            </a:r>
            <a:endParaRPr sz="1800" baseline="5787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8604" algn="l" rtl="0" eaLnBrk="0">
              <a:lnSpc>
                <a:spcPct val="88000"/>
              </a:lnSpc>
              <a:spcBef>
                <a:spcPts val="311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13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知识点：多元函数，难度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397509" algn="l" rtl="0" eaLnBrk="0">
              <a:lnSpc>
                <a:spcPct val="110000"/>
              </a:lnSpc>
              <a:spcBef>
                <a:spcPts val="1006"/>
              </a:spcBef>
              <a:tabLst/>
            </a:pPr>
            <a:r>
              <a:rPr sz="10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i="1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2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2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且当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时，</a:t>
            </a:r>
            <a:r>
              <a:rPr sz="10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-1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，则</a:t>
            </a:r>
            <a:r>
              <a:rPr sz="1000" kern="0" spc="-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u="sng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u="sng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u="sng" kern="0" spc="-1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u="sng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u="sng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u="sng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6065" algn="l" rtl="0" eaLnBrk="0">
              <a:lnSpc>
                <a:spcPct val="88000"/>
              </a:lnSpc>
              <a:spcBef>
                <a:spcPts val="302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14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知识点：反常积分初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步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815339" algn="l" rtl="0" eaLnBrk="0">
              <a:lnSpc>
                <a:spcPts val="3017"/>
              </a:lnSpc>
              <a:spcBef>
                <a:spcPts val="309"/>
              </a:spcBef>
              <a:tabLst>
                <a:tab pos="19145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68604" algn="l" rtl="0" eaLnBrk="0">
              <a:lnSpc>
                <a:spcPct val="88000"/>
              </a:lnSpc>
              <a:spcBef>
                <a:spcPts val="1294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r>
              <a:rPr sz="10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知识点：偏导数与全微分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spcBef>
                <a:spcPts val="372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设函数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由方程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baseline="520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ze</a:t>
            </a:r>
            <a:r>
              <a:rPr sz="1000" i="1" kern="0" spc="-10" baseline="520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所确定，求</a:t>
            </a:r>
            <a:r>
              <a:rPr sz="1000" kern="0" spc="-2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dz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___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_______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054735" algn="l" rtl="0" eaLnBrk="0">
              <a:lnSpc>
                <a:spcPts val="302"/>
              </a:lnSpc>
              <a:spcBef>
                <a:spcPts val="150"/>
              </a:spcBef>
              <a:tabLst/>
            </a:pP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                                  </a:t>
            </a: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2</a:t>
            </a:r>
            <a:endParaRPr sz="500" dirty="0">
              <a:latin typeface="Times New Roman"/>
              <a:ea typeface="Times New Roman"/>
              <a:cs typeface="Times New Roman"/>
            </a:endParaRPr>
          </a:p>
          <a:p>
            <a:pPr marL="262254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000" i="1" kern="0" spc="0" baseline="520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yze</a:t>
            </a:r>
            <a:r>
              <a:rPr sz="1000" i="1" kern="0" spc="0" baseline="520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i="1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5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4479" algn="l" rtl="0" eaLnBrk="0">
              <a:lnSpc>
                <a:spcPts val="3072"/>
              </a:lnSpc>
              <a:tabLst>
                <a:tab pos="17621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88656" y="9430559"/>
            <a:ext cx="1477689" cy="390188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2943091" y="8636254"/>
            <a:ext cx="55880" cy="806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0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2000"/>
              </a:lnSpc>
              <a:tabLst/>
            </a:pP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19250" y="7775285"/>
            <a:ext cx="1099184" cy="383194"/>
          </a:xfrm>
          <a:prstGeom prst="rect">
            <a:avLst/>
          </a:prstGeom>
        </p:spPr>
      </p:pic>
      <p:sp>
        <p:nvSpPr>
          <p:cNvPr id="82" name="path 82"/>
          <p:cNvSpPr/>
          <p:nvPr/>
        </p:nvSpPr>
        <p:spPr>
          <a:xfrm>
            <a:off x="2230563" y="5914109"/>
            <a:ext cx="7543" cy="188518"/>
          </a:xfrm>
          <a:custGeom>
            <a:avLst/>
            <a:gdLst/>
            <a:ahLst/>
            <a:cxnLst/>
            <a:rect l="0" t="0" r="0" b="0"/>
            <a:pathLst>
              <a:path w="11" h="296">
                <a:moveTo>
                  <a:pt x="5" y="5"/>
                </a:moveTo>
                <a:lnTo>
                  <a:pt x="5" y="290"/>
                </a:lnTo>
              </a:path>
            </a:pathLst>
          </a:custGeom>
          <a:noFill/>
          <a:ln w="7543" cap="sq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03240" y="4942555"/>
            <a:ext cx="1297292" cy="300004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22438" y="4957263"/>
            <a:ext cx="1036040" cy="283041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864331" y="3383792"/>
            <a:ext cx="91465" cy="296855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57605" y="3383792"/>
            <a:ext cx="190089" cy="296855"/>
          </a:xfrm>
          <a:prstGeom prst="rect">
            <a:avLst/>
          </a:prstGeom>
        </p:spPr>
      </p:pic>
      <p:sp>
        <p:nvSpPr>
          <p:cNvPr id="92" name="textbox 92"/>
          <p:cNvSpPr/>
          <p:nvPr/>
        </p:nvSpPr>
        <p:spPr>
          <a:xfrm>
            <a:off x="989974" y="3249713"/>
            <a:ext cx="64769" cy="69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46"/>
              </a:lnSpc>
              <a:tabLst/>
            </a:pP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1000703" y="3043802"/>
            <a:ext cx="64769" cy="933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81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550225" y="2736453"/>
            <a:ext cx="1742106" cy="262917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544472" y="1541068"/>
            <a:ext cx="1353060" cy="361042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477382" y="1541068"/>
            <a:ext cx="1353061" cy="361042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399564" y="959408"/>
            <a:ext cx="1344678" cy="361041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485387" y="959408"/>
            <a:ext cx="1344679" cy="361041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3271690" y="9897041"/>
            <a:ext cx="1023619" cy="160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共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endParaRPr sz="10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8"/>
          <p:cNvSpPr/>
          <p:nvPr/>
        </p:nvSpPr>
        <p:spPr>
          <a:xfrm>
            <a:off x="784465" y="1144201"/>
            <a:ext cx="6002654" cy="8316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88000"/>
              </a:lnSpc>
              <a:tabLst/>
            </a:pP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16</a:t>
            </a:r>
            <a:r>
              <a:rPr sz="1000" b="1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知识点：多元复合函数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与隐函数微分法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困难）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3334" indent="1270" algn="l" rtl="0" eaLnBrk="0">
              <a:lnSpc>
                <a:spcPct val="141000"/>
              </a:lnSpc>
              <a:spcBef>
                <a:spcPts val="348"/>
              </a:spcBef>
              <a:tabLst/>
            </a:pP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设函数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i="1" kern="0" spc="-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，其中</a:t>
            </a:r>
            <a:r>
              <a:rPr sz="1000" kern="0" spc="-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200" i="1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由隐函数</a:t>
            </a:r>
            <a:r>
              <a:rPr sz="1000" kern="0" spc="-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Φ</a:t>
            </a:r>
            <a:r>
              <a:rPr sz="2900" kern="0" spc="-20" baseline="-359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800" i="1" kern="0" spc="-20" baseline="-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-2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000" i="1" kern="0" spc="-2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6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i="1" kern="0" spc="-20" baseline="-578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z</a:t>
            </a:r>
            <a:r>
              <a:rPr sz="1100" i="1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900" kern="0" spc="-20" baseline="-359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所确定，</a:t>
            </a:r>
            <a:r>
              <a:rPr sz="10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函数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200" i="1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</a:t>
            </a:r>
            <a:r>
              <a:rPr sz="1000" kern="0" spc="-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Φ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600" kern="0" spc="-2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都具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有一阶连续偏导数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_____________</a:t>
            </a:r>
            <a:endParaRPr sz="12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09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解：   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而                                 即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30480" algn="l" rtl="0" eaLnBrk="0">
              <a:lnSpc>
                <a:spcPts val="4164"/>
              </a:lnSpc>
              <a:spcBef>
                <a:spcPts val="811"/>
              </a:spcBef>
              <a:tabLst>
                <a:tab pos="458406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0000"/>
              </a:lnSpc>
              <a:spcBef>
                <a:spcPts val="309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三．解答题（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17-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题，其中</a:t>
            </a:r>
            <a:r>
              <a:rPr sz="1000" kern="0" spc="-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17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r>
              <a:rPr sz="1000" kern="0" spc="-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分，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18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r>
              <a:rPr sz="1000" kern="0" spc="-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分，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r>
              <a:rPr sz="1000" kern="0" spc="-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分，共</a:t>
            </a:r>
            <a:r>
              <a:rPr sz="1000" kern="0" spc="-1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30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分）</a:t>
            </a:r>
            <a:endParaRPr sz="1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8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85115" algn="l" rtl="0" eaLnBrk="0">
              <a:lnSpc>
                <a:spcPct val="88000"/>
              </a:lnSpc>
              <a:spcBef>
                <a:spcPts val="300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17</a:t>
            </a:r>
            <a:r>
              <a:rPr sz="1000" b="1" kern="0" spc="-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知识点：多元函数极值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一般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3970" algn="l" rtl="0" eaLnBrk="0">
              <a:lnSpc>
                <a:spcPts val="2319"/>
              </a:lnSpc>
              <a:spcBef>
                <a:spcPts val="747"/>
              </a:spcBef>
              <a:tabLst/>
            </a:pPr>
            <a:r>
              <a:rPr sz="1600" kern="0" spc="0" baseline="1595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求二元函数</a:t>
            </a:r>
            <a:r>
              <a:rPr sz="1800" i="1" kern="0" spc="0" baseline="1418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100" i="1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0" baseline="776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900" kern="0" spc="0" baseline="5211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000" kern="0" spc="0" baseline="776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900" kern="0" spc="0" baseline="5211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800" kern="0" spc="0" baseline="1418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100" kern="0" spc="-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i="1" kern="0" spc="0" baseline="1418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800" kern="0" spc="0" baseline="1418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ln</a:t>
            </a:r>
            <a:r>
              <a:rPr sz="1800" i="1" kern="0" spc="0" baseline="1418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</a:t>
            </a:r>
            <a:r>
              <a:rPr sz="11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15957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的极值。</a:t>
            </a:r>
            <a:endParaRPr sz="1600" baseline="15957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7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323"/>
              </a:spcBef>
              <a:tabLst/>
            </a:pP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解：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所以驻点为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-----4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3255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478"/>
              </a:lnSpc>
              <a:spcBef>
                <a:spcPts val="320"/>
              </a:spcBef>
              <a:tabLst/>
            </a:pPr>
            <a:r>
              <a:rPr sz="1600" kern="0" spc="0" baseline="-22099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驻点处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600" kern="0" spc="-110" baseline="-22099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</a:t>
            </a:r>
            <a:r>
              <a:rPr sz="1600" kern="0" spc="-110" baseline="-22099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</a:t>
            </a:r>
            <a:r>
              <a:rPr sz="1600" kern="0" spc="-110" baseline="-22099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600" kern="0" spc="0" baseline="-2209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-----------------------------</a:t>
            </a:r>
            <a:r>
              <a:rPr sz="1600" kern="0" spc="-10" baseline="-2209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-------4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baseline="-22099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-22099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spcBef>
                <a:spcPts val="314"/>
              </a:spcBef>
              <a:tabLst/>
            </a:pP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所以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为极小值点，极小值为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-------------------------------------------2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3255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495" algn="l" rtl="0" eaLnBrk="0">
              <a:lnSpc>
                <a:spcPct val="88000"/>
              </a:lnSpc>
              <a:spcBef>
                <a:spcPts val="307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18</a:t>
            </a:r>
            <a:r>
              <a:rPr sz="10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</a:t>
            </a:r>
            <a:r>
              <a:rPr sz="1000" b="1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知识点：定积分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的应用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较难）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2700" indent="403225" algn="l" rtl="0" eaLnBrk="0">
              <a:lnSpc>
                <a:spcPct val="169000"/>
              </a:lnSpc>
              <a:spcBef>
                <a:spcPts val="182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设抛物线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ax</a:t>
            </a:r>
            <a:r>
              <a:rPr sz="1000" kern="0" spc="-10" baseline="5729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bx</a:t>
            </a:r>
            <a:r>
              <a:rPr sz="12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200" i="1" kern="0" spc="-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通过点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，且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</a:t>
            </a:r>
            <a:r>
              <a:rPr sz="1000" kern="0" spc="-2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∈</a:t>
            </a:r>
            <a:r>
              <a:rPr sz="2500" kern="0" spc="-20" baseline="-2083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[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0,1</a:t>
            </a:r>
            <a:r>
              <a:rPr sz="2500" kern="0" spc="-20" baseline="-2083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]</a:t>
            </a:r>
            <a:r>
              <a:rPr sz="1600" kern="0" spc="-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时，</a:t>
            </a:r>
            <a:r>
              <a:rPr sz="1000" kern="0" spc="-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≥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。试确定</a:t>
            </a:r>
            <a:r>
              <a:rPr sz="1000" kern="0" spc="-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的值，使得抛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物线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ax</a:t>
            </a:r>
            <a:r>
              <a:rPr sz="1000" kern="0" spc="-30" baseline="520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bx 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200" i="1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与直线</a:t>
            </a:r>
            <a:r>
              <a:rPr sz="12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所围图形的面积为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，且使该图形绕</a:t>
            </a:r>
            <a:r>
              <a:rPr sz="1000" kern="0" spc="-2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100" i="1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轴旋转而成的旋转体的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体积最小。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1925"/>
              </a:lnSpc>
              <a:spcBef>
                <a:spcPts val="490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解：根据抛物线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ax</a:t>
            </a:r>
            <a:r>
              <a:rPr sz="1000" kern="0" spc="0" baseline="6998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bx</a:t>
            </a:r>
            <a:r>
              <a:rPr sz="12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200" i="1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通过点</a:t>
            </a:r>
            <a:r>
              <a:rPr sz="2400" kern="0" spc="0" baseline="528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2400" kern="0" spc="-10" baseline="528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，可知</a:t>
            </a:r>
            <a:r>
              <a:rPr sz="1000" kern="0" spc="-2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ax</a:t>
            </a:r>
            <a:r>
              <a:rPr sz="1000" kern="0" spc="-10" baseline="69983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bx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-----------------------------2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2033"/>
              </a:lnSpc>
              <a:spcBef>
                <a:spcPts val="833"/>
              </a:spcBef>
              <a:tabLst/>
            </a:pPr>
            <a:r>
              <a:rPr sz="1600" kern="0" spc="-10" baseline="-161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根据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</a:t>
            </a:r>
            <a:r>
              <a:rPr sz="1600" kern="0" spc="-10" baseline="-161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可得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800" kern="0" spc="-10" baseline="-1437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</a:t>
            </a:r>
            <a:r>
              <a:rPr sz="1800" i="1" kern="0" spc="-10" baseline="-1437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1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baseline="-1437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</a:t>
            </a:r>
            <a:r>
              <a:rPr sz="1100" kern="0" spc="-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baseline="-1437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9</a:t>
            </a:r>
            <a:r>
              <a:rPr sz="1800" i="1" kern="0" spc="-10" baseline="-1437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11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baseline="-1437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10" baseline="-1437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8</a:t>
            </a: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10" baseline="-161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r>
              <a:rPr sz="1600" kern="0" spc="-10" baseline="-1617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sz="1600" kern="0" spc="-20" baseline="-1617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------------------------------3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600" kern="0" spc="-20" baseline="-1617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-16171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0000"/>
              </a:lnSpc>
              <a:tabLst/>
            </a:pP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该图形绕</a:t>
            </a:r>
            <a:r>
              <a:rPr sz="11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轴旋转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的体积为</a:t>
            </a:r>
            <a:endParaRPr sz="1000" dirty="0">
              <a:latin typeface="SimSun"/>
              <a:ea typeface="SimSun"/>
              <a:cs typeface="SimSun"/>
            </a:endParaRPr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83480" y="8508589"/>
            <a:ext cx="1150740" cy="343634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292804" y="7541583"/>
            <a:ext cx="98031" cy="320040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833989" y="6248722"/>
            <a:ext cx="262058" cy="319735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85124" y="6210489"/>
            <a:ext cx="365760" cy="407365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120414" y="5411182"/>
            <a:ext cx="735135" cy="401726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405404" y="5411215"/>
            <a:ext cx="537171" cy="401726"/>
          </a:xfrm>
          <a:prstGeom prst="rect">
            <a:avLst/>
          </a:prstGeom>
        </p:spPr>
      </p:pic>
      <p:pic>
        <p:nvPicPr>
          <p:cNvPr id="122" name="picture 1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214866" y="5411182"/>
            <a:ext cx="1011798" cy="401758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157995" y="4823650"/>
            <a:ext cx="441115" cy="407365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83502" y="4811744"/>
            <a:ext cx="2298191" cy="401758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15378" y="2624258"/>
            <a:ext cx="4553711" cy="383730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933893" y="2156580"/>
            <a:ext cx="1953147" cy="322547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084618" y="2156580"/>
            <a:ext cx="1601891" cy="322547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2735069" y="1760340"/>
            <a:ext cx="181381" cy="322478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840730" y="1713014"/>
            <a:ext cx="648421" cy="401726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3271690" y="9897041"/>
            <a:ext cx="1023619" cy="160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共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endParaRPr sz="10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40"/>
          <p:cNvSpPr/>
          <p:nvPr/>
        </p:nvSpPr>
        <p:spPr>
          <a:xfrm>
            <a:off x="784455" y="919670"/>
            <a:ext cx="5713095" cy="7150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5532120" algn="l" rtl="0" eaLnBrk="0">
              <a:lnSpc>
                <a:spcPct val="99000"/>
              </a:lnSpc>
              <a:spcBef>
                <a:spcPts val="5"/>
              </a:spcBef>
              <a:tabLst>
                <a:tab pos="55721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600" kern="0" spc="-10" baseline="976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9766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74000"/>
              </a:lnSpc>
              <a:spcBef>
                <a:spcPts val="365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当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时体积最小，此时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sz="1200" kern="0" spc="-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---------------------------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----2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50520" algn="l" rtl="0" eaLnBrk="0">
              <a:lnSpc>
                <a:spcPct val="88000"/>
              </a:lnSpc>
              <a:spcBef>
                <a:spcPts val="309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（知识点：定积分的概念与性质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较难）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5885" algn="l" rtl="0" eaLnBrk="0">
              <a:lnSpc>
                <a:spcPct val="87000"/>
              </a:lnSpc>
              <a:spcBef>
                <a:spcPts val="361"/>
              </a:spcBef>
              <a:tabLst/>
            </a:pP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19</a:t>
            </a:r>
            <a:r>
              <a:rPr sz="1200" b="1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．（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知识点：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定积分的换元积分法与分部积分法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，难度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200" b="1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困难）</a:t>
            </a:r>
            <a:endParaRPr sz="12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83259" algn="l" rtl="0" eaLnBrk="0">
              <a:lnSpc>
                <a:spcPct val="90000"/>
              </a:lnSpc>
              <a:spcBef>
                <a:spcPts val="316"/>
              </a:spcBef>
              <a:tabLst/>
            </a:pPr>
            <a:r>
              <a:rPr sz="1600" b="1" kern="0" spc="-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</a:t>
            </a:r>
            <a:r>
              <a:rPr sz="1600" b="1" kern="0" spc="-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</a:t>
            </a:r>
            <a:r>
              <a:rPr sz="1600" b="1" kern="0" spc="-40" baseline="3255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．</a:t>
            </a:r>
            <a:endParaRPr sz="1600" baseline="3255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8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6225" algn="l" rtl="0" eaLnBrk="0">
              <a:lnSpc>
                <a:spcPts val="1200"/>
              </a:lnSpc>
              <a:spcBef>
                <a:spcPts val="276"/>
              </a:spcBef>
              <a:tabLst/>
            </a:pPr>
            <a:r>
              <a:rPr sz="900" b="1" kern="0" spc="-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解：</a:t>
            </a:r>
            <a:endParaRPr sz="9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5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3596640" algn="l" rtl="0" eaLnBrk="0">
              <a:lnSpc>
                <a:spcPct val="220000"/>
              </a:lnSpc>
              <a:spcBef>
                <a:spcPts val="321"/>
              </a:spcBef>
              <a:tabLst>
                <a:tab pos="36493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600" kern="0" spc="-50" baseline="6511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在方程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中，令</a:t>
            </a:r>
            <a:r>
              <a:rPr sz="12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，得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863340" algn="l" rtl="0" eaLnBrk="0">
              <a:lnSpc>
                <a:spcPct val="88000"/>
              </a:lnSpc>
              <a:spcBef>
                <a:spcPts val="310"/>
              </a:spcBef>
              <a:tabLst>
                <a:tab pos="39033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0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ts val="1925"/>
              </a:lnSpc>
              <a:spcBef>
                <a:spcPts val="453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再在方程                 两端对</a:t>
            </a:r>
            <a:r>
              <a:rPr sz="11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求导，得</a:t>
            </a:r>
            <a:r>
              <a:rPr sz="10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)</a:t>
            </a:r>
            <a:r>
              <a:rPr sz="1500" kern="0" spc="-2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2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sz="1100" kern="0" spc="10" baseline="6060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300" kern="0" spc="10" baseline="51278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800" kern="0" spc="-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100" i="1" kern="0" spc="10" baseline="6060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7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------------------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-------------2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000" dirty="0">
              <a:latin typeface="SimSun"/>
              <a:ea typeface="SimSun"/>
              <a:cs typeface="SimSun"/>
            </a:endParaRPr>
          </a:p>
          <a:p>
            <a:pPr marL="23495" algn="l" rtl="0" eaLnBrk="0">
              <a:lnSpc>
                <a:spcPts val="4679"/>
              </a:lnSpc>
              <a:spcBef>
                <a:spcPts val="984"/>
              </a:spcBef>
              <a:tabLst>
                <a:tab pos="31134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8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4998720" algn="l" rtl="0" eaLnBrk="0">
              <a:lnSpc>
                <a:spcPct val="99000"/>
              </a:lnSpc>
              <a:spcBef>
                <a:spcPts val="2"/>
              </a:spcBef>
              <a:tabLst>
                <a:tab pos="50387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1600" kern="0" spc="-10" baseline="9766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分</a:t>
            </a:r>
            <a:endParaRPr sz="1600" baseline="9766" dirty="0">
              <a:latin typeface="SimSun"/>
              <a:ea typeface="SimSun"/>
              <a:cs typeface="SimSun"/>
            </a:endParaRPr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86579" y="7601655"/>
            <a:ext cx="4696984" cy="432211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8146" y="7019508"/>
            <a:ext cx="3090235" cy="403250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4311626" y="6497572"/>
            <a:ext cx="55880" cy="806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0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2000"/>
              </a:lnSpc>
              <a:tabLst/>
            </a:pPr>
            <a:r>
              <a:rPr sz="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336303" y="6425237"/>
            <a:ext cx="1055217" cy="403161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86027" y="5830877"/>
            <a:ext cx="3562124" cy="403161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198781" y="5236517"/>
            <a:ext cx="1055217" cy="403180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85738" y="4642157"/>
            <a:ext cx="3308464" cy="403180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000793" y="3750617"/>
            <a:ext cx="514943" cy="403180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621702" y="3750617"/>
            <a:ext cx="1128091" cy="403180"/>
          </a:xfrm>
          <a:prstGeom prst="rect">
            <a:avLst/>
          </a:prstGeom>
        </p:spPr>
      </p:pic>
      <p:pic>
        <p:nvPicPr>
          <p:cNvPr id="160" name="picture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962275" y="1666157"/>
            <a:ext cx="424122" cy="317602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19150" y="932370"/>
            <a:ext cx="5497814" cy="407413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3271690" y="9897041"/>
            <a:ext cx="1023619" cy="1600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7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共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页</a:t>
            </a:r>
            <a:endParaRPr sz="10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Acrobat PDFMaker 10.1 Word 版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  方  交  通  大  学</dc:title>
  <dc:creator>XLiu</dc:creator>
  <dcterms:created xsi:type="dcterms:W3CDTF">2023-04-11T16:07:24Z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2025-03-24T21:42:46</vt:filetime>
  </property>
</Properties>
</file>