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6" r:id="rId4"/>
    <p:sldId id="258" r:id="rId5"/>
    <p:sldId id="259" r:id="rId6"/>
    <p:sldId id="261" r:id="rId7"/>
    <p:sldId id="262" r:id="rId8"/>
    <p:sldId id="263" r:id="rId9"/>
    <p:sldId id="264" r:id="rId10"/>
    <p:sldId id="265" r:id="rId1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8400"/>
    <a:srgbClr val="FF9900"/>
    <a:srgbClr val="F0EA00"/>
    <a:srgbClr val="B832A8"/>
    <a:srgbClr val="A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0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9C02-2E6F-F115-0222-BDBC83AEE1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6DD28BDF-7CE3-D4F8-19C4-9C68C4511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6D8707C2-30BD-2176-03A3-F48E7ABB9440}"/>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5" name="Footer Placeholder 4">
            <a:extLst>
              <a:ext uri="{FF2B5EF4-FFF2-40B4-BE49-F238E27FC236}">
                <a16:creationId xmlns:a16="http://schemas.microsoft.com/office/drawing/2014/main" id="{6E7A4A1E-0858-E407-168B-30E4248D1EC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095D387-84D9-C0E7-954E-6A9190A51AFE}"/>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318253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A770-A7FC-3D6D-A366-0ED79E9588A9}"/>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0A2E704D-4B4D-C747-C0E2-347677A14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5E3133F8-5FC7-FB6B-11D3-3CF4DF016680}"/>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5" name="Footer Placeholder 4">
            <a:extLst>
              <a:ext uri="{FF2B5EF4-FFF2-40B4-BE49-F238E27FC236}">
                <a16:creationId xmlns:a16="http://schemas.microsoft.com/office/drawing/2014/main" id="{D6F42236-D144-01BF-454E-44A6E5C71E6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F0EFC4B-CED4-699B-D492-2F0945467EE2}"/>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1600187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15479-E361-8069-1991-8A902B466C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62E632DE-9EBD-5FCB-D95F-3BBB16C43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1441B94-6A7F-07C6-34DD-E789BC3B0064}"/>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5" name="Footer Placeholder 4">
            <a:extLst>
              <a:ext uri="{FF2B5EF4-FFF2-40B4-BE49-F238E27FC236}">
                <a16:creationId xmlns:a16="http://schemas.microsoft.com/office/drawing/2014/main" id="{19887AA5-8037-F4A6-DDC3-50D99EA848F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89D078B-E59A-6C5F-3353-8839A433311B}"/>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198337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8A96D-3FBE-D9A8-2D15-9015F759C5F2}"/>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941115C0-9CF1-F66B-8955-520D629283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80506C5-EED0-20BA-0616-58EA23954AB7}"/>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5" name="Footer Placeholder 4">
            <a:extLst>
              <a:ext uri="{FF2B5EF4-FFF2-40B4-BE49-F238E27FC236}">
                <a16:creationId xmlns:a16="http://schemas.microsoft.com/office/drawing/2014/main" id="{8218FE9C-AC25-AFD5-84C9-E7FB4AFF788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95EB334-8F3F-E25A-ED05-E387C8616868}"/>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3262665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35C1-5742-EA37-F3B9-CBD17C185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95DE5083-B277-2E6A-FC96-773BD888FD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32282A-DFDD-98FA-C37C-FC564BFB3E9D}"/>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5" name="Footer Placeholder 4">
            <a:extLst>
              <a:ext uri="{FF2B5EF4-FFF2-40B4-BE49-F238E27FC236}">
                <a16:creationId xmlns:a16="http://schemas.microsoft.com/office/drawing/2014/main" id="{7710EF7B-B8B0-485B-60E3-E15AC413715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6B15EBD-6B32-863E-50EB-E5A46CB73DF3}"/>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1016047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FAB6-C13F-B77B-147F-7550C3474714}"/>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45C92B56-C988-A687-6B85-071E46ECFA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77D192D7-A2EF-21EC-1815-9A1C787588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50CD716E-0002-4E10-53B4-26406D8219D5}"/>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6" name="Footer Placeholder 5">
            <a:extLst>
              <a:ext uri="{FF2B5EF4-FFF2-40B4-BE49-F238E27FC236}">
                <a16:creationId xmlns:a16="http://schemas.microsoft.com/office/drawing/2014/main" id="{E6A8FEAD-26A7-D01F-D06D-6F2489193FD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FA4F0428-45DC-0B12-F658-67556A52EAD8}"/>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2620057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681E-6858-4C1D-06D1-B6D490371E3D}"/>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248A3F7C-2978-DDA0-7E85-3BA7179736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2F0DB0-8A35-62F1-5733-4B78E2776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1D246ADA-11BD-3878-B449-80DD3780FB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B240F-7852-1F16-A26A-4854717E9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C97910A8-94A6-222C-CBA5-FDA01D0B6406}"/>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8" name="Footer Placeholder 7">
            <a:extLst>
              <a:ext uri="{FF2B5EF4-FFF2-40B4-BE49-F238E27FC236}">
                <a16:creationId xmlns:a16="http://schemas.microsoft.com/office/drawing/2014/main" id="{B622166F-7DFC-5667-2414-685DF24E2869}"/>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936541BD-924F-B4D5-A520-FECD99F96C43}"/>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423396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358C-3D04-08D1-AE07-C487B25FC7DB}"/>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BEF69418-2F34-D4D4-E8D7-2880141173D9}"/>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4" name="Footer Placeholder 3">
            <a:extLst>
              <a:ext uri="{FF2B5EF4-FFF2-40B4-BE49-F238E27FC236}">
                <a16:creationId xmlns:a16="http://schemas.microsoft.com/office/drawing/2014/main" id="{693A7935-3066-B5B3-E232-D27A59FC1A9C}"/>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2F6FD70A-8C0D-00C6-A37D-35BE2CE1E586}"/>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49396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8F6B25-29B6-CD5B-B4B2-1EDF83F537F5}"/>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3" name="Footer Placeholder 2">
            <a:extLst>
              <a:ext uri="{FF2B5EF4-FFF2-40B4-BE49-F238E27FC236}">
                <a16:creationId xmlns:a16="http://schemas.microsoft.com/office/drawing/2014/main" id="{E372805A-14CB-F477-84EB-0A378E61FE8E}"/>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9F6D5278-0AEE-D827-6DED-BB22E44B31BF}"/>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123050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99FB-066F-D42A-E9B1-B31781A52F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3C786AE5-2882-F755-6993-70E8F7E966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F43DDEC9-B8F0-B002-ACD0-EDCFA6ECB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50945-6D7B-DFFE-9EA6-4D4362550113}"/>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6" name="Footer Placeholder 5">
            <a:extLst>
              <a:ext uri="{FF2B5EF4-FFF2-40B4-BE49-F238E27FC236}">
                <a16:creationId xmlns:a16="http://schemas.microsoft.com/office/drawing/2014/main" id="{DE7F552E-9415-E09C-5DBA-C8AA7BAF2B0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BCA0A14-B968-9CD3-0E80-908F560B3AAE}"/>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40369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B7221-A6AF-4662-71FE-B10F29D95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782DB1C6-4B26-E51E-D372-C87E86F6DC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2FB16567-5CEE-2E45-9D36-F13C921C9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4EAAAE-2ED9-7A95-FC6D-05CCBE7D9DB2}"/>
              </a:ext>
            </a:extLst>
          </p:cNvPr>
          <p:cNvSpPr>
            <a:spLocks noGrp="1"/>
          </p:cNvSpPr>
          <p:nvPr>
            <p:ph type="dt" sz="half" idx="10"/>
          </p:nvPr>
        </p:nvSpPr>
        <p:spPr/>
        <p:txBody>
          <a:bodyPr/>
          <a:lstStyle/>
          <a:p>
            <a:fld id="{9CCE1FFE-6EC1-48B5-A23A-D32EAAFC04FE}" type="datetimeFigureOut">
              <a:rPr lang="en-DE" smtClean="0"/>
              <a:t>17/01/2025</a:t>
            </a:fld>
            <a:endParaRPr lang="en-DE"/>
          </a:p>
        </p:txBody>
      </p:sp>
      <p:sp>
        <p:nvSpPr>
          <p:cNvPr id="6" name="Footer Placeholder 5">
            <a:extLst>
              <a:ext uri="{FF2B5EF4-FFF2-40B4-BE49-F238E27FC236}">
                <a16:creationId xmlns:a16="http://schemas.microsoft.com/office/drawing/2014/main" id="{B1EFFB1F-B8A0-7A82-7FD5-8F0D74198DD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FC9F1D3-9D9C-620F-C7D5-CA6CDB759C52}"/>
              </a:ext>
            </a:extLst>
          </p:cNvPr>
          <p:cNvSpPr>
            <a:spLocks noGrp="1"/>
          </p:cNvSpPr>
          <p:nvPr>
            <p:ph type="sldNum" sz="quarter" idx="12"/>
          </p:nvPr>
        </p:nvSpPr>
        <p:spPr/>
        <p:txBody>
          <a:bodyPr/>
          <a:lstStyle/>
          <a:p>
            <a:fld id="{8176608D-21DC-4E12-8706-E087D344406B}" type="slidenum">
              <a:rPr lang="en-DE" smtClean="0"/>
              <a:t>‹#›</a:t>
            </a:fld>
            <a:endParaRPr lang="en-DE"/>
          </a:p>
        </p:txBody>
      </p:sp>
    </p:spTree>
    <p:extLst>
      <p:ext uri="{BB962C8B-B14F-4D97-AF65-F5344CB8AC3E}">
        <p14:creationId xmlns:p14="http://schemas.microsoft.com/office/powerpoint/2010/main" val="287947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5691E-E3D4-FE97-343A-A07B51C406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39DB932B-52C6-EEE3-727B-88955FC86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BC99E9B4-6F9A-D418-CCF6-4F2150DC4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CE1FFE-6EC1-48B5-A23A-D32EAAFC04FE}" type="datetimeFigureOut">
              <a:rPr lang="en-DE" smtClean="0"/>
              <a:t>17/01/2025</a:t>
            </a:fld>
            <a:endParaRPr lang="en-DE"/>
          </a:p>
        </p:txBody>
      </p:sp>
      <p:sp>
        <p:nvSpPr>
          <p:cNvPr id="5" name="Footer Placeholder 4">
            <a:extLst>
              <a:ext uri="{FF2B5EF4-FFF2-40B4-BE49-F238E27FC236}">
                <a16:creationId xmlns:a16="http://schemas.microsoft.com/office/drawing/2014/main" id="{8C6F7065-23C3-5275-1FF0-E42604903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FB04322E-3C32-95FD-7E67-698FA83B7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76608D-21DC-4E12-8706-E087D344406B}" type="slidenum">
              <a:rPr lang="en-DE" smtClean="0"/>
              <a:t>‹#›</a:t>
            </a:fld>
            <a:endParaRPr lang="en-DE"/>
          </a:p>
        </p:txBody>
      </p:sp>
    </p:spTree>
    <p:extLst>
      <p:ext uri="{BB962C8B-B14F-4D97-AF65-F5344CB8AC3E}">
        <p14:creationId xmlns:p14="http://schemas.microsoft.com/office/powerpoint/2010/main" val="970239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5EE8-0437-3673-DA11-5B833018E420}"/>
              </a:ext>
            </a:extLst>
          </p:cNvPr>
          <p:cNvSpPr>
            <a:spLocks noGrp="1"/>
          </p:cNvSpPr>
          <p:nvPr>
            <p:ph type="ctrTitle"/>
          </p:nvPr>
        </p:nvSpPr>
        <p:spPr/>
        <p:txBody>
          <a:bodyPr/>
          <a:lstStyle/>
          <a:p>
            <a:r>
              <a:rPr lang="en-DE" dirty="0"/>
              <a:t>EMG Analysis</a:t>
            </a:r>
          </a:p>
        </p:txBody>
      </p:sp>
      <p:sp>
        <p:nvSpPr>
          <p:cNvPr id="3" name="Subtitle 2">
            <a:extLst>
              <a:ext uri="{FF2B5EF4-FFF2-40B4-BE49-F238E27FC236}">
                <a16:creationId xmlns:a16="http://schemas.microsoft.com/office/drawing/2014/main" id="{7733F5FF-CAAD-5178-447E-3DE2DB9E3A26}"/>
              </a:ext>
            </a:extLst>
          </p:cNvPr>
          <p:cNvSpPr>
            <a:spLocks noGrp="1"/>
          </p:cNvSpPr>
          <p:nvPr>
            <p:ph type="subTitle" idx="1"/>
          </p:nvPr>
        </p:nvSpPr>
        <p:spPr/>
        <p:txBody>
          <a:bodyPr/>
          <a:lstStyle/>
          <a:p>
            <a:r>
              <a:rPr lang="en-DE" dirty="0"/>
              <a:t>PHASE 1</a:t>
            </a:r>
          </a:p>
        </p:txBody>
      </p:sp>
    </p:spTree>
    <p:extLst>
      <p:ext uri="{BB962C8B-B14F-4D97-AF65-F5344CB8AC3E}">
        <p14:creationId xmlns:p14="http://schemas.microsoft.com/office/powerpoint/2010/main" val="272101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E7503-5A1F-E461-8D4E-B36B400EF59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2ABAB10-6CE8-5BFD-F1A4-8CF8CEF539BF}"/>
              </a:ext>
            </a:extLst>
          </p:cNvPr>
          <p:cNvSpPr/>
          <p:nvPr/>
        </p:nvSpPr>
        <p:spPr>
          <a:xfrm>
            <a:off x="331367" y="520117"/>
            <a:ext cx="1002484" cy="461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EEG</a:t>
            </a:r>
          </a:p>
        </p:txBody>
      </p:sp>
      <p:sp>
        <p:nvSpPr>
          <p:cNvPr id="6" name="Rectangle 5">
            <a:extLst>
              <a:ext uri="{FF2B5EF4-FFF2-40B4-BE49-F238E27FC236}">
                <a16:creationId xmlns:a16="http://schemas.microsoft.com/office/drawing/2014/main" id="{2DA01DFD-9198-74C0-2B3E-C9CFD462BC53}"/>
              </a:ext>
            </a:extLst>
          </p:cNvPr>
          <p:cNvSpPr/>
          <p:nvPr/>
        </p:nvSpPr>
        <p:spPr>
          <a:xfrm>
            <a:off x="2604963" y="520113"/>
            <a:ext cx="2034773" cy="4613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DE" sz="1400" dirty="0"/>
              <a:t>Time-Frequency content calculation</a:t>
            </a:r>
          </a:p>
        </p:txBody>
      </p:sp>
      <p:sp>
        <p:nvSpPr>
          <p:cNvPr id="9" name="Rectangle 8">
            <a:extLst>
              <a:ext uri="{FF2B5EF4-FFF2-40B4-BE49-F238E27FC236}">
                <a16:creationId xmlns:a16="http://schemas.microsoft.com/office/drawing/2014/main" id="{08DD25E2-F8A1-4AE4-233A-C54B4FB50051}"/>
              </a:ext>
            </a:extLst>
          </p:cNvPr>
          <p:cNvSpPr/>
          <p:nvPr/>
        </p:nvSpPr>
        <p:spPr>
          <a:xfrm>
            <a:off x="9885031" y="520112"/>
            <a:ext cx="1385579" cy="461395"/>
          </a:xfrm>
          <a:prstGeom prst="rect">
            <a:avLst/>
          </a:prstGeom>
          <a:solidFill>
            <a:srgbClr val="A4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DE" dirty="0"/>
              <a:t>Illustration</a:t>
            </a:r>
          </a:p>
        </p:txBody>
      </p:sp>
      <p:cxnSp>
        <p:nvCxnSpPr>
          <p:cNvPr id="10" name="Straight Arrow Connector 9">
            <a:extLst>
              <a:ext uri="{FF2B5EF4-FFF2-40B4-BE49-F238E27FC236}">
                <a16:creationId xmlns:a16="http://schemas.microsoft.com/office/drawing/2014/main" id="{849B649F-BF9F-9562-48EE-AD32E8BA4749}"/>
              </a:ext>
            </a:extLst>
          </p:cNvPr>
          <p:cNvCxnSpPr>
            <a:cxnSpLocks/>
            <a:stCxn id="5" idx="3"/>
            <a:endCxn id="6" idx="1"/>
          </p:cNvCxnSpPr>
          <p:nvPr/>
        </p:nvCxnSpPr>
        <p:spPr>
          <a:xfrm flipV="1">
            <a:off x="1333851" y="750811"/>
            <a:ext cx="1271112" cy="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623B9424-28B4-920E-76F6-5B43BD1C0217}"/>
              </a:ext>
            </a:extLst>
          </p:cNvPr>
          <p:cNvSpPr/>
          <p:nvPr/>
        </p:nvSpPr>
        <p:spPr>
          <a:xfrm>
            <a:off x="6176166" y="520112"/>
            <a:ext cx="2034773" cy="46139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t>Apply Time-Warping</a:t>
            </a:r>
          </a:p>
        </p:txBody>
      </p:sp>
      <p:cxnSp>
        <p:nvCxnSpPr>
          <p:cNvPr id="32" name="Straight Arrow Connector 31">
            <a:extLst>
              <a:ext uri="{FF2B5EF4-FFF2-40B4-BE49-F238E27FC236}">
                <a16:creationId xmlns:a16="http://schemas.microsoft.com/office/drawing/2014/main" id="{4EB4C14D-FF5E-CE8D-AFD8-8115DCFB4419}"/>
              </a:ext>
            </a:extLst>
          </p:cNvPr>
          <p:cNvCxnSpPr>
            <a:stCxn id="6" idx="3"/>
            <a:endCxn id="28" idx="1"/>
          </p:cNvCxnSpPr>
          <p:nvPr/>
        </p:nvCxnSpPr>
        <p:spPr>
          <a:xfrm flipV="1">
            <a:off x="4639736" y="750810"/>
            <a:ext cx="153643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D9AEB770-B23B-3C1A-984D-2E8DE0E941FE}"/>
              </a:ext>
            </a:extLst>
          </p:cNvPr>
          <p:cNvCxnSpPr>
            <a:stCxn id="28" idx="3"/>
            <a:endCxn id="9" idx="1"/>
          </p:cNvCxnSpPr>
          <p:nvPr/>
        </p:nvCxnSpPr>
        <p:spPr>
          <a:xfrm>
            <a:off x="8210939" y="750810"/>
            <a:ext cx="16740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D638F086-F306-3D9A-5331-592620D6B635}"/>
              </a:ext>
            </a:extLst>
          </p:cNvPr>
          <p:cNvSpPr txBox="1"/>
          <p:nvPr/>
        </p:nvSpPr>
        <p:spPr>
          <a:xfrm>
            <a:off x="331368" y="1321091"/>
            <a:ext cx="9664116" cy="5355312"/>
          </a:xfrm>
          <a:prstGeom prst="rect">
            <a:avLst/>
          </a:prstGeom>
          <a:noFill/>
        </p:spPr>
        <p:txBody>
          <a:bodyPr wrap="square" rtlCol="0">
            <a:spAutoFit/>
          </a:bodyPr>
          <a:lstStyle/>
          <a:p>
            <a:r>
              <a:rPr lang="en-DE" b="1" dirty="0"/>
              <a:t>Illustration</a:t>
            </a:r>
            <a:endParaRPr lang="en-DE" dirty="0"/>
          </a:p>
          <a:p>
            <a:r>
              <a:rPr lang="en-DE" b="1" i="1" dirty="0"/>
              <a:t>Tasks</a:t>
            </a:r>
            <a:r>
              <a:rPr lang="en-DE" dirty="0"/>
              <a:t>:</a:t>
            </a:r>
          </a:p>
          <a:p>
            <a:pPr marL="285750" indent="-285750">
              <a:buFont typeface="Wingdings" panose="05000000000000000000" pitchFamily="2" charset="2"/>
              <a:buChar char="q"/>
            </a:pPr>
            <a:r>
              <a:rPr lang="en-GB" b="1" dirty="0"/>
              <a:t>Plot Time-Frequency Figures</a:t>
            </a:r>
            <a:endParaRPr lang="en-GB" dirty="0"/>
          </a:p>
          <a:p>
            <a:pPr marL="742950" lvl="1" indent="-285750">
              <a:buFont typeface="Arial" panose="020B0604020202020204" pitchFamily="34" charset="0"/>
              <a:buChar char="•"/>
            </a:pPr>
            <a:r>
              <a:rPr lang="en-GB" dirty="0"/>
              <a:t>After completing the time-warping step, create three time-frequency plots—one for each PAM pressure condition (1, 3, and 6).</a:t>
            </a:r>
          </a:p>
          <a:p>
            <a:pPr marL="742950" lvl="1" indent="-285750">
              <a:buFont typeface="Arial" panose="020B0604020202020204" pitchFamily="34" charset="0"/>
              <a:buChar char="•"/>
            </a:pPr>
            <a:r>
              <a:rPr lang="en-GB" dirty="0"/>
              <a:t>Additionally, plot the difference between pressure 3 and pressure 1, and between pressure 6 and pressure 1.</a:t>
            </a:r>
          </a:p>
          <a:p>
            <a:pPr marL="285750" indent="-285750">
              <a:buFont typeface="Wingdings" panose="05000000000000000000" pitchFamily="2" charset="2"/>
              <a:buChar char="q"/>
            </a:pPr>
            <a:r>
              <a:rPr lang="en-GB" b="1" dirty="0"/>
              <a:t>Create a General Script</a:t>
            </a:r>
            <a:endParaRPr lang="en-GB" dirty="0"/>
          </a:p>
          <a:p>
            <a:pPr marL="742950" lvl="1" indent="-285750">
              <a:buFont typeface="Arial" panose="020B0604020202020204" pitchFamily="34" charset="0"/>
              <a:buChar char="•"/>
            </a:pPr>
            <a:r>
              <a:rPr lang="en-GB" dirty="0"/>
              <a:t>Develop code that takes an IC ID as input and generates the corresponding time-frequency figures.</a:t>
            </a:r>
          </a:p>
          <a:p>
            <a:pPr marL="742950" lvl="1" indent="-285750">
              <a:buFont typeface="Arial" panose="020B0604020202020204" pitchFamily="34" charset="0"/>
              <a:buChar char="•"/>
            </a:pPr>
            <a:r>
              <a:rPr lang="en-GB" dirty="0"/>
              <a:t>We’ll decide later which specific ICs to visualize.</a:t>
            </a:r>
          </a:p>
          <a:p>
            <a:pPr marL="285750" indent="-285750">
              <a:buFont typeface="Wingdings" panose="05000000000000000000" pitchFamily="2" charset="2"/>
              <a:buChar char="q"/>
            </a:pPr>
            <a:r>
              <a:rPr lang="en-GB" b="1" dirty="0"/>
              <a:t>Plan for Statistical Significance</a:t>
            </a:r>
            <a:endParaRPr lang="en-GB" dirty="0"/>
          </a:p>
          <a:p>
            <a:pPr marL="742950" lvl="1" indent="-285750">
              <a:buFont typeface="Arial" panose="020B0604020202020204" pitchFamily="34" charset="0"/>
              <a:buChar char="•"/>
            </a:pPr>
            <a:r>
              <a:rPr lang="en-GB" dirty="0"/>
              <a:t>We’ll use non-parametric approaches (e.g., permutation tests) to evaluate whether the observed differences are statistically significant. This will be addressed after completing Phase 1.</a:t>
            </a:r>
          </a:p>
          <a:p>
            <a:pPr marL="285750" indent="-285750">
              <a:buFont typeface="Wingdings" panose="05000000000000000000" pitchFamily="2" charset="2"/>
              <a:buChar char="q"/>
            </a:pPr>
            <a:r>
              <a:rPr lang="en-GB" b="1" dirty="0"/>
              <a:t>Focus on Key ICs</a:t>
            </a:r>
            <a:endParaRPr lang="en-GB" dirty="0"/>
          </a:p>
          <a:p>
            <a:pPr marL="742950" lvl="1" indent="-285750">
              <a:buFont typeface="Arial" panose="020B0604020202020204" pitchFamily="34" charset="0"/>
              <a:buChar char="•"/>
            </a:pPr>
            <a:r>
              <a:rPr lang="en-GB" dirty="0"/>
              <a:t>It’s impractical to plot every IC’s time-frequency data. Instead, once you have group-level and cluster-level results</a:t>
            </a:r>
            <a:r>
              <a:rPr lang="en-DE" dirty="0"/>
              <a:t> (pics on the right)</a:t>
            </a:r>
            <a:r>
              <a:rPr lang="en-GB" dirty="0"/>
              <a:t>, focus on the relevant ICs in each cluster and plot the average time-frequency representations for those brain regions.</a:t>
            </a:r>
          </a:p>
        </p:txBody>
      </p:sp>
      <p:pic>
        <p:nvPicPr>
          <p:cNvPr id="2" name="Picture 1">
            <a:extLst>
              <a:ext uri="{FF2B5EF4-FFF2-40B4-BE49-F238E27FC236}">
                <a16:creationId xmlns:a16="http://schemas.microsoft.com/office/drawing/2014/main" id="{368310C2-8D9C-D430-C108-DF7251543EB3}"/>
              </a:ext>
            </a:extLst>
          </p:cNvPr>
          <p:cNvPicPr>
            <a:picLocks noChangeAspect="1"/>
          </p:cNvPicPr>
          <p:nvPr/>
        </p:nvPicPr>
        <p:blipFill>
          <a:blip r:embed="rId2"/>
          <a:srcRect l="21386" r="18063" b="3772"/>
          <a:stretch/>
        </p:blipFill>
        <p:spPr>
          <a:xfrm>
            <a:off x="10293292" y="4233988"/>
            <a:ext cx="1765190" cy="2103900"/>
          </a:xfrm>
          <a:prstGeom prst="rect">
            <a:avLst/>
          </a:prstGeom>
        </p:spPr>
      </p:pic>
      <p:pic>
        <p:nvPicPr>
          <p:cNvPr id="3" name="Picture 2">
            <a:extLst>
              <a:ext uri="{FF2B5EF4-FFF2-40B4-BE49-F238E27FC236}">
                <a16:creationId xmlns:a16="http://schemas.microsoft.com/office/drawing/2014/main" id="{7718C3D3-75A5-1B2A-4813-8F05A8870098}"/>
              </a:ext>
            </a:extLst>
          </p:cNvPr>
          <p:cNvPicPr>
            <a:picLocks noChangeAspect="1"/>
          </p:cNvPicPr>
          <p:nvPr/>
        </p:nvPicPr>
        <p:blipFill>
          <a:blip r:embed="rId3"/>
          <a:srcRect l="15797" t="8252" r="12479" b="11634"/>
          <a:stretch/>
        </p:blipFill>
        <p:spPr>
          <a:xfrm>
            <a:off x="10293292" y="2689628"/>
            <a:ext cx="1765190" cy="1478743"/>
          </a:xfrm>
          <a:prstGeom prst="rect">
            <a:avLst/>
          </a:prstGeom>
        </p:spPr>
      </p:pic>
    </p:spTree>
    <p:extLst>
      <p:ext uri="{BB962C8B-B14F-4D97-AF65-F5344CB8AC3E}">
        <p14:creationId xmlns:p14="http://schemas.microsoft.com/office/powerpoint/2010/main" val="396152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BCECA-6834-CEE0-DD94-51A47411C523}"/>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1A604090-2082-2754-F364-478DE194D313}"/>
              </a:ext>
            </a:extLst>
          </p:cNvPr>
          <p:cNvSpPr txBox="1"/>
          <p:nvPr/>
        </p:nvSpPr>
        <p:spPr>
          <a:xfrm>
            <a:off x="385894" y="1510018"/>
            <a:ext cx="11446778" cy="1477328"/>
          </a:xfrm>
          <a:prstGeom prst="rect">
            <a:avLst/>
          </a:prstGeom>
          <a:noFill/>
        </p:spPr>
        <p:txBody>
          <a:bodyPr wrap="square" rtlCol="0">
            <a:spAutoFit/>
          </a:bodyPr>
          <a:lstStyle/>
          <a:p>
            <a:r>
              <a:rPr lang="en-DE" b="1" dirty="0"/>
              <a:t>Preprocessing</a:t>
            </a:r>
          </a:p>
          <a:p>
            <a:r>
              <a:rPr lang="en-DE" dirty="0"/>
              <a:t>General steps are filtering, rectification, and smoothing the signal with low-pass filter. </a:t>
            </a:r>
          </a:p>
          <a:p>
            <a:r>
              <a:rPr lang="en-DE" b="1" i="1" dirty="0"/>
              <a:t>Tasks</a:t>
            </a:r>
            <a:r>
              <a:rPr lang="en-DE" dirty="0"/>
              <a:t>:</a:t>
            </a:r>
          </a:p>
          <a:p>
            <a:pPr marL="285750" indent="-285750">
              <a:buFont typeface="Wingdings" panose="05000000000000000000" pitchFamily="2" charset="2"/>
              <a:buChar char="q"/>
            </a:pPr>
            <a:r>
              <a:rPr lang="en-DE" dirty="0"/>
              <a:t>Study briefly (approx. 30 minutes) about the methods of preprocessing EMG data.</a:t>
            </a:r>
          </a:p>
          <a:p>
            <a:pPr marL="285750" indent="-285750">
              <a:buFont typeface="Wingdings" panose="05000000000000000000" pitchFamily="2" charset="2"/>
              <a:buChar char="q"/>
            </a:pPr>
            <a:r>
              <a:rPr lang="en-DE" dirty="0"/>
              <a:t>Get a full understanding of the provided code to you. Do the preprocessing on all EMG signals given to you. </a:t>
            </a:r>
          </a:p>
        </p:txBody>
      </p:sp>
      <p:sp>
        <p:nvSpPr>
          <p:cNvPr id="20" name="TextBox 19">
            <a:extLst>
              <a:ext uri="{FF2B5EF4-FFF2-40B4-BE49-F238E27FC236}">
                <a16:creationId xmlns:a16="http://schemas.microsoft.com/office/drawing/2014/main" id="{25F2ECE1-2B87-C321-DE32-24FA71D1542C}"/>
              </a:ext>
            </a:extLst>
          </p:cNvPr>
          <p:cNvSpPr txBox="1"/>
          <p:nvPr/>
        </p:nvSpPr>
        <p:spPr>
          <a:xfrm>
            <a:off x="385894" y="3429000"/>
            <a:ext cx="11446778" cy="2031325"/>
          </a:xfrm>
          <a:prstGeom prst="rect">
            <a:avLst/>
          </a:prstGeom>
          <a:noFill/>
        </p:spPr>
        <p:txBody>
          <a:bodyPr wrap="square" rtlCol="0">
            <a:spAutoFit/>
          </a:bodyPr>
          <a:lstStyle/>
          <a:p>
            <a:r>
              <a:rPr lang="en-DE" b="1" dirty="0"/>
              <a:t>Time-Normalization</a:t>
            </a:r>
          </a:p>
          <a:p>
            <a:r>
              <a:rPr lang="en-DE" dirty="0"/>
              <a:t>Why? </a:t>
            </a:r>
            <a:r>
              <a:rPr lang="en-GB" dirty="0"/>
              <a:t>To compare muscle activity across all conditions (P1, P3, and P6), we need all signals to have the same length before averaging them for each individual. </a:t>
            </a:r>
            <a:endParaRPr lang="en-DE" dirty="0"/>
          </a:p>
          <a:p>
            <a:r>
              <a:rPr lang="en-DE" b="1" i="1" dirty="0"/>
              <a:t>Tasks</a:t>
            </a:r>
            <a:r>
              <a:rPr lang="en-DE" dirty="0"/>
              <a:t>:</a:t>
            </a:r>
          </a:p>
          <a:p>
            <a:pPr marL="285750" indent="-285750">
              <a:buFont typeface="Wingdings" panose="05000000000000000000" pitchFamily="2" charset="2"/>
              <a:buChar char="q"/>
            </a:pPr>
            <a:r>
              <a:rPr lang="en-GB" dirty="0"/>
              <a:t>To minimize interpolation, start by identifying the median signal length. Then, adjust each signal so that it matches the median length: shorter signals should be interpolated (</a:t>
            </a:r>
            <a:r>
              <a:rPr lang="en-GB" dirty="0" err="1"/>
              <a:t>upsampled</a:t>
            </a:r>
            <a:r>
              <a:rPr lang="en-GB" dirty="0"/>
              <a:t>), and longer signals should be down-sampled.</a:t>
            </a:r>
            <a:endParaRPr lang="en-DE" dirty="0"/>
          </a:p>
        </p:txBody>
      </p:sp>
      <p:grpSp>
        <p:nvGrpSpPr>
          <p:cNvPr id="31" name="Group 30">
            <a:extLst>
              <a:ext uri="{FF2B5EF4-FFF2-40B4-BE49-F238E27FC236}">
                <a16:creationId xmlns:a16="http://schemas.microsoft.com/office/drawing/2014/main" id="{2C761933-9B6D-B868-4528-ECCFC171FF0C}"/>
              </a:ext>
            </a:extLst>
          </p:cNvPr>
          <p:cNvGrpSpPr/>
          <p:nvPr/>
        </p:nvGrpSpPr>
        <p:grpSpPr>
          <a:xfrm>
            <a:off x="331367" y="286661"/>
            <a:ext cx="11165745" cy="1034605"/>
            <a:chOff x="331367" y="286661"/>
            <a:chExt cx="11165745" cy="1034605"/>
          </a:xfrm>
        </p:grpSpPr>
        <p:sp>
          <p:nvSpPr>
            <p:cNvPr id="32" name="Rectangle 31">
              <a:extLst>
                <a:ext uri="{FF2B5EF4-FFF2-40B4-BE49-F238E27FC236}">
                  <a16:creationId xmlns:a16="http://schemas.microsoft.com/office/drawing/2014/main" id="{B621B300-9D3F-B9CD-E9AA-3C99A068270A}"/>
                </a:ext>
              </a:extLst>
            </p:cNvPr>
            <p:cNvSpPr/>
            <p:nvPr/>
          </p:nvSpPr>
          <p:spPr>
            <a:xfrm>
              <a:off x="331367" y="520117"/>
              <a:ext cx="1002484" cy="461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EMG</a:t>
              </a:r>
            </a:p>
          </p:txBody>
        </p:sp>
        <p:sp>
          <p:nvSpPr>
            <p:cNvPr id="33" name="Rectangle 32">
              <a:extLst>
                <a:ext uri="{FF2B5EF4-FFF2-40B4-BE49-F238E27FC236}">
                  <a16:creationId xmlns:a16="http://schemas.microsoft.com/office/drawing/2014/main" id="{CF95C20A-6D7C-33CC-91A7-0EE9B25CD2B4}"/>
                </a:ext>
              </a:extLst>
            </p:cNvPr>
            <p:cNvSpPr/>
            <p:nvPr/>
          </p:nvSpPr>
          <p:spPr>
            <a:xfrm>
              <a:off x="1740273" y="520113"/>
              <a:ext cx="1305193" cy="4613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DE" sz="1400" dirty="0"/>
                <a:t>Preprocessing</a:t>
              </a:r>
            </a:p>
          </p:txBody>
        </p:sp>
        <p:sp>
          <p:nvSpPr>
            <p:cNvPr id="34" name="Rectangle 33">
              <a:extLst>
                <a:ext uri="{FF2B5EF4-FFF2-40B4-BE49-F238E27FC236}">
                  <a16:creationId xmlns:a16="http://schemas.microsoft.com/office/drawing/2014/main" id="{23FC9734-A4F4-6315-ADF5-CAF24E543C8A}"/>
                </a:ext>
              </a:extLst>
            </p:cNvPr>
            <p:cNvSpPr/>
            <p:nvPr/>
          </p:nvSpPr>
          <p:spPr>
            <a:xfrm>
              <a:off x="3552739" y="505443"/>
              <a:ext cx="1305193" cy="4907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t>Time-Normalization</a:t>
              </a:r>
            </a:p>
          </p:txBody>
        </p:sp>
        <p:sp>
          <p:nvSpPr>
            <p:cNvPr id="35" name="Rectangle 34">
              <a:extLst>
                <a:ext uri="{FF2B5EF4-FFF2-40B4-BE49-F238E27FC236}">
                  <a16:creationId xmlns:a16="http://schemas.microsoft.com/office/drawing/2014/main" id="{10C10780-A1D6-70EC-4ABD-3B1685AF3005}"/>
                </a:ext>
              </a:extLst>
            </p:cNvPr>
            <p:cNvSpPr/>
            <p:nvPr/>
          </p:nvSpPr>
          <p:spPr>
            <a:xfrm>
              <a:off x="7969668" y="520113"/>
              <a:ext cx="1604739" cy="461395"/>
            </a:xfrm>
            <a:prstGeom prst="rect">
              <a:avLst/>
            </a:prstGeom>
            <a:solidFill>
              <a:srgbClr val="B832A8"/>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DE" sz="1400" dirty="0"/>
                <a:t>Outlier Detection</a:t>
              </a:r>
            </a:p>
          </p:txBody>
        </p:sp>
        <p:sp>
          <p:nvSpPr>
            <p:cNvPr id="36" name="Rectangle 35">
              <a:extLst>
                <a:ext uri="{FF2B5EF4-FFF2-40B4-BE49-F238E27FC236}">
                  <a16:creationId xmlns:a16="http://schemas.microsoft.com/office/drawing/2014/main" id="{A7369F80-3FC8-6DF3-7FF4-8753B539A272}"/>
                </a:ext>
              </a:extLst>
            </p:cNvPr>
            <p:cNvSpPr/>
            <p:nvPr/>
          </p:nvSpPr>
          <p:spPr>
            <a:xfrm>
              <a:off x="10111533" y="520114"/>
              <a:ext cx="1385579" cy="461395"/>
            </a:xfrm>
            <a:prstGeom prst="rect">
              <a:avLst/>
            </a:prstGeom>
            <a:solidFill>
              <a:srgbClr val="A4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DE" dirty="0"/>
                <a:t>Illustration</a:t>
              </a:r>
            </a:p>
          </p:txBody>
        </p:sp>
        <p:cxnSp>
          <p:nvCxnSpPr>
            <p:cNvPr id="37" name="Straight Arrow Connector 36">
              <a:extLst>
                <a:ext uri="{FF2B5EF4-FFF2-40B4-BE49-F238E27FC236}">
                  <a16:creationId xmlns:a16="http://schemas.microsoft.com/office/drawing/2014/main" id="{026D79F3-DA3E-5194-32B6-76733B1F2175}"/>
                </a:ext>
              </a:extLst>
            </p:cNvPr>
            <p:cNvCxnSpPr>
              <a:cxnSpLocks/>
              <a:stCxn id="32" idx="3"/>
              <a:endCxn id="33" idx="1"/>
            </p:cNvCxnSpPr>
            <p:nvPr/>
          </p:nvCxnSpPr>
          <p:spPr>
            <a:xfrm flipV="1">
              <a:off x="1333851" y="750811"/>
              <a:ext cx="406422" cy="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6F27A3F-0539-070A-8882-90D39CF16B19}"/>
                </a:ext>
              </a:extLst>
            </p:cNvPr>
            <p:cNvCxnSpPr>
              <a:cxnSpLocks/>
              <a:stCxn id="33" idx="3"/>
              <a:endCxn id="34" idx="1"/>
            </p:cNvCxnSpPr>
            <p:nvPr/>
          </p:nvCxnSpPr>
          <p:spPr>
            <a:xfrm flipV="1">
              <a:off x="3045466" y="750809"/>
              <a:ext cx="50727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5FD90105-9604-4E7C-8E28-ED94D30CC244}"/>
                </a:ext>
              </a:extLst>
            </p:cNvPr>
            <p:cNvCxnSpPr>
              <a:cxnSpLocks/>
            </p:cNvCxnSpPr>
            <p:nvPr/>
          </p:nvCxnSpPr>
          <p:spPr>
            <a:xfrm>
              <a:off x="9574407" y="831244"/>
              <a:ext cx="53712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C7DE495A-55E1-11DE-32E4-F2DEB417E5E3}"/>
                </a:ext>
              </a:extLst>
            </p:cNvPr>
            <p:cNvSpPr/>
            <p:nvPr/>
          </p:nvSpPr>
          <p:spPr>
            <a:xfrm>
              <a:off x="5474464" y="503356"/>
              <a:ext cx="1878672" cy="490732"/>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solidFill>
                    <a:sysClr val="windowText" lastClr="000000"/>
                  </a:solidFill>
                </a:rPr>
                <a:t>Session Selection</a:t>
              </a:r>
            </a:p>
          </p:txBody>
        </p:sp>
        <p:cxnSp>
          <p:nvCxnSpPr>
            <p:cNvPr id="41" name="Straight Arrow Connector 40">
              <a:extLst>
                <a:ext uri="{FF2B5EF4-FFF2-40B4-BE49-F238E27FC236}">
                  <a16:creationId xmlns:a16="http://schemas.microsoft.com/office/drawing/2014/main" id="{414304D3-38E5-7754-6559-E0BA26F2DE1A}"/>
                </a:ext>
              </a:extLst>
            </p:cNvPr>
            <p:cNvCxnSpPr>
              <a:cxnSpLocks/>
              <a:stCxn id="34" idx="3"/>
              <a:endCxn id="40" idx="1"/>
            </p:cNvCxnSpPr>
            <p:nvPr/>
          </p:nvCxnSpPr>
          <p:spPr>
            <a:xfrm flipV="1">
              <a:off x="4857932" y="748722"/>
              <a:ext cx="616532" cy="2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E8768FF-B553-C8A6-D687-D2BAC2447D8C}"/>
                </a:ext>
              </a:extLst>
            </p:cNvPr>
            <p:cNvCxnSpPr>
              <a:cxnSpLocks/>
              <a:stCxn id="40" idx="3"/>
              <a:endCxn id="35" idx="1"/>
            </p:cNvCxnSpPr>
            <p:nvPr/>
          </p:nvCxnSpPr>
          <p:spPr>
            <a:xfrm>
              <a:off x="7353136" y="748722"/>
              <a:ext cx="616532" cy="20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Rectangle 42">
              <a:extLst>
                <a:ext uri="{FF2B5EF4-FFF2-40B4-BE49-F238E27FC236}">
                  <a16:creationId xmlns:a16="http://schemas.microsoft.com/office/drawing/2014/main" id="{644E4B3C-A746-706E-D572-65D7BB623D9C}"/>
                </a:ext>
              </a:extLst>
            </p:cNvPr>
            <p:cNvSpPr/>
            <p:nvPr/>
          </p:nvSpPr>
          <p:spPr>
            <a:xfrm>
              <a:off x="5474464"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S1</a:t>
              </a:r>
            </a:p>
          </p:txBody>
        </p:sp>
        <p:sp>
          <p:nvSpPr>
            <p:cNvPr id="44" name="Rectangle 43">
              <a:extLst>
                <a:ext uri="{FF2B5EF4-FFF2-40B4-BE49-F238E27FC236}">
                  <a16:creationId xmlns:a16="http://schemas.microsoft.com/office/drawing/2014/main" id="{FEA29C7F-8549-60DB-2ABB-D2B1CF1164B6}"/>
                </a:ext>
              </a:extLst>
            </p:cNvPr>
            <p:cNvSpPr/>
            <p:nvPr/>
          </p:nvSpPr>
          <p:spPr>
            <a:xfrm>
              <a:off x="5863550"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S2</a:t>
              </a:r>
            </a:p>
          </p:txBody>
        </p:sp>
        <p:sp>
          <p:nvSpPr>
            <p:cNvPr id="45" name="Rectangle 44">
              <a:extLst>
                <a:ext uri="{FF2B5EF4-FFF2-40B4-BE49-F238E27FC236}">
                  <a16:creationId xmlns:a16="http://schemas.microsoft.com/office/drawing/2014/main" id="{C030CE11-9CF4-8549-F90F-A0657D3C7B7E}"/>
                </a:ext>
              </a:extLst>
            </p:cNvPr>
            <p:cNvSpPr/>
            <p:nvPr/>
          </p:nvSpPr>
          <p:spPr>
            <a:xfrm>
              <a:off x="6252636"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S3</a:t>
              </a:r>
            </a:p>
          </p:txBody>
        </p:sp>
        <p:sp>
          <p:nvSpPr>
            <p:cNvPr id="46" name="Rectangle 45">
              <a:extLst>
                <a:ext uri="{FF2B5EF4-FFF2-40B4-BE49-F238E27FC236}">
                  <a16:creationId xmlns:a16="http://schemas.microsoft.com/office/drawing/2014/main" id="{6733D62C-79FC-E65E-82DE-6FAAC53EC498}"/>
                </a:ext>
              </a:extLst>
            </p:cNvPr>
            <p:cNvSpPr/>
            <p:nvPr/>
          </p:nvSpPr>
          <p:spPr>
            <a:xfrm>
              <a:off x="6641722" y="1077984"/>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S4</a:t>
              </a:r>
            </a:p>
          </p:txBody>
        </p:sp>
        <p:sp>
          <p:nvSpPr>
            <p:cNvPr id="47" name="Rectangle 46">
              <a:extLst>
                <a:ext uri="{FF2B5EF4-FFF2-40B4-BE49-F238E27FC236}">
                  <a16:creationId xmlns:a16="http://schemas.microsoft.com/office/drawing/2014/main" id="{F9D249F2-F25D-9316-A7A0-782D47809DB4}"/>
                </a:ext>
              </a:extLst>
            </p:cNvPr>
            <p:cNvSpPr/>
            <p:nvPr/>
          </p:nvSpPr>
          <p:spPr>
            <a:xfrm>
              <a:off x="7030807" y="1077984"/>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T</a:t>
              </a:r>
            </a:p>
          </p:txBody>
        </p:sp>
        <p:cxnSp>
          <p:nvCxnSpPr>
            <p:cNvPr id="48" name="Connector: Elbow 47">
              <a:extLst>
                <a:ext uri="{FF2B5EF4-FFF2-40B4-BE49-F238E27FC236}">
                  <a16:creationId xmlns:a16="http://schemas.microsoft.com/office/drawing/2014/main" id="{8960C20C-0CEF-C9E6-17C7-7EB57C8A55CC}"/>
                </a:ext>
              </a:extLst>
            </p:cNvPr>
            <p:cNvCxnSpPr>
              <a:cxnSpLocks/>
            </p:cNvCxnSpPr>
            <p:nvPr/>
          </p:nvCxnSpPr>
          <p:spPr>
            <a:xfrm>
              <a:off x="7616329" y="286661"/>
              <a:ext cx="2495204" cy="378515"/>
            </a:xfrm>
            <a:prstGeom prst="bentConnector3">
              <a:avLst>
                <a:gd name="adj1" fmla="val 883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412CBD63-C3FA-0224-137B-4F2DC01DB322}"/>
                </a:ext>
              </a:extLst>
            </p:cNvPr>
            <p:cNvCxnSpPr>
              <a:cxnSpLocks/>
            </p:cNvCxnSpPr>
            <p:nvPr/>
          </p:nvCxnSpPr>
          <p:spPr>
            <a:xfrm>
              <a:off x="7625857" y="286661"/>
              <a:ext cx="0" cy="46206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2D9A8B69-7D20-A2A3-C96B-6D45D2625385}"/>
              </a:ext>
            </a:extLst>
          </p:cNvPr>
          <p:cNvSpPr txBox="1"/>
          <p:nvPr/>
        </p:nvSpPr>
        <p:spPr>
          <a:xfrm>
            <a:off x="8347047" y="3039524"/>
            <a:ext cx="3099732" cy="461665"/>
          </a:xfrm>
          <a:prstGeom prst="rect">
            <a:avLst/>
          </a:prstGeom>
          <a:solidFill>
            <a:srgbClr val="F0EA00"/>
          </a:solidFill>
        </p:spPr>
        <p:txBody>
          <a:bodyPr wrap="square" rtlCol="0">
            <a:spAutoFit/>
          </a:bodyPr>
          <a:lstStyle/>
          <a:p>
            <a:pPr algn="ctr"/>
            <a:r>
              <a:rPr lang="en-DE" sz="1200" b="1" dirty="0"/>
              <a:t>I already have done this part and the data include the pre-processed EMG signals</a:t>
            </a:r>
          </a:p>
        </p:txBody>
      </p:sp>
      <p:sp>
        <p:nvSpPr>
          <p:cNvPr id="3" name="Freeform: Shape 2">
            <a:extLst>
              <a:ext uri="{FF2B5EF4-FFF2-40B4-BE49-F238E27FC236}">
                <a16:creationId xmlns:a16="http://schemas.microsoft.com/office/drawing/2014/main" id="{D22C0FD3-3669-12FC-0B30-4856672B3029}"/>
              </a:ext>
            </a:extLst>
          </p:cNvPr>
          <p:cNvSpPr/>
          <p:nvPr/>
        </p:nvSpPr>
        <p:spPr>
          <a:xfrm>
            <a:off x="7334065" y="3036815"/>
            <a:ext cx="920702" cy="246632"/>
          </a:xfrm>
          <a:custGeom>
            <a:avLst/>
            <a:gdLst>
              <a:gd name="connsiteX0" fmla="*/ 69219 w 920702"/>
              <a:gd name="connsiteY0" fmla="*/ 0 h 246632"/>
              <a:gd name="connsiteX1" fmla="*/ 85997 w 920702"/>
              <a:gd name="connsiteY1" fmla="*/ 222308 h 246632"/>
              <a:gd name="connsiteX2" fmla="*/ 920702 w 920702"/>
              <a:gd name="connsiteY2" fmla="*/ 230697 h 246632"/>
            </a:gdLst>
            <a:ahLst/>
            <a:cxnLst>
              <a:cxn ang="0">
                <a:pos x="connsiteX0" y="connsiteY0"/>
              </a:cxn>
              <a:cxn ang="0">
                <a:pos x="connsiteX1" y="connsiteY1"/>
              </a:cxn>
              <a:cxn ang="0">
                <a:pos x="connsiteX2" y="connsiteY2"/>
              </a:cxn>
            </a:cxnLst>
            <a:rect l="l" t="t" r="r" b="b"/>
            <a:pathLst>
              <a:path w="920702" h="246632">
                <a:moveTo>
                  <a:pt x="69219" y="0"/>
                </a:moveTo>
                <a:cubicBezTo>
                  <a:pt x="6651" y="91929"/>
                  <a:pt x="-55917" y="183859"/>
                  <a:pt x="85997" y="222308"/>
                </a:cubicBezTo>
                <a:cubicBezTo>
                  <a:pt x="227911" y="260757"/>
                  <a:pt x="574306" y="245727"/>
                  <a:pt x="920702" y="230697"/>
                </a:cubicBezTo>
              </a:path>
            </a:pathLst>
          </a:custGeom>
          <a:noFill/>
          <a:ln>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150054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7B1D18B-9B6B-B17E-B898-E3967E8C96C7}"/>
              </a:ext>
            </a:extLst>
          </p:cNvPr>
          <p:cNvSpPr txBox="1"/>
          <p:nvPr/>
        </p:nvSpPr>
        <p:spPr>
          <a:xfrm>
            <a:off x="385894" y="1510018"/>
            <a:ext cx="11111218" cy="4801314"/>
          </a:xfrm>
          <a:prstGeom prst="rect">
            <a:avLst/>
          </a:prstGeom>
          <a:noFill/>
        </p:spPr>
        <p:txBody>
          <a:bodyPr wrap="square" rtlCol="0">
            <a:spAutoFit/>
          </a:bodyPr>
          <a:lstStyle/>
          <a:p>
            <a:pPr algn="just"/>
            <a:r>
              <a:rPr lang="en-DE" b="1" dirty="0"/>
              <a:t>Outlier Detection</a:t>
            </a:r>
          </a:p>
          <a:p>
            <a:pPr algn="just"/>
            <a:r>
              <a:rPr lang="en-GB" dirty="0"/>
              <a:t>Outliers in EMG data can arise from sudden electrode shifts, transient hardware artifacts, or brief spikes of noise that do not reflect true muscle activity. These anomalies can skew or distort subsequent analyses. Therefore, identifying and marking them is crucial for accurate results</a:t>
            </a:r>
            <a:r>
              <a:rPr lang="en-DE" dirty="0"/>
              <a:t>.</a:t>
            </a:r>
          </a:p>
          <a:p>
            <a:pPr algn="just"/>
            <a:r>
              <a:rPr lang="en-DE" b="1" i="1" dirty="0"/>
              <a:t>Tasks</a:t>
            </a:r>
            <a:r>
              <a:rPr lang="en-DE" dirty="0"/>
              <a:t>:</a:t>
            </a:r>
          </a:p>
          <a:p>
            <a:pPr marL="285750" indent="-285750">
              <a:buFont typeface="Wingdings" panose="05000000000000000000" pitchFamily="2" charset="2"/>
              <a:buChar char="q"/>
            </a:pPr>
            <a:r>
              <a:rPr lang="en-GB" b="1" dirty="0"/>
              <a:t>Research Common Outlier Detection Methods</a:t>
            </a:r>
            <a:br>
              <a:rPr lang="en-GB" dirty="0"/>
            </a:br>
            <a:r>
              <a:rPr lang="en-GB" dirty="0"/>
              <a:t>Familiarize yourself with widely used strategies for detecting outliers in EMG data</a:t>
            </a:r>
            <a:r>
              <a:rPr lang="en-DE" dirty="0"/>
              <a:t>.</a:t>
            </a:r>
          </a:p>
          <a:p>
            <a:pPr marL="285750" indent="-285750">
              <a:buFont typeface="Wingdings" panose="05000000000000000000" pitchFamily="2" charset="2"/>
              <a:buChar char="q"/>
            </a:pPr>
            <a:r>
              <a:rPr lang="en-GB" b="1" dirty="0"/>
              <a:t>Mahalanobis Distance Metric</a:t>
            </a:r>
            <a:br>
              <a:rPr lang="en-GB" dirty="0"/>
            </a:br>
            <a:r>
              <a:rPr lang="en-GB" dirty="0"/>
              <a:t>We will use the Mahalanobis distance to detect outliers. Look for tutorials on YouTube or other sources to understand how this metric works</a:t>
            </a:r>
            <a:r>
              <a:rPr lang="en-DE" dirty="0"/>
              <a:t>.</a:t>
            </a:r>
          </a:p>
          <a:p>
            <a:pPr marL="285750" indent="-285750" algn="just">
              <a:buFont typeface="Wingdings" panose="05000000000000000000" pitchFamily="2" charset="2"/>
              <a:buChar char="q"/>
            </a:pPr>
            <a:r>
              <a:rPr lang="en-US" b="1" dirty="0"/>
              <a:t>Implementation Steps</a:t>
            </a:r>
            <a:r>
              <a:rPr lang="en-DE" b="1" dirty="0"/>
              <a:t>:</a:t>
            </a:r>
          </a:p>
          <a:p>
            <a:pPr marL="742950" lvl="1" indent="-285750">
              <a:buFont typeface="Arial" panose="020B0604020202020204" pitchFamily="34" charset="0"/>
              <a:buChar char="•"/>
            </a:pPr>
            <a:r>
              <a:rPr lang="en-GB" b="1" dirty="0"/>
              <a:t>Segment the EMG Signals</a:t>
            </a:r>
            <a:br>
              <a:rPr lang="en-GB" dirty="0"/>
            </a:br>
            <a:r>
              <a:rPr lang="en-GB" dirty="0"/>
              <a:t>Divide each EMG signal into 10 segments. Compute the mean of each segment to form a 10-dimensional feature vector (1×10) for every signal</a:t>
            </a:r>
            <a:r>
              <a:rPr lang="en-DE" dirty="0"/>
              <a:t>. </a:t>
            </a:r>
          </a:p>
          <a:p>
            <a:pPr marL="742950" lvl="1" indent="-285750">
              <a:buFont typeface="Arial" panose="020B0604020202020204" pitchFamily="34" charset="0"/>
              <a:buChar char="•"/>
            </a:pPr>
            <a:r>
              <a:rPr lang="en-GB" b="1" dirty="0"/>
              <a:t>Separate Epochs</a:t>
            </a:r>
            <a:br>
              <a:rPr lang="en-GB" dirty="0"/>
            </a:br>
            <a:r>
              <a:rPr lang="en-GB" dirty="0"/>
              <a:t>Carry out the above step separately for flexion and extension epochs, storing these feature vectors for each trial.</a:t>
            </a:r>
            <a:endParaRPr lang="en-DE" dirty="0"/>
          </a:p>
        </p:txBody>
      </p:sp>
      <p:grpSp>
        <p:nvGrpSpPr>
          <p:cNvPr id="103" name="Group 102">
            <a:extLst>
              <a:ext uri="{FF2B5EF4-FFF2-40B4-BE49-F238E27FC236}">
                <a16:creationId xmlns:a16="http://schemas.microsoft.com/office/drawing/2014/main" id="{33E31680-2286-1AC7-3418-0C793E5B30C2}"/>
              </a:ext>
            </a:extLst>
          </p:cNvPr>
          <p:cNvGrpSpPr/>
          <p:nvPr/>
        </p:nvGrpSpPr>
        <p:grpSpPr>
          <a:xfrm>
            <a:off x="331367" y="286661"/>
            <a:ext cx="11165745" cy="1034605"/>
            <a:chOff x="331367" y="286661"/>
            <a:chExt cx="11165745" cy="1034605"/>
          </a:xfrm>
        </p:grpSpPr>
        <p:sp>
          <p:nvSpPr>
            <p:cNvPr id="104" name="Rectangle 103">
              <a:extLst>
                <a:ext uri="{FF2B5EF4-FFF2-40B4-BE49-F238E27FC236}">
                  <a16:creationId xmlns:a16="http://schemas.microsoft.com/office/drawing/2014/main" id="{4FEA7D68-61EE-0569-01B3-B6368FDC345F}"/>
                </a:ext>
              </a:extLst>
            </p:cNvPr>
            <p:cNvSpPr/>
            <p:nvPr/>
          </p:nvSpPr>
          <p:spPr>
            <a:xfrm>
              <a:off x="331367" y="520117"/>
              <a:ext cx="1002484" cy="461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EMG</a:t>
              </a:r>
            </a:p>
          </p:txBody>
        </p:sp>
        <p:sp>
          <p:nvSpPr>
            <p:cNvPr id="105" name="Rectangle 104">
              <a:extLst>
                <a:ext uri="{FF2B5EF4-FFF2-40B4-BE49-F238E27FC236}">
                  <a16:creationId xmlns:a16="http://schemas.microsoft.com/office/drawing/2014/main" id="{E9C1C4DB-DE1D-E68B-C56E-2990862DFB01}"/>
                </a:ext>
              </a:extLst>
            </p:cNvPr>
            <p:cNvSpPr/>
            <p:nvPr/>
          </p:nvSpPr>
          <p:spPr>
            <a:xfrm>
              <a:off x="1740273" y="520113"/>
              <a:ext cx="1305193" cy="4613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DE" sz="1400" dirty="0"/>
                <a:t>Preprocessing</a:t>
              </a:r>
            </a:p>
          </p:txBody>
        </p:sp>
        <p:sp>
          <p:nvSpPr>
            <p:cNvPr id="106" name="Rectangle 105">
              <a:extLst>
                <a:ext uri="{FF2B5EF4-FFF2-40B4-BE49-F238E27FC236}">
                  <a16:creationId xmlns:a16="http://schemas.microsoft.com/office/drawing/2014/main" id="{0C49AC7C-B616-AE0D-DE51-46D6A1B10F08}"/>
                </a:ext>
              </a:extLst>
            </p:cNvPr>
            <p:cNvSpPr/>
            <p:nvPr/>
          </p:nvSpPr>
          <p:spPr>
            <a:xfrm>
              <a:off x="3552739" y="505443"/>
              <a:ext cx="1305193" cy="4907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t>Time-Normalization</a:t>
              </a:r>
            </a:p>
          </p:txBody>
        </p:sp>
        <p:sp>
          <p:nvSpPr>
            <p:cNvPr id="107" name="Rectangle 106">
              <a:extLst>
                <a:ext uri="{FF2B5EF4-FFF2-40B4-BE49-F238E27FC236}">
                  <a16:creationId xmlns:a16="http://schemas.microsoft.com/office/drawing/2014/main" id="{CFDE1A80-1A8E-2F76-46D6-8FFAC3256A66}"/>
                </a:ext>
              </a:extLst>
            </p:cNvPr>
            <p:cNvSpPr/>
            <p:nvPr/>
          </p:nvSpPr>
          <p:spPr>
            <a:xfrm>
              <a:off x="7969668" y="520113"/>
              <a:ext cx="1604739" cy="461395"/>
            </a:xfrm>
            <a:prstGeom prst="rect">
              <a:avLst/>
            </a:prstGeom>
            <a:solidFill>
              <a:srgbClr val="B832A8"/>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DE" sz="1400" dirty="0"/>
                <a:t>Outlier Detection</a:t>
              </a:r>
            </a:p>
          </p:txBody>
        </p:sp>
        <p:sp>
          <p:nvSpPr>
            <p:cNvPr id="108" name="Rectangle 107">
              <a:extLst>
                <a:ext uri="{FF2B5EF4-FFF2-40B4-BE49-F238E27FC236}">
                  <a16:creationId xmlns:a16="http://schemas.microsoft.com/office/drawing/2014/main" id="{293AC816-72B9-2706-3B34-72BB88F0DE7B}"/>
                </a:ext>
              </a:extLst>
            </p:cNvPr>
            <p:cNvSpPr/>
            <p:nvPr/>
          </p:nvSpPr>
          <p:spPr>
            <a:xfrm>
              <a:off x="10111533" y="520114"/>
              <a:ext cx="1385579" cy="461395"/>
            </a:xfrm>
            <a:prstGeom prst="rect">
              <a:avLst/>
            </a:prstGeom>
            <a:solidFill>
              <a:srgbClr val="A4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DE" dirty="0"/>
                <a:t>Illustration</a:t>
              </a:r>
            </a:p>
          </p:txBody>
        </p:sp>
        <p:cxnSp>
          <p:nvCxnSpPr>
            <p:cNvPr id="109" name="Straight Arrow Connector 108">
              <a:extLst>
                <a:ext uri="{FF2B5EF4-FFF2-40B4-BE49-F238E27FC236}">
                  <a16:creationId xmlns:a16="http://schemas.microsoft.com/office/drawing/2014/main" id="{67B282BB-6110-B444-8E40-BCFA97D95346}"/>
                </a:ext>
              </a:extLst>
            </p:cNvPr>
            <p:cNvCxnSpPr>
              <a:cxnSpLocks/>
              <a:stCxn id="104" idx="3"/>
              <a:endCxn id="105" idx="1"/>
            </p:cNvCxnSpPr>
            <p:nvPr/>
          </p:nvCxnSpPr>
          <p:spPr>
            <a:xfrm flipV="1">
              <a:off x="1333851" y="750811"/>
              <a:ext cx="406422" cy="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6B322278-A2B6-DD7D-95BC-789E2C07B097}"/>
                </a:ext>
              </a:extLst>
            </p:cNvPr>
            <p:cNvCxnSpPr>
              <a:cxnSpLocks/>
              <a:stCxn id="105" idx="3"/>
              <a:endCxn id="106" idx="1"/>
            </p:cNvCxnSpPr>
            <p:nvPr/>
          </p:nvCxnSpPr>
          <p:spPr>
            <a:xfrm flipV="1">
              <a:off x="3045466" y="750809"/>
              <a:ext cx="50727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D5BD6E5E-FF65-8F8E-8FBC-E5D409C9BBA5}"/>
                </a:ext>
              </a:extLst>
            </p:cNvPr>
            <p:cNvCxnSpPr>
              <a:cxnSpLocks/>
            </p:cNvCxnSpPr>
            <p:nvPr/>
          </p:nvCxnSpPr>
          <p:spPr>
            <a:xfrm>
              <a:off x="9574407" y="831244"/>
              <a:ext cx="53712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2" name="Rectangle 111">
              <a:extLst>
                <a:ext uri="{FF2B5EF4-FFF2-40B4-BE49-F238E27FC236}">
                  <a16:creationId xmlns:a16="http://schemas.microsoft.com/office/drawing/2014/main" id="{7E84D2DF-7DD0-458E-D9BE-FDA9C475CBA7}"/>
                </a:ext>
              </a:extLst>
            </p:cNvPr>
            <p:cNvSpPr/>
            <p:nvPr/>
          </p:nvSpPr>
          <p:spPr>
            <a:xfrm>
              <a:off x="5474464" y="503356"/>
              <a:ext cx="1878672" cy="490732"/>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solidFill>
                    <a:sysClr val="windowText" lastClr="000000"/>
                  </a:solidFill>
                </a:rPr>
                <a:t>Session Selection</a:t>
              </a:r>
            </a:p>
          </p:txBody>
        </p:sp>
        <p:cxnSp>
          <p:nvCxnSpPr>
            <p:cNvPr id="113" name="Straight Arrow Connector 112">
              <a:extLst>
                <a:ext uri="{FF2B5EF4-FFF2-40B4-BE49-F238E27FC236}">
                  <a16:creationId xmlns:a16="http://schemas.microsoft.com/office/drawing/2014/main" id="{962D3AE1-F539-435C-4BB7-B9A86C72A18F}"/>
                </a:ext>
              </a:extLst>
            </p:cNvPr>
            <p:cNvCxnSpPr>
              <a:cxnSpLocks/>
              <a:stCxn id="106" idx="3"/>
              <a:endCxn id="112" idx="1"/>
            </p:cNvCxnSpPr>
            <p:nvPr/>
          </p:nvCxnSpPr>
          <p:spPr>
            <a:xfrm flipV="1">
              <a:off x="4857932" y="748722"/>
              <a:ext cx="616532" cy="2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CF9FE2AC-7368-95C9-5BFF-1925365F9EEF}"/>
                </a:ext>
              </a:extLst>
            </p:cNvPr>
            <p:cNvCxnSpPr>
              <a:cxnSpLocks/>
              <a:stCxn id="112" idx="3"/>
              <a:endCxn id="107" idx="1"/>
            </p:cNvCxnSpPr>
            <p:nvPr/>
          </p:nvCxnSpPr>
          <p:spPr>
            <a:xfrm>
              <a:off x="7353136" y="748722"/>
              <a:ext cx="616532" cy="20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134E0F21-9D01-0C1A-B051-984698312CCB}"/>
                </a:ext>
              </a:extLst>
            </p:cNvPr>
            <p:cNvSpPr/>
            <p:nvPr/>
          </p:nvSpPr>
          <p:spPr>
            <a:xfrm>
              <a:off x="5474464"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S1</a:t>
              </a:r>
            </a:p>
          </p:txBody>
        </p:sp>
        <p:sp>
          <p:nvSpPr>
            <p:cNvPr id="116" name="Rectangle 115">
              <a:extLst>
                <a:ext uri="{FF2B5EF4-FFF2-40B4-BE49-F238E27FC236}">
                  <a16:creationId xmlns:a16="http://schemas.microsoft.com/office/drawing/2014/main" id="{E2718013-4E2F-B4B6-74F0-E9D94B0A3E45}"/>
                </a:ext>
              </a:extLst>
            </p:cNvPr>
            <p:cNvSpPr/>
            <p:nvPr/>
          </p:nvSpPr>
          <p:spPr>
            <a:xfrm>
              <a:off x="5863550"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S2</a:t>
              </a:r>
            </a:p>
          </p:txBody>
        </p:sp>
        <p:sp>
          <p:nvSpPr>
            <p:cNvPr id="117" name="Rectangle 116">
              <a:extLst>
                <a:ext uri="{FF2B5EF4-FFF2-40B4-BE49-F238E27FC236}">
                  <a16:creationId xmlns:a16="http://schemas.microsoft.com/office/drawing/2014/main" id="{6A8DC771-8E6F-812D-DB6D-086C68CB93B0}"/>
                </a:ext>
              </a:extLst>
            </p:cNvPr>
            <p:cNvSpPr/>
            <p:nvPr/>
          </p:nvSpPr>
          <p:spPr>
            <a:xfrm>
              <a:off x="6252636"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S3</a:t>
              </a:r>
            </a:p>
          </p:txBody>
        </p:sp>
        <p:sp>
          <p:nvSpPr>
            <p:cNvPr id="118" name="Rectangle 117">
              <a:extLst>
                <a:ext uri="{FF2B5EF4-FFF2-40B4-BE49-F238E27FC236}">
                  <a16:creationId xmlns:a16="http://schemas.microsoft.com/office/drawing/2014/main" id="{D97F85B9-F025-8A67-F9AC-A333A8ABD0F7}"/>
                </a:ext>
              </a:extLst>
            </p:cNvPr>
            <p:cNvSpPr/>
            <p:nvPr/>
          </p:nvSpPr>
          <p:spPr>
            <a:xfrm>
              <a:off x="6641722" y="1077984"/>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S4</a:t>
              </a:r>
            </a:p>
          </p:txBody>
        </p:sp>
        <p:sp>
          <p:nvSpPr>
            <p:cNvPr id="119" name="Rectangle 118">
              <a:extLst>
                <a:ext uri="{FF2B5EF4-FFF2-40B4-BE49-F238E27FC236}">
                  <a16:creationId xmlns:a16="http://schemas.microsoft.com/office/drawing/2014/main" id="{951AC1B4-3523-7767-FBAB-D16E17220C8F}"/>
                </a:ext>
              </a:extLst>
            </p:cNvPr>
            <p:cNvSpPr/>
            <p:nvPr/>
          </p:nvSpPr>
          <p:spPr>
            <a:xfrm>
              <a:off x="7030807" y="1077984"/>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T</a:t>
              </a:r>
            </a:p>
          </p:txBody>
        </p:sp>
        <p:cxnSp>
          <p:nvCxnSpPr>
            <p:cNvPr id="120" name="Connector: Elbow 119">
              <a:extLst>
                <a:ext uri="{FF2B5EF4-FFF2-40B4-BE49-F238E27FC236}">
                  <a16:creationId xmlns:a16="http://schemas.microsoft.com/office/drawing/2014/main" id="{582875C3-B4C2-826D-CEED-5486EC7ADE73}"/>
                </a:ext>
              </a:extLst>
            </p:cNvPr>
            <p:cNvCxnSpPr>
              <a:cxnSpLocks/>
            </p:cNvCxnSpPr>
            <p:nvPr/>
          </p:nvCxnSpPr>
          <p:spPr>
            <a:xfrm>
              <a:off x="7616329" y="286661"/>
              <a:ext cx="2495204" cy="378515"/>
            </a:xfrm>
            <a:prstGeom prst="bentConnector3">
              <a:avLst>
                <a:gd name="adj1" fmla="val 883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40400E84-E040-3E29-319E-3A0A2DAE543D}"/>
                </a:ext>
              </a:extLst>
            </p:cNvPr>
            <p:cNvCxnSpPr>
              <a:cxnSpLocks/>
            </p:cNvCxnSpPr>
            <p:nvPr/>
          </p:nvCxnSpPr>
          <p:spPr>
            <a:xfrm>
              <a:off x="7625857" y="286661"/>
              <a:ext cx="0" cy="46206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3552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E4777-02C8-C6BC-1D77-B67223752EBA}"/>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E2ED960-BC59-EE6F-9B96-3434C5BAAE2A}"/>
              </a:ext>
            </a:extLst>
          </p:cNvPr>
          <p:cNvSpPr txBox="1"/>
          <p:nvPr/>
        </p:nvSpPr>
        <p:spPr>
          <a:xfrm>
            <a:off x="385894" y="1510018"/>
            <a:ext cx="11295776" cy="3416320"/>
          </a:xfrm>
          <a:prstGeom prst="rect">
            <a:avLst/>
          </a:prstGeom>
          <a:noFill/>
        </p:spPr>
        <p:txBody>
          <a:bodyPr wrap="square" rtlCol="0">
            <a:spAutoFit/>
          </a:bodyPr>
          <a:lstStyle/>
          <a:p>
            <a:pPr algn="just"/>
            <a:r>
              <a:rPr lang="en-DE" b="1" dirty="0"/>
              <a:t>Outlier Detection (continue)</a:t>
            </a:r>
          </a:p>
          <a:p>
            <a:pPr algn="just"/>
            <a:r>
              <a:rPr lang="en-DE" b="1" i="1" dirty="0"/>
              <a:t>Tasks</a:t>
            </a:r>
            <a:r>
              <a:rPr lang="en-DE" dirty="0"/>
              <a:t>:</a:t>
            </a:r>
          </a:p>
          <a:p>
            <a:pPr marL="285750" indent="-285750" algn="just">
              <a:buFont typeface="Wingdings" panose="05000000000000000000" pitchFamily="2" charset="2"/>
              <a:buChar char="q"/>
            </a:pPr>
            <a:r>
              <a:rPr lang="en-US" b="1" dirty="0"/>
              <a:t>Implementation Steps</a:t>
            </a:r>
            <a:r>
              <a:rPr lang="en-DE" b="1" dirty="0"/>
              <a:t>:</a:t>
            </a:r>
          </a:p>
          <a:p>
            <a:pPr marL="742950" lvl="1" indent="-285750">
              <a:buFont typeface="Arial" panose="020B0604020202020204" pitchFamily="34" charset="0"/>
              <a:buChar char="•"/>
            </a:pPr>
            <a:r>
              <a:rPr lang="en-GB" b="1" dirty="0"/>
              <a:t>Segment the EMG Signals</a:t>
            </a:r>
            <a:br>
              <a:rPr lang="en-GB" dirty="0"/>
            </a:br>
            <a:r>
              <a:rPr lang="en-GB" dirty="0"/>
              <a:t>Divide each EMG signal into 10 segments. Compute the mean of each segment to form a 10-dimensional feature vector (1×10) for every signal</a:t>
            </a:r>
            <a:r>
              <a:rPr lang="en-DE" dirty="0"/>
              <a:t>. </a:t>
            </a:r>
          </a:p>
          <a:p>
            <a:pPr marL="742950" lvl="1" indent="-285750">
              <a:buFont typeface="Arial" panose="020B0604020202020204" pitchFamily="34" charset="0"/>
              <a:buChar char="•"/>
            </a:pPr>
            <a:r>
              <a:rPr lang="en-GB" b="1" dirty="0"/>
              <a:t>Calculate Mahalanobis Distance</a:t>
            </a:r>
            <a:br>
              <a:rPr lang="en-GB" dirty="0"/>
            </a:br>
            <a:r>
              <a:rPr lang="en-GB" dirty="0"/>
              <a:t>For each epoch, compute the Mahalanobis distance. Consider both session-specific analyses (four main sessions) and the entire experiment duration.</a:t>
            </a:r>
            <a:endParaRPr lang="en-DE" dirty="0"/>
          </a:p>
          <a:p>
            <a:pPr marL="742950" lvl="1" indent="-285750">
              <a:buFont typeface="Arial" panose="020B0604020202020204" pitchFamily="34" charset="0"/>
              <a:buChar char="•"/>
            </a:pPr>
            <a:r>
              <a:rPr lang="en-GB" b="1" dirty="0"/>
              <a:t>Use Robust Covariance</a:t>
            </a:r>
            <a:br>
              <a:rPr lang="en-GB" dirty="0"/>
            </a:br>
            <a:r>
              <a:rPr lang="en-GB" dirty="0"/>
              <a:t>Instead of classic covariance estimates, use a robust estimator like the Minimum Covariance Determinant (MCD) to improve the reliability of your outlier detection</a:t>
            </a:r>
            <a:endParaRPr lang="en-DE" dirty="0"/>
          </a:p>
        </p:txBody>
      </p:sp>
      <p:grpSp>
        <p:nvGrpSpPr>
          <p:cNvPr id="29" name="Group 28">
            <a:extLst>
              <a:ext uri="{FF2B5EF4-FFF2-40B4-BE49-F238E27FC236}">
                <a16:creationId xmlns:a16="http://schemas.microsoft.com/office/drawing/2014/main" id="{41E9ADDB-4AEF-34A4-1BC5-27D9325E762D}"/>
              </a:ext>
            </a:extLst>
          </p:cNvPr>
          <p:cNvGrpSpPr/>
          <p:nvPr/>
        </p:nvGrpSpPr>
        <p:grpSpPr>
          <a:xfrm>
            <a:off x="331367" y="286661"/>
            <a:ext cx="11165745" cy="1034605"/>
            <a:chOff x="331367" y="286661"/>
            <a:chExt cx="11165745" cy="1034605"/>
          </a:xfrm>
        </p:grpSpPr>
        <p:sp>
          <p:nvSpPr>
            <p:cNvPr id="30" name="Rectangle 29">
              <a:extLst>
                <a:ext uri="{FF2B5EF4-FFF2-40B4-BE49-F238E27FC236}">
                  <a16:creationId xmlns:a16="http://schemas.microsoft.com/office/drawing/2014/main" id="{34133DF3-6684-1357-43A1-1A7A2E960218}"/>
                </a:ext>
              </a:extLst>
            </p:cNvPr>
            <p:cNvSpPr/>
            <p:nvPr/>
          </p:nvSpPr>
          <p:spPr>
            <a:xfrm>
              <a:off x="331367" y="520117"/>
              <a:ext cx="1002484" cy="461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EMG</a:t>
              </a:r>
            </a:p>
          </p:txBody>
        </p:sp>
        <p:sp>
          <p:nvSpPr>
            <p:cNvPr id="31" name="Rectangle 30">
              <a:extLst>
                <a:ext uri="{FF2B5EF4-FFF2-40B4-BE49-F238E27FC236}">
                  <a16:creationId xmlns:a16="http://schemas.microsoft.com/office/drawing/2014/main" id="{FE3EE2E1-995F-439B-0C28-DD1C486CE611}"/>
                </a:ext>
              </a:extLst>
            </p:cNvPr>
            <p:cNvSpPr/>
            <p:nvPr/>
          </p:nvSpPr>
          <p:spPr>
            <a:xfrm>
              <a:off x="1740273" y="520113"/>
              <a:ext cx="1305193" cy="4613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DE" sz="1400" dirty="0"/>
                <a:t>Preprocessing</a:t>
              </a:r>
            </a:p>
          </p:txBody>
        </p:sp>
        <p:sp>
          <p:nvSpPr>
            <p:cNvPr id="32" name="Rectangle 31">
              <a:extLst>
                <a:ext uri="{FF2B5EF4-FFF2-40B4-BE49-F238E27FC236}">
                  <a16:creationId xmlns:a16="http://schemas.microsoft.com/office/drawing/2014/main" id="{7772EE5B-A648-82E3-8D4C-BFB779EF47D8}"/>
                </a:ext>
              </a:extLst>
            </p:cNvPr>
            <p:cNvSpPr/>
            <p:nvPr/>
          </p:nvSpPr>
          <p:spPr>
            <a:xfrm>
              <a:off x="3552739" y="505443"/>
              <a:ext cx="1305193" cy="4907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t>Time-Normalization</a:t>
              </a:r>
            </a:p>
          </p:txBody>
        </p:sp>
        <p:sp>
          <p:nvSpPr>
            <p:cNvPr id="33" name="Rectangle 32">
              <a:extLst>
                <a:ext uri="{FF2B5EF4-FFF2-40B4-BE49-F238E27FC236}">
                  <a16:creationId xmlns:a16="http://schemas.microsoft.com/office/drawing/2014/main" id="{263B9CB0-1333-C1B1-D1AF-B6284BCCAC78}"/>
                </a:ext>
              </a:extLst>
            </p:cNvPr>
            <p:cNvSpPr/>
            <p:nvPr/>
          </p:nvSpPr>
          <p:spPr>
            <a:xfrm>
              <a:off x="7969668" y="520113"/>
              <a:ext cx="1604739" cy="461395"/>
            </a:xfrm>
            <a:prstGeom prst="rect">
              <a:avLst/>
            </a:prstGeom>
            <a:solidFill>
              <a:srgbClr val="B832A8"/>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DE" sz="1400" dirty="0"/>
                <a:t>Outlier Detection</a:t>
              </a:r>
            </a:p>
          </p:txBody>
        </p:sp>
        <p:sp>
          <p:nvSpPr>
            <p:cNvPr id="34" name="Rectangle 33">
              <a:extLst>
                <a:ext uri="{FF2B5EF4-FFF2-40B4-BE49-F238E27FC236}">
                  <a16:creationId xmlns:a16="http://schemas.microsoft.com/office/drawing/2014/main" id="{0B253111-46CC-2C1E-E5AD-73FCD8F034FD}"/>
                </a:ext>
              </a:extLst>
            </p:cNvPr>
            <p:cNvSpPr/>
            <p:nvPr/>
          </p:nvSpPr>
          <p:spPr>
            <a:xfrm>
              <a:off x="10111533" y="520114"/>
              <a:ext cx="1385579" cy="461395"/>
            </a:xfrm>
            <a:prstGeom prst="rect">
              <a:avLst/>
            </a:prstGeom>
            <a:solidFill>
              <a:srgbClr val="A4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DE" dirty="0"/>
                <a:t>Illustration</a:t>
              </a:r>
            </a:p>
          </p:txBody>
        </p:sp>
        <p:cxnSp>
          <p:nvCxnSpPr>
            <p:cNvPr id="35" name="Straight Arrow Connector 34">
              <a:extLst>
                <a:ext uri="{FF2B5EF4-FFF2-40B4-BE49-F238E27FC236}">
                  <a16:creationId xmlns:a16="http://schemas.microsoft.com/office/drawing/2014/main" id="{D69E23F0-2DCA-59C7-3C8C-9984042F0437}"/>
                </a:ext>
              </a:extLst>
            </p:cNvPr>
            <p:cNvCxnSpPr>
              <a:cxnSpLocks/>
              <a:stCxn id="30" idx="3"/>
              <a:endCxn id="31" idx="1"/>
            </p:cNvCxnSpPr>
            <p:nvPr/>
          </p:nvCxnSpPr>
          <p:spPr>
            <a:xfrm flipV="1">
              <a:off x="1333851" y="750811"/>
              <a:ext cx="406422" cy="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711E23E7-2087-0658-6BA9-71F36B9EA68F}"/>
                </a:ext>
              </a:extLst>
            </p:cNvPr>
            <p:cNvCxnSpPr>
              <a:cxnSpLocks/>
              <a:stCxn id="31" idx="3"/>
              <a:endCxn id="32" idx="1"/>
            </p:cNvCxnSpPr>
            <p:nvPr/>
          </p:nvCxnSpPr>
          <p:spPr>
            <a:xfrm flipV="1">
              <a:off x="3045466" y="750809"/>
              <a:ext cx="50727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70314EBC-5472-C3EE-0EB7-07E6C5B46CA4}"/>
                </a:ext>
              </a:extLst>
            </p:cNvPr>
            <p:cNvCxnSpPr>
              <a:cxnSpLocks/>
            </p:cNvCxnSpPr>
            <p:nvPr/>
          </p:nvCxnSpPr>
          <p:spPr>
            <a:xfrm>
              <a:off x="9574407" y="831244"/>
              <a:ext cx="53712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E74A478C-5452-736D-E397-FF4FCAB1D8BE}"/>
                </a:ext>
              </a:extLst>
            </p:cNvPr>
            <p:cNvSpPr/>
            <p:nvPr/>
          </p:nvSpPr>
          <p:spPr>
            <a:xfrm>
              <a:off x="5474464" y="503356"/>
              <a:ext cx="1878672" cy="490732"/>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solidFill>
                    <a:sysClr val="windowText" lastClr="000000"/>
                  </a:solidFill>
                </a:rPr>
                <a:t>Session Selection</a:t>
              </a:r>
            </a:p>
          </p:txBody>
        </p:sp>
        <p:cxnSp>
          <p:nvCxnSpPr>
            <p:cNvPr id="39" name="Straight Arrow Connector 38">
              <a:extLst>
                <a:ext uri="{FF2B5EF4-FFF2-40B4-BE49-F238E27FC236}">
                  <a16:creationId xmlns:a16="http://schemas.microsoft.com/office/drawing/2014/main" id="{CB8FB31D-856B-A5DA-8E6A-233556761442}"/>
                </a:ext>
              </a:extLst>
            </p:cNvPr>
            <p:cNvCxnSpPr>
              <a:cxnSpLocks/>
              <a:stCxn id="32" idx="3"/>
              <a:endCxn id="38" idx="1"/>
            </p:cNvCxnSpPr>
            <p:nvPr/>
          </p:nvCxnSpPr>
          <p:spPr>
            <a:xfrm flipV="1">
              <a:off x="4857932" y="748722"/>
              <a:ext cx="616532" cy="2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D122B19-950C-85F9-065C-F7DBAAC5B2D1}"/>
                </a:ext>
              </a:extLst>
            </p:cNvPr>
            <p:cNvCxnSpPr>
              <a:cxnSpLocks/>
              <a:stCxn id="38" idx="3"/>
              <a:endCxn id="33" idx="1"/>
            </p:cNvCxnSpPr>
            <p:nvPr/>
          </p:nvCxnSpPr>
          <p:spPr>
            <a:xfrm>
              <a:off x="7353136" y="748722"/>
              <a:ext cx="616532" cy="20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E3D6DEA9-9EB1-B640-1F9C-6BBA99228E16}"/>
                </a:ext>
              </a:extLst>
            </p:cNvPr>
            <p:cNvSpPr/>
            <p:nvPr/>
          </p:nvSpPr>
          <p:spPr>
            <a:xfrm>
              <a:off x="5474464"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S1</a:t>
              </a:r>
            </a:p>
          </p:txBody>
        </p:sp>
        <p:sp>
          <p:nvSpPr>
            <p:cNvPr id="42" name="Rectangle 41">
              <a:extLst>
                <a:ext uri="{FF2B5EF4-FFF2-40B4-BE49-F238E27FC236}">
                  <a16:creationId xmlns:a16="http://schemas.microsoft.com/office/drawing/2014/main" id="{10E18C18-6B45-E2BA-7B5D-3FA066D88215}"/>
                </a:ext>
              </a:extLst>
            </p:cNvPr>
            <p:cNvSpPr/>
            <p:nvPr/>
          </p:nvSpPr>
          <p:spPr>
            <a:xfrm>
              <a:off x="5863550"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S2</a:t>
              </a:r>
            </a:p>
          </p:txBody>
        </p:sp>
        <p:sp>
          <p:nvSpPr>
            <p:cNvPr id="44" name="Rectangle 43">
              <a:extLst>
                <a:ext uri="{FF2B5EF4-FFF2-40B4-BE49-F238E27FC236}">
                  <a16:creationId xmlns:a16="http://schemas.microsoft.com/office/drawing/2014/main" id="{AC4A02E4-D286-50FC-7FF2-34031478E378}"/>
                </a:ext>
              </a:extLst>
            </p:cNvPr>
            <p:cNvSpPr/>
            <p:nvPr/>
          </p:nvSpPr>
          <p:spPr>
            <a:xfrm>
              <a:off x="6252636"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S3</a:t>
              </a:r>
            </a:p>
          </p:txBody>
        </p:sp>
        <p:sp>
          <p:nvSpPr>
            <p:cNvPr id="46" name="Rectangle 45">
              <a:extLst>
                <a:ext uri="{FF2B5EF4-FFF2-40B4-BE49-F238E27FC236}">
                  <a16:creationId xmlns:a16="http://schemas.microsoft.com/office/drawing/2014/main" id="{50E95980-292A-7A13-BDAD-2AF46308DC4C}"/>
                </a:ext>
              </a:extLst>
            </p:cNvPr>
            <p:cNvSpPr/>
            <p:nvPr/>
          </p:nvSpPr>
          <p:spPr>
            <a:xfrm>
              <a:off x="6641722" y="1077984"/>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S4</a:t>
              </a:r>
            </a:p>
          </p:txBody>
        </p:sp>
        <p:sp>
          <p:nvSpPr>
            <p:cNvPr id="48" name="Rectangle 47">
              <a:extLst>
                <a:ext uri="{FF2B5EF4-FFF2-40B4-BE49-F238E27FC236}">
                  <a16:creationId xmlns:a16="http://schemas.microsoft.com/office/drawing/2014/main" id="{EDBDB8ED-B356-E2D7-92BD-793FE02FA39F}"/>
                </a:ext>
              </a:extLst>
            </p:cNvPr>
            <p:cNvSpPr/>
            <p:nvPr/>
          </p:nvSpPr>
          <p:spPr>
            <a:xfrm>
              <a:off x="7030807" y="1077984"/>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T</a:t>
              </a:r>
            </a:p>
          </p:txBody>
        </p:sp>
        <p:cxnSp>
          <p:nvCxnSpPr>
            <p:cNvPr id="49" name="Connector: Elbow 48">
              <a:extLst>
                <a:ext uri="{FF2B5EF4-FFF2-40B4-BE49-F238E27FC236}">
                  <a16:creationId xmlns:a16="http://schemas.microsoft.com/office/drawing/2014/main" id="{2B4FCB3C-E0CC-0230-5BCE-B611927B63A8}"/>
                </a:ext>
              </a:extLst>
            </p:cNvPr>
            <p:cNvCxnSpPr>
              <a:cxnSpLocks/>
            </p:cNvCxnSpPr>
            <p:nvPr/>
          </p:nvCxnSpPr>
          <p:spPr>
            <a:xfrm>
              <a:off x="7616329" y="286661"/>
              <a:ext cx="2495204" cy="378515"/>
            </a:xfrm>
            <a:prstGeom prst="bentConnector3">
              <a:avLst>
                <a:gd name="adj1" fmla="val 883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85C12B7E-B6DF-95FB-8194-D2EBD0D92F8A}"/>
                </a:ext>
              </a:extLst>
            </p:cNvPr>
            <p:cNvCxnSpPr>
              <a:cxnSpLocks/>
            </p:cNvCxnSpPr>
            <p:nvPr/>
          </p:nvCxnSpPr>
          <p:spPr>
            <a:xfrm>
              <a:off x="7625857" y="286661"/>
              <a:ext cx="0" cy="46206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F5DD3466-AD40-5A90-5C9B-9B3A0A3E67FF}"/>
              </a:ext>
            </a:extLst>
          </p:cNvPr>
          <p:cNvSpPr txBox="1"/>
          <p:nvPr/>
        </p:nvSpPr>
        <p:spPr>
          <a:xfrm>
            <a:off x="832608" y="5460858"/>
            <a:ext cx="10349741" cy="646331"/>
          </a:xfrm>
          <a:prstGeom prst="rect">
            <a:avLst/>
          </a:prstGeom>
          <a:solidFill>
            <a:srgbClr val="F0EA00"/>
          </a:solidFill>
        </p:spPr>
        <p:txBody>
          <a:bodyPr wrap="square">
            <a:spAutoFit/>
          </a:bodyPr>
          <a:lstStyle/>
          <a:p>
            <a:r>
              <a:rPr lang="en-DE" b="1" dirty="0"/>
              <a:t>In the main structure you will create at the end, the marked epochs as outlier should be imported so we can plot them later and see the algorithm performance in detecting the outliers. </a:t>
            </a:r>
          </a:p>
        </p:txBody>
      </p:sp>
    </p:spTree>
    <p:extLst>
      <p:ext uri="{BB962C8B-B14F-4D97-AF65-F5344CB8AC3E}">
        <p14:creationId xmlns:p14="http://schemas.microsoft.com/office/powerpoint/2010/main" val="3008834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66DC7-C1DA-C669-84CF-A9DD5D81E3F1}"/>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A60EEFF2-DA5A-10FF-5511-D65E1718B34D}"/>
              </a:ext>
            </a:extLst>
          </p:cNvPr>
          <p:cNvSpPr txBox="1"/>
          <p:nvPr/>
        </p:nvSpPr>
        <p:spPr>
          <a:xfrm>
            <a:off x="385894" y="1510018"/>
            <a:ext cx="11295776" cy="1200329"/>
          </a:xfrm>
          <a:prstGeom prst="rect">
            <a:avLst/>
          </a:prstGeom>
          <a:noFill/>
        </p:spPr>
        <p:txBody>
          <a:bodyPr wrap="square" rtlCol="0">
            <a:spAutoFit/>
          </a:bodyPr>
          <a:lstStyle/>
          <a:p>
            <a:pPr algn="just"/>
            <a:r>
              <a:rPr lang="en-DE" b="1" dirty="0"/>
              <a:t>Illustration</a:t>
            </a:r>
          </a:p>
          <a:p>
            <a:pPr algn="just"/>
            <a:r>
              <a:rPr lang="en-DE" b="1" i="1" dirty="0"/>
              <a:t>Tasks</a:t>
            </a:r>
            <a:r>
              <a:rPr lang="en-DE" dirty="0"/>
              <a:t>:</a:t>
            </a:r>
          </a:p>
          <a:p>
            <a:pPr algn="just"/>
            <a:r>
              <a:rPr lang="en-DE" dirty="0"/>
              <a:t>What we simply want here is to have figures that can show the muscles activity across our 3 conditions. Since we have five session selection options I expect 5 slides of figure as I show below each for one session option. </a:t>
            </a:r>
          </a:p>
        </p:txBody>
      </p:sp>
      <p:grpSp>
        <p:nvGrpSpPr>
          <p:cNvPr id="114" name="Group 113">
            <a:extLst>
              <a:ext uri="{FF2B5EF4-FFF2-40B4-BE49-F238E27FC236}">
                <a16:creationId xmlns:a16="http://schemas.microsoft.com/office/drawing/2014/main" id="{8A1B7324-B6FB-098E-7214-770944594BE4}"/>
              </a:ext>
            </a:extLst>
          </p:cNvPr>
          <p:cNvGrpSpPr/>
          <p:nvPr/>
        </p:nvGrpSpPr>
        <p:grpSpPr>
          <a:xfrm>
            <a:off x="385894" y="3159431"/>
            <a:ext cx="6108091" cy="2579532"/>
            <a:chOff x="348791" y="2849039"/>
            <a:chExt cx="6108091" cy="2579532"/>
          </a:xfrm>
        </p:grpSpPr>
        <p:grpSp>
          <p:nvGrpSpPr>
            <p:cNvPr id="53" name="Group 52">
              <a:extLst>
                <a:ext uri="{FF2B5EF4-FFF2-40B4-BE49-F238E27FC236}">
                  <a16:creationId xmlns:a16="http://schemas.microsoft.com/office/drawing/2014/main" id="{B295FE58-6535-B6B3-B0C7-731E36DE1702}"/>
                </a:ext>
              </a:extLst>
            </p:cNvPr>
            <p:cNvGrpSpPr/>
            <p:nvPr/>
          </p:nvGrpSpPr>
          <p:grpSpPr>
            <a:xfrm>
              <a:off x="348791" y="2849039"/>
              <a:ext cx="2904143" cy="1173318"/>
              <a:chOff x="348791" y="2849039"/>
              <a:chExt cx="2904143" cy="1173318"/>
            </a:xfrm>
          </p:grpSpPr>
          <p:sp>
            <p:nvSpPr>
              <p:cNvPr id="41" name="Freeform: Shape 40">
                <a:extLst>
                  <a:ext uri="{FF2B5EF4-FFF2-40B4-BE49-F238E27FC236}">
                    <a16:creationId xmlns:a16="http://schemas.microsoft.com/office/drawing/2014/main" id="{9744DE74-6AF0-4AF9-0421-90F3854FA5DB}"/>
                  </a:ext>
                </a:extLst>
              </p:cNvPr>
              <p:cNvSpPr/>
              <p:nvPr/>
            </p:nvSpPr>
            <p:spPr>
              <a:xfrm>
                <a:off x="1169459" y="3175693"/>
                <a:ext cx="753533" cy="563032"/>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1" name="Straight Arrow Connector 30">
                <a:extLst>
                  <a:ext uri="{FF2B5EF4-FFF2-40B4-BE49-F238E27FC236}">
                    <a16:creationId xmlns:a16="http://schemas.microsoft.com/office/drawing/2014/main" id="{16D521BF-543F-9970-94C7-58C8EF0FE55D}"/>
                  </a:ext>
                </a:extLst>
              </p:cNvPr>
              <p:cNvCxnSpPr>
                <a:cxnSpLocks/>
              </p:cNvCxnSpPr>
              <p:nvPr/>
            </p:nvCxnSpPr>
            <p:spPr>
              <a:xfrm>
                <a:off x="1104902" y="3784601"/>
                <a:ext cx="8932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8F6CE805-346D-5B20-D34F-CBCFCCB3105A}"/>
                  </a:ext>
                </a:extLst>
              </p:cNvPr>
              <p:cNvCxnSpPr>
                <a:cxnSpLocks/>
              </p:cNvCxnSpPr>
              <p:nvPr/>
            </p:nvCxnSpPr>
            <p:spPr>
              <a:xfrm flipH="1" flipV="1">
                <a:off x="1104902" y="2983487"/>
                <a:ext cx="1" cy="80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5" name="TextBox 34">
                <a:extLst>
                  <a:ext uri="{FF2B5EF4-FFF2-40B4-BE49-F238E27FC236}">
                    <a16:creationId xmlns:a16="http://schemas.microsoft.com/office/drawing/2014/main" id="{9049B865-AFEC-D5B9-680A-EF9EAC75B6FF}"/>
                  </a:ext>
                </a:extLst>
              </p:cNvPr>
              <p:cNvSpPr txBox="1"/>
              <p:nvPr/>
            </p:nvSpPr>
            <p:spPr>
              <a:xfrm rot="16200000">
                <a:off x="736254" y="3217334"/>
                <a:ext cx="438931" cy="246221"/>
              </a:xfrm>
              <a:prstGeom prst="rect">
                <a:avLst/>
              </a:prstGeom>
              <a:noFill/>
            </p:spPr>
            <p:txBody>
              <a:bodyPr wrap="square" rtlCol="0">
                <a:spAutoFit/>
              </a:bodyPr>
              <a:lstStyle/>
              <a:p>
                <a:r>
                  <a:rPr lang="en-DE" sz="1000" dirty="0"/>
                  <a:t>mV</a:t>
                </a:r>
              </a:p>
            </p:txBody>
          </p:sp>
          <p:sp>
            <p:nvSpPr>
              <p:cNvPr id="36" name="TextBox 35">
                <a:extLst>
                  <a:ext uri="{FF2B5EF4-FFF2-40B4-BE49-F238E27FC236}">
                    <a16:creationId xmlns:a16="http://schemas.microsoft.com/office/drawing/2014/main" id="{571074A0-3012-25A1-BD8C-012A0F02463C}"/>
                  </a:ext>
                </a:extLst>
              </p:cNvPr>
              <p:cNvSpPr txBox="1"/>
              <p:nvPr/>
            </p:nvSpPr>
            <p:spPr>
              <a:xfrm>
                <a:off x="1219389" y="3776136"/>
                <a:ext cx="635345" cy="246221"/>
              </a:xfrm>
              <a:prstGeom prst="rect">
                <a:avLst/>
              </a:prstGeom>
              <a:noFill/>
            </p:spPr>
            <p:txBody>
              <a:bodyPr wrap="square" rtlCol="0">
                <a:spAutoFit/>
              </a:bodyPr>
              <a:lstStyle/>
              <a:p>
                <a:r>
                  <a:rPr lang="en-DE" sz="1000" dirty="0"/>
                  <a:t>% cycle</a:t>
                </a:r>
              </a:p>
            </p:txBody>
          </p:sp>
          <p:sp>
            <p:nvSpPr>
              <p:cNvPr id="37" name="TextBox 36">
                <a:extLst>
                  <a:ext uri="{FF2B5EF4-FFF2-40B4-BE49-F238E27FC236}">
                    <a16:creationId xmlns:a16="http://schemas.microsoft.com/office/drawing/2014/main" id="{CF521C76-FF3E-D6A7-BF1A-EDFA51CC787E}"/>
                  </a:ext>
                </a:extLst>
              </p:cNvPr>
              <p:cNvSpPr txBox="1"/>
              <p:nvPr/>
            </p:nvSpPr>
            <p:spPr>
              <a:xfrm rot="16200000">
                <a:off x="55004" y="3203611"/>
                <a:ext cx="956906" cy="369332"/>
              </a:xfrm>
              <a:prstGeom prst="rect">
                <a:avLst/>
              </a:prstGeom>
              <a:noFill/>
            </p:spPr>
            <p:txBody>
              <a:bodyPr wrap="square" rtlCol="0">
                <a:spAutoFit/>
              </a:bodyPr>
              <a:lstStyle/>
              <a:p>
                <a:pPr algn="ctr"/>
                <a:r>
                  <a:rPr lang="en-DE" sz="900" b="1" dirty="0"/>
                  <a:t>M1 </a:t>
                </a:r>
              </a:p>
              <a:p>
                <a:pPr algn="ctr"/>
                <a:r>
                  <a:rPr lang="en-DE" sz="900" b="1" dirty="0"/>
                  <a:t>(Knee Flexor)</a:t>
                </a:r>
              </a:p>
            </p:txBody>
          </p:sp>
          <p:sp>
            <p:nvSpPr>
              <p:cNvPr id="38" name="TextBox 37">
                <a:extLst>
                  <a:ext uri="{FF2B5EF4-FFF2-40B4-BE49-F238E27FC236}">
                    <a16:creationId xmlns:a16="http://schemas.microsoft.com/office/drawing/2014/main" id="{C28559E5-9E5D-6C24-161C-676343418494}"/>
                  </a:ext>
                </a:extLst>
              </p:cNvPr>
              <p:cNvSpPr txBox="1"/>
              <p:nvPr/>
            </p:nvSpPr>
            <p:spPr>
              <a:xfrm>
                <a:off x="1233845" y="2854123"/>
                <a:ext cx="635345" cy="246221"/>
              </a:xfrm>
              <a:prstGeom prst="rect">
                <a:avLst/>
              </a:prstGeom>
              <a:noFill/>
            </p:spPr>
            <p:txBody>
              <a:bodyPr wrap="square" rtlCol="0">
                <a:spAutoFit/>
              </a:bodyPr>
              <a:lstStyle/>
              <a:p>
                <a:pPr algn="ctr"/>
                <a:r>
                  <a:rPr lang="en-DE" sz="1000" i="1" dirty="0"/>
                  <a:t>Flexion</a:t>
                </a:r>
              </a:p>
            </p:txBody>
          </p:sp>
          <p:sp>
            <p:nvSpPr>
              <p:cNvPr id="40" name="Freeform: Shape 39">
                <a:extLst>
                  <a:ext uri="{FF2B5EF4-FFF2-40B4-BE49-F238E27FC236}">
                    <a16:creationId xmlns:a16="http://schemas.microsoft.com/office/drawing/2014/main" id="{AD1A2285-3397-A4E9-B70E-7814E18BC569}"/>
                  </a:ext>
                </a:extLst>
              </p:cNvPr>
              <p:cNvSpPr/>
              <p:nvPr/>
            </p:nvSpPr>
            <p:spPr>
              <a:xfrm>
                <a:off x="1169459" y="3336558"/>
                <a:ext cx="753533" cy="402167"/>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solidFill>
                    <a:schemeClr val="tx1"/>
                  </a:solidFill>
                </a:endParaRPr>
              </a:p>
            </p:txBody>
          </p:sp>
          <p:sp>
            <p:nvSpPr>
              <p:cNvPr id="39" name="Freeform: Shape 38">
                <a:extLst>
                  <a:ext uri="{FF2B5EF4-FFF2-40B4-BE49-F238E27FC236}">
                    <a16:creationId xmlns:a16="http://schemas.microsoft.com/office/drawing/2014/main" id="{D9266EBD-9FE6-7626-AB2C-601296EC0AE4}"/>
                  </a:ext>
                </a:extLst>
              </p:cNvPr>
              <p:cNvSpPr/>
              <p:nvPr/>
            </p:nvSpPr>
            <p:spPr>
              <a:xfrm>
                <a:off x="1169459" y="3425761"/>
                <a:ext cx="753533" cy="312964"/>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p>
            </p:txBody>
          </p:sp>
          <p:sp>
            <p:nvSpPr>
              <p:cNvPr id="42" name="Freeform: Shape 41">
                <a:extLst>
                  <a:ext uri="{FF2B5EF4-FFF2-40B4-BE49-F238E27FC236}">
                    <a16:creationId xmlns:a16="http://schemas.microsoft.com/office/drawing/2014/main" id="{56A2230B-E167-17FE-A128-B5A7EEBEE45A}"/>
                  </a:ext>
                </a:extLst>
              </p:cNvPr>
              <p:cNvSpPr/>
              <p:nvPr/>
            </p:nvSpPr>
            <p:spPr>
              <a:xfrm flipH="1">
                <a:off x="2395686" y="3324225"/>
                <a:ext cx="760909" cy="414500"/>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44" name="Straight Arrow Connector 43">
                <a:extLst>
                  <a:ext uri="{FF2B5EF4-FFF2-40B4-BE49-F238E27FC236}">
                    <a16:creationId xmlns:a16="http://schemas.microsoft.com/office/drawing/2014/main" id="{19ABAE6F-CDAB-7EB4-A083-62B051F33F02}"/>
                  </a:ext>
                </a:extLst>
              </p:cNvPr>
              <p:cNvCxnSpPr>
                <a:cxnSpLocks/>
              </p:cNvCxnSpPr>
              <p:nvPr/>
            </p:nvCxnSpPr>
            <p:spPr>
              <a:xfrm>
                <a:off x="2359701" y="3784601"/>
                <a:ext cx="8932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6D073E27-1553-CA20-2FED-691E9508C012}"/>
                  </a:ext>
                </a:extLst>
              </p:cNvPr>
              <p:cNvCxnSpPr>
                <a:cxnSpLocks/>
              </p:cNvCxnSpPr>
              <p:nvPr/>
            </p:nvCxnSpPr>
            <p:spPr>
              <a:xfrm flipH="1" flipV="1">
                <a:off x="2359701" y="2983487"/>
                <a:ext cx="1" cy="80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298C0EA7-3C98-26BC-2144-B2D19DC9BDB9}"/>
                  </a:ext>
                </a:extLst>
              </p:cNvPr>
              <p:cNvSpPr txBox="1"/>
              <p:nvPr/>
            </p:nvSpPr>
            <p:spPr>
              <a:xfrm rot="16200000">
                <a:off x="1991053" y="3217334"/>
                <a:ext cx="438931" cy="246221"/>
              </a:xfrm>
              <a:prstGeom prst="rect">
                <a:avLst/>
              </a:prstGeom>
              <a:noFill/>
            </p:spPr>
            <p:txBody>
              <a:bodyPr wrap="square" rtlCol="0">
                <a:spAutoFit/>
              </a:bodyPr>
              <a:lstStyle/>
              <a:p>
                <a:r>
                  <a:rPr lang="en-DE" sz="1000" dirty="0"/>
                  <a:t>mV</a:t>
                </a:r>
              </a:p>
            </p:txBody>
          </p:sp>
          <p:sp>
            <p:nvSpPr>
              <p:cNvPr id="49" name="TextBox 48">
                <a:extLst>
                  <a:ext uri="{FF2B5EF4-FFF2-40B4-BE49-F238E27FC236}">
                    <a16:creationId xmlns:a16="http://schemas.microsoft.com/office/drawing/2014/main" id="{D3094F3E-5C42-5658-1BA0-F91C9060ACC7}"/>
                  </a:ext>
                </a:extLst>
              </p:cNvPr>
              <p:cNvSpPr txBox="1"/>
              <p:nvPr/>
            </p:nvSpPr>
            <p:spPr>
              <a:xfrm>
                <a:off x="2474188" y="3776136"/>
                <a:ext cx="635345" cy="246221"/>
              </a:xfrm>
              <a:prstGeom prst="rect">
                <a:avLst/>
              </a:prstGeom>
              <a:noFill/>
            </p:spPr>
            <p:txBody>
              <a:bodyPr wrap="square" rtlCol="0">
                <a:spAutoFit/>
              </a:bodyPr>
              <a:lstStyle/>
              <a:p>
                <a:r>
                  <a:rPr lang="en-DE" sz="1000" dirty="0"/>
                  <a:t>% cycle</a:t>
                </a:r>
              </a:p>
            </p:txBody>
          </p:sp>
          <p:sp>
            <p:nvSpPr>
              <p:cNvPr id="50" name="TextBox 49">
                <a:extLst>
                  <a:ext uri="{FF2B5EF4-FFF2-40B4-BE49-F238E27FC236}">
                    <a16:creationId xmlns:a16="http://schemas.microsoft.com/office/drawing/2014/main" id="{9E5C1275-899E-C37E-171F-A651DAC67FB4}"/>
                  </a:ext>
                </a:extLst>
              </p:cNvPr>
              <p:cNvSpPr txBox="1"/>
              <p:nvPr/>
            </p:nvSpPr>
            <p:spPr>
              <a:xfrm>
                <a:off x="2424259" y="2849039"/>
                <a:ext cx="753532" cy="246221"/>
              </a:xfrm>
              <a:prstGeom prst="rect">
                <a:avLst/>
              </a:prstGeom>
              <a:noFill/>
            </p:spPr>
            <p:txBody>
              <a:bodyPr wrap="square" rtlCol="0">
                <a:spAutoFit/>
              </a:bodyPr>
              <a:lstStyle/>
              <a:p>
                <a:pPr algn="ctr"/>
                <a:r>
                  <a:rPr lang="en-DE" sz="1000" i="1" dirty="0"/>
                  <a:t>Extension</a:t>
                </a:r>
              </a:p>
            </p:txBody>
          </p:sp>
          <p:sp>
            <p:nvSpPr>
              <p:cNvPr id="51" name="Freeform: Shape 50">
                <a:extLst>
                  <a:ext uri="{FF2B5EF4-FFF2-40B4-BE49-F238E27FC236}">
                    <a16:creationId xmlns:a16="http://schemas.microsoft.com/office/drawing/2014/main" id="{067B1B9B-087A-5820-3458-58CFC226DD97}"/>
                  </a:ext>
                </a:extLst>
              </p:cNvPr>
              <p:cNvSpPr/>
              <p:nvPr/>
            </p:nvSpPr>
            <p:spPr>
              <a:xfrm flipH="1">
                <a:off x="2395684" y="3441700"/>
                <a:ext cx="760906" cy="297025"/>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solidFill>
                    <a:schemeClr val="tx1"/>
                  </a:solidFill>
                </a:endParaRPr>
              </a:p>
            </p:txBody>
          </p:sp>
          <p:sp>
            <p:nvSpPr>
              <p:cNvPr id="52" name="Freeform: Shape 51">
                <a:extLst>
                  <a:ext uri="{FF2B5EF4-FFF2-40B4-BE49-F238E27FC236}">
                    <a16:creationId xmlns:a16="http://schemas.microsoft.com/office/drawing/2014/main" id="{A0411CF7-9DBA-BDA5-7994-DBE5BC2A0E04}"/>
                  </a:ext>
                </a:extLst>
              </p:cNvPr>
              <p:cNvSpPr/>
              <p:nvPr/>
            </p:nvSpPr>
            <p:spPr>
              <a:xfrm flipH="1">
                <a:off x="2395681" y="3538381"/>
                <a:ext cx="760903" cy="200344"/>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p>
            </p:txBody>
          </p:sp>
        </p:grpSp>
        <p:grpSp>
          <p:nvGrpSpPr>
            <p:cNvPr id="113" name="Group 112">
              <a:extLst>
                <a:ext uri="{FF2B5EF4-FFF2-40B4-BE49-F238E27FC236}">
                  <a16:creationId xmlns:a16="http://schemas.microsoft.com/office/drawing/2014/main" id="{49982B9F-1625-1B20-B658-2C1B7A1D25EA}"/>
                </a:ext>
              </a:extLst>
            </p:cNvPr>
            <p:cNvGrpSpPr/>
            <p:nvPr/>
          </p:nvGrpSpPr>
          <p:grpSpPr>
            <a:xfrm>
              <a:off x="3552739" y="2849039"/>
              <a:ext cx="2904143" cy="1173318"/>
              <a:chOff x="3552739" y="2849039"/>
              <a:chExt cx="2904143" cy="1173318"/>
            </a:xfrm>
          </p:grpSpPr>
          <p:sp>
            <p:nvSpPr>
              <p:cNvPr id="55" name="Freeform: Shape 54">
                <a:extLst>
                  <a:ext uri="{FF2B5EF4-FFF2-40B4-BE49-F238E27FC236}">
                    <a16:creationId xmlns:a16="http://schemas.microsoft.com/office/drawing/2014/main" id="{A37497A4-4622-29FA-58A3-19AE01E8FD21}"/>
                  </a:ext>
                </a:extLst>
              </p:cNvPr>
              <p:cNvSpPr/>
              <p:nvPr/>
            </p:nvSpPr>
            <p:spPr>
              <a:xfrm>
                <a:off x="4373407" y="3175693"/>
                <a:ext cx="753533" cy="563032"/>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56" name="Straight Arrow Connector 55">
                <a:extLst>
                  <a:ext uri="{FF2B5EF4-FFF2-40B4-BE49-F238E27FC236}">
                    <a16:creationId xmlns:a16="http://schemas.microsoft.com/office/drawing/2014/main" id="{CDB2C56A-5356-24D8-30D6-0A2A64E30DB0}"/>
                  </a:ext>
                </a:extLst>
              </p:cNvPr>
              <p:cNvCxnSpPr>
                <a:cxnSpLocks/>
              </p:cNvCxnSpPr>
              <p:nvPr/>
            </p:nvCxnSpPr>
            <p:spPr>
              <a:xfrm>
                <a:off x="4308850" y="3784601"/>
                <a:ext cx="8932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1F25D617-5C51-011F-78C0-61FD84910663}"/>
                  </a:ext>
                </a:extLst>
              </p:cNvPr>
              <p:cNvCxnSpPr>
                <a:cxnSpLocks/>
              </p:cNvCxnSpPr>
              <p:nvPr/>
            </p:nvCxnSpPr>
            <p:spPr>
              <a:xfrm flipH="1" flipV="1">
                <a:off x="4308850" y="2983487"/>
                <a:ext cx="1" cy="80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8" name="TextBox 57">
                <a:extLst>
                  <a:ext uri="{FF2B5EF4-FFF2-40B4-BE49-F238E27FC236}">
                    <a16:creationId xmlns:a16="http://schemas.microsoft.com/office/drawing/2014/main" id="{86CA6CE4-8208-8689-0E35-681F31429AA4}"/>
                  </a:ext>
                </a:extLst>
              </p:cNvPr>
              <p:cNvSpPr txBox="1"/>
              <p:nvPr/>
            </p:nvSpPr>
            <p:spPr>
              <a:xfrm rot="16200000">
                <a:off x="3940202" y="3217334"/>
                <a:ext cx="438931" cy="246221"/>
              </a:xfrm>
              <a:prstGeom prst="rect">
                <a:avLst/>
              </a:prstGeom>
              <a:noFill/>
            </p:spPr>
            <p:txBody>
              <a:bodyPr wrap="square" rtlCol="0">
                <a:spAutoFit/>
              </a:bodyPr>
              <a:lstStyle/>
              <a:p>
                <a:r>
                  <a:rPr lang="en-DE" sz="1000" dirty="0"/>
                  <a:t>mV</a:t>
                </a:r>
              </a:p>
            </p:txBody>
          </p:sp>
          <p:sp>
            <p:nvSpPr>
              <p:cNvPr id="59" name="TextBox 58">
                <a:extLst>
                  <a:ext uri="{FF2B5EF4-FFF2-40B4-BE49-F238E27FC236}">
                    <a16:creationId xmlns:a16="http://schemas.microsoft.com/office/drawing/2014/main" id="{37154176-BA48-1BDC-BD15-33259B1290D6}"/>
                  </a:ext>
                </a:extLst>
              </p:cNvPr>
              <p:cNvSpPr txBox="1"/>
              <p:nvPr/>
            </p:nvSpPr>
            <p:spPr>
              <a:xfrm>
                <a:off x="4423337" y="3776136"/>
                <a:ext cx="635345" cy="246221"/>
              </a:xfrm>
              <a:prstGeom prst="rect">
                <a:avLst/>
              </a:prstGeom>
              <a:noFill/>
            </p:spPr>
            <p:txBody>
              <a:bodyPr wrap="square" rtlCol="0">
                <a:spAutoFit/>
              </a:bodyPr>
              <a:lstStyle/>
              <a:p>
                <a:r>
                  <a:rPr lang="en-DE" sz="1000" dirty="0"/>
                  <a:t>% cycle</a:t>
                </a:r>
              </a:p>
            </p:txBody>
          </p:sp>
          <p:sp>
            <p:nvSpPr>
              <p:cNvPr id="60" name="TextBox 59">
                <a:extLst>
                  <a:ext uri="{FF2B5EF4-FFF2-40B4-BE49-F238E27FC236}">
                    <a16:creationId xmlns:a16="http://schemas.microsoft.com/office/drawing/2014/main" id="{17F3C8C7-EA6D-0432-A8B3-8544BF88A5B6}"/>
                  </a:ext>
                </a:extLst>
              </p:cNvPr>
              <p:cNvSpPr txBox="1"/>
              <p:nvPr/>
            </p:nvSpPr>
            <p:spPr>
              <a:xfrm rot="16200000">
                <a:off x="3258952" y="3203611"/>
                <a:ext cx="956906" cy="369332"/>
              </a:xfrm>
              <a:prstGeom prst="rect">
                <a:avLst/>
              </a:prstGeom>
              <a:noFill/>
            </p:spPr>
            <p:txBody>
              <a:bodyPr wrap="square" rtlCol="0">
                <a:spAutoFit/>
              </a:bodyPr>
              <a:lstStyle/>
              <a:p>
                <a:pPr algn="ctr"/>
                <a:r>
                  <a:rPr lang="en-DE" sz="900" b="1" dirty="0"/>
                  <a:t>M2 </a:t>
                </a:r>
              </a:p>
              <a:p>
                <a:pPr algn="ctr"/>
                <a:r>
                  <a:rPr lang="en-DE" sz="900" b="1" dirty="0"/>
                  <a:t>(Knee Flexor)</a:t>
                </a:r>
              </a:p>
            </p:txBody>
          </p:sp>
          <p:sp>
            <p:nvSpPr>
              <p:cNvPr id="61" name="TextBox 60">
                <a:extLst>
                  <a:ext uri="{FF2B5EF4-FFF2-40B4-BE49-F238E27FC236}">
                    <a16:creationId xmlns:a16="http://schemas.microsoft.com/office/drawing/2014/main" id="{55BE220F-3C8A-12B9-62AC-BC64BB5ACDEB}"/>
                  </a:ext>
                </a:extLst>
              </p:cNvPr>
              <p:cNvSpPr txBox="1"/>
              <p:nvPr/>
            </p:nvSpPr>
            <p:spPr>
              <a:xfrm>
                <a:off x="4437793" y="2854123"/>
                <a:ext cx="635345" cy="246221"/>
              </a:xfrm>
              <a:prstGeom prst="rect">
                <a:avLst/>
              </a:prstGeom>
              <a:noFill/>
            </p:spPr>
            <p:txBody>
              <a:bodyPr wrap="square" rtlCol="0">
                <a:spAutoFit/>
              </a:bodyPr>
              <a:lstStyle/>
              <a:p>
                <a:pPr algn="ctr"/>
                <a:r>
                  <a:rPr lang="en-DE" sz="1000" i="1" dirty="0"/>
                  <a:t>Flexion</a:t>
                </a:r>
              </a:p>
            </p:txBody>
          </p:sp>
          <p:sp>
            <p:nvSpPr>
              <p:cNvPr id="62" name="Freeform: Shape 61">
                <a:extLst>
                  <a:ext uri="{FF2B5EF4-FFF2-40B4-BE49-F238E27FC236}">
                    <a16:creationId xmlns:a16="http://schemas.microsoft.com/office/drawing/2014/main" id="{549C62F1-4410-857D-2A88-3477B9606CAA}"/>
                  </a:ext>
                </a:extLst>
              </p:cNvPr>
              <p:cNvSpPr/>
              <p:nvPr/>
            </p:nvSpPr>
            <p:spPr>
              <a:xfrm>
                <a:off x="4373407" y="3336558"/>
                <a:ext cx="753533" cy="402167"/>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solidFill>
                    <a:schemeClr val="tx1"/>
                  </a:solidFill>
                </a:endParaRPr>
              </a:p>
            </p:txBody>
          </p:sp>
          <p:sp>
            <p:nvSpPr>
              <p:cNvPr id="63" name="Freeform: Shape 62">
                <a:extLst>
                  <a:ext uri="{FF2B5EF4-FFF2-40B4-BE49-F238E27FC236}">
                    <a16:creationId xmlns:a16="http://schemas.microsoft.com/office/drawing/2014/main" id="{2693DDEF-ED1D-9AA4-A681-8FB9FD6999DC}"/>
                  </a:ext>
                </a:extLst>
              </p:cNvPr>
              <p:cNvSpPr/>
              <p:nvPr/>
            </p:nvSpPr>
            <p:spPr>
              <a:xfrm>
                <a:off x="4373407" y="3425761"/>
                <a:ext cx="753533" cy="312964"/>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p>
            </p:txBody>
          </p:sp>
          <p:sp>
            <p:nvSpPr>
              <p:cNvPr id="64" name="Freeform: Shape 63">
                <a:extLst>
                  <a:ext uri="{FF2B5EF4-FFF2-40B4-BE49-F238E27FC236}">
                    <a16:creationId xmlns:a16="http://schemas.microsoft.com/office/drawing/2014/main" id="{80549326-DC84-7E26-70D7-5B67799B4E72}"/>
                  </a:ext>
                </a:extLst>
              </p:cNvPr>
              <p:cNvSpPr/>
              <p:nvPr/>
            </p:nvSpPr>
            <p:spPr>
              <a:xfrm flipH="1">
                <a:off x="5599634" y="3324225"/>
                <a:ext cx="760909" cy="414500"/>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65" name="Straight Arrow Connector 64">
                <a:extLst>
                  <a:ext uri="{FF2B5EF4-FFF2-40B4-BE49-F238E27FC236}">
                    <a16:creationId xmlns:a16="http://schemas.microsoft.com/office/drawing/2014/main" id="{B7E5BC52-DB88-C23A-4747-CCDCED558433}"/>
                  </a:ext>
                </a:extLst>
              </p:cNvPr>
              <p:cNvCxnSpPr>
                <a:cxnSpLocks/>
              </p:cNvCxnSpPr>
              <p:nvPr/>
            </p:nvCxnSpPr>
            <p:spPr>
              <a:xfrm>
                <a:off x="5563649" y="3784601"/>
                <a:ext cx="8932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6B84536E-51CB-38DB-5A51-E48CA1304455}"/>
                  </a:ext>
                </a:extLst>
              </p:cNvPr>
              <p:cNvCxnSpPr>
                <a:cxnSpLocks/>
              </p:cNvCxnSpPr>
              <p:nvPr/>
            </p:nvCxnSpPr>
            <p:spPr>
              <a:xfrm flipH="1" flipV="1">
                <a:off x="5563649" y="2983487"/>
                <a:ext cx="1" cy="80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TextBox 66">
                <a:extLst>
                  <a:ext uri="{FF2B5EF4-FFF2-40B4-BE49-F238E27FC236}">
                    <a16:creationId xmlns:a16="http://schemas.microsoft.com/office/drawing/2014/main" id="{E917EEAB-2995-40CE-1A2E-3C094C9B05B4}"/>
                  </a:ext>
                </a:extLst>
              </p:cNvPr>
              <p:cNvSpPr txBox="1"/>
              <p:nvPr/>
            </p:nvSpPr>
            <p:spPr>
              <a:xfrm rot="16200000">
                <a:off x="5195001" y="3217334"/>
                <a:ext cx="438931" cy="246221"/>
              </a:xfrm>
              <a:prstGeom prst="rect">
                <a:avLst/>
              </a:prstGeom>
              <a:noFill/>
            </p:spPr>
            <p:txBody>
              <a:bodyPr wrap="square" rtlCol="0">
                <a:spAutoFit/>
              </a:bodyPr>
              <a:lstStyle/>
              <a:p>
                <a:r>
                  <a:rPr lang="en-DE" sz="1000" dirty="0"/>
                  <a:t>mV</a:t>
                </a:r>
              </a:p>
            </p:txBody>
          </p:sp>
          <p:sp>
            <p:nvSpPr>
              <p:cNvPr id="68" name="TextBox 67">
                <a:extLst>
                  <a:ext uri="{FF2B5EF4-FFF2-40B4-BE49-F238E27FC236}">
                    <a16:creationId xmlns:a16="http://schemas.microsoft.com/office/drawing/2014/main" id="{09446761-3CDC-DC63-A1CB-DBF1A39C1779}"/>
                  </a:ext>
                </a:extLst>
              </p:cNvPr>
              <p:cNvSpPr txBox="1"/>
              <p:nvPr/>
            </p:nvSpPr>
            <p:spPr>
              <a:xfrm>
                <a:off x="5678136" y="3776136"/>
                <a:ext cx="635345" cy="246221"/>
              </a:xfrm>
              <a:prstGeom prst="rect">
                <a:avLst/>
              </a:prstGeom>
              <a:noFill/>
            </p:spPr>
            <p:txBody>
              <a:bodyPr wrap="square" rtlCol="0">
                <a:spAutoFit/>
              </a:bodyPr>
              <a:lstStyle/>
              <a:p>
                <a:r>
                  <a:rPr lang="en-DE" sz="1000" dirty="0"/>
                  <a:t>% cycle</a:t>
                </a:r>
              </a:p>
            </p:txBody>
          </p:sp>
          <p:sp>
            <p:nvSpPr>
              <p:cNvPr id="69" name="TextBox 68">
                <a:extLst>
                  <a:ext uri="{FF2B5EF4-FFF2-40B4-BE49-F238E27FC236}">
                    <a16:creationId xmlns:a16="http://schemas.microsoft.com/office/drawing/2014/main" id="{2D075C98-14AD-E2FB-0641-22CEF60DD7A3}"/>
                  </a:ext>
                </a:extLst>
              </p:cNvPr>
              <p:cNvSpPr txBox="1"/>
              <p:nvPr/>
            </p:nvSpPr>
            <p:spPr>
              <a:xfrm>
                <a:off x="5628207" y="2849039"/>
                <a:ext cx="753532" cy="246221"/>
              </a:xfrm>
              <a:prstGeom prst="rect">
                <a:avLst/>
              </a:prstGeom>
              <a:noFill/>
            </p:spPr>
            <p:txBody>
              <a:bodyPr wrap="square" rtlCol="0">
                <a:spAutoFit/>
              </a:bodyPr>
              <a:lstStyle/>
              <a:p>
                <a:pPr algn="ctr"/>
                <a:r>
                  <a:rPr lang="en-DE" sz="1000" i="1" dirty="0"/>
                  <a:t>Extension</a:t>
                </a:r>
              </a:p>
            </p:txBody>
          </p:sp>
          <p:sp>
            <p:nvSpPr>
              <p:cNvPr id="70" name="Freeform: Shape 69">
                <a:extLst>
                  <a:ext uri="{FF2B5EF4-FFF2-40B4-BE49-F238E27FC236}">
                    <a16:creationId xmlns:a16="http://schemas.microsoft.com/office/drawing/2014/main" id="{8B060BEB-4612-5718-1FBC-91F847AC9175}"/>
                  </a:ext>
                </a:extLst>
              </p:cNvPr>
              <p:cNvSpPr/>
              <p:nvPr/>
            </p:nvSpPr>
            <p:spPr>
              <a:xfrm flipH="1">
                <a:off x="5599632" y="3441700"/>
                <a:ext cx="760906" cy="297025"/>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solidFill>
                    <a:schemeClr val="tx1"/>
                  </a:solidFill>
                </a:endParaRPr>
              </a:p>
            </p:txBody>
          </p:sp>
          <p:sp>
            <p:nvSpPr>
              <p:cNvPr id="71" name="Freeform: Shape 70">
                <a:extLst>
                  <a:ext uri="{FF2B5EF4-FFF2-40B4-BE49-F238E27FC236}">
                    <a16:creationId xmlns:a16="http://schemas.microsoft.com/office/drawing/2014/main" id="{379DAE25-F239-6BA0-910A-29B27E5B11FF}"/>
                  </a:ext>
                </a:extLst>
              </p:cNvPr>
              <p:cNvSpPr/>
              <p:nvPr/>
            </p:nvSpPr>
            <p:spPr>
              <a:xfrm flipH="1">
                <a:off x="5599629" y="3538381"/>
                <a:ext cx="760903" cy="200344"/>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p>
            </p:txBody>
          </p:sp>
        </p:grpSp>
        <p:grpSp>
          <p:nvGrpSpPr>
            <p:cNvPr id="72" name="Group 71">
              <a:extLst>
                <a:ext uri="{FF2B5EF4-FFF2-40B4-BE49-F238E27FC236}">
                  <a16:creationId xmlns:a16="http://schemas.microsoft.com/office/drawing/2014/main" id="{98C07BD6-8D2B-0297-F030-D9CA335DB838}"/>
                </a:ext>
              </a:extLst>
            </p:cNvPr>
            <p:cNvGrpSpPr/>
            <p:nvPr/>
          </p:nvGrpSpPr>
          <p:grpSpPr>
            <a:xfrm>
              <a:off x="390374" y="4249251"/>
              <a:ext cx="2899663" cy="1173318"/>
              <a:chOff x="353271" y="2849039"/>
              <a:chExt cx="2899663" cy="1173318"/>
            </a:xfrm>
          </p:grpSpPr>
          <p:sp>
            <p:nvSpPr>
              <p:cNvPr id="73" name="Freeform: Shape 72">
                <a:extLst>
                  <a:ext uri="{FF2B5EF4-FFF2-40B4-BE49-F238E27FC236}">
                    <a16:creationId xmlns:a16="http://schemas.microsoft.com/office/drawing/2014/main" id="{93109BDB-DE93-BF71-BB7A-821B02E70432}"/>
                  </a:ext>
                </a:extLst>
              </p:cNvPr>
              <p:cNvSpPr/>
              <p:nvPr/>
            </p:nvSpPr>
            <p:spPr>
              <a:xfrm>
                <a:off x="1169459" y="3175693"/>
                <a:ext cx="753533" cy="563032"/>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74" name="Straight Arrow Connector 73">
                <a:extLst>
                  <a:ext uri="{FF2B5EF4-FFF2-40B4-BE49-F238E27FC236}">
                    <a16:creationId xmlns:a16="http://schemas.microsoft.com/office/drawing/2014/main" id="{7976279C-09AD-E0EC-F264-699A17514AE5}"/>
                  </a:ext>
                </a:extLst>
              </p:cNvPr>
              <p:cNvCxnSpPr>
                <a:cxnSpLocks/>
              </p:cNvCxnSpPr>
              <p:nvPr/>
            </p:nvCxnSpPr>
            <p:spPr>
              <a:xfrm>
                <a:off x="1104902" y="3784601"/>
                <a:ext cx="8932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A81A14C3-74F3-5DA4-CE75-BFF0E469BB0D}"/>
                  </a:ext>
                </a:extLst>
              </p:cNvPr>
              <p:cNvCxnSpPr>
                <a:cxnSpLocks/>
              </p:cNvCxnSpPr>
              <p:nvPr/>
            </p:nvCxnSpPr>
            <p:spPr>
              <a:xfrm flipH="1" flipV="1">
                <a:off x="1104902" y="2983487"/>
                <a:ext cx="1" cy="80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E19EF680-1EB3-49FA-7980-F2557FD39704}"/>
                  </a:ext>
                </a:extLst>
              </p:cNvPr>
              <p:cNvSpPr txBox="1"/>
              <p:nvPr/>
            </p:nvSpPr>
            <p:spPr>
              <a:xfrm rot="16200000">
                <a:off x="736254" y="3217334"/>
                <a:ext cx="438931" cy="246221"/>
              </a:xfrm>
              <a:prstGeom prst="rect">
                <a:avLst/>
              </a:prstGeom>
              <a:noFill/>
            </p:spPr>
            <p:txBody>
              <a:bodyPr wrap="square" rtlCol="0">
                <a:spAutoFit/>
              </a:bodyPr>
              <a:lstStyle/>
              <a:p>
                <a:r>
                  <a:rPr lang="en-DE" sz="1000" dirty="0"/>
                  <a:t>mV</a:t>
                </a:r>
              </a:p>
            </p:txBody>
          </p:sp>
          <p:sp>
            <p:nvSpPr>
              <p:cNvPr id="77" name="TextBox 76">
                <a:extLst>
                  <a:ext uri="{FF2B5EF4-FFF2-40B4-BE49-F238E27FC236}">
                    <a16:creationId xmlns:a16="http://schemas.microsoft.com/office/drawing/2014/main" id="{00F95372-DB11-62E1-757F-FC9B956939B3}"/>
                  </a:ext>
                </a:extLst>
              </p:cNvPr>
              <p:cNvSpPr txBox="1"/>
              <p:nvPr/>
            </p:nvSpPr>
            <p:spPr>
              <a:xfrm>
                <a:off x="1219389" y="3776136"/>
                <a:ext cx="635345" cy="246221"/>
              </a:xfrm>
              <a:prstGeom prst="rect">
                <a:avLst/>
              </a:prstGeom>
              <a:noFill/>
            </p:spPr>
            <p:txBody>
              <a:bodyPr wrap="square" rtlCol="0">
                <a:spAutoFit/>
              </a:bodyPr>
              <a:lstStyle/>
              <a:p>
                <a:r>
                  <a:rPr lang="en-DE" sz="1000" dirty="0"/>
                  <a:t>% cycle</a:t>
                </a:r>
              </a:p>
            </p:txBody>
          </p:sp>
          <p:sp>
            <p:nvSpPr>
              <p:cNvPr id="83" name="TextBox 82">
                <a:extLst>
                  <a:ext uri="{FF2B5EF4-FFF2-40B4-BE49-F238E27FC236}">
                    <a16:creationId xmlns:a16="http://schemas.microsoft.com/office/drawing/2014/main" id="{C4940539-97CF-A04E-4690-DB0DC2A3EEE6}"/>
                  </a:ext>
                </a:extLst>
              </p:cNvPr>
              <p:cNvSpPr txBox="1"/>
              <p:nvPr/>
            </p:nvSpPr>
            <p:spPr>
              <a:xfrm rot="16200000">
                <a:off x="37862" y="3203610"/>
                <a:ext cx="1000149" cy="369332"/>
              </a:xfrm>
              <a:prstGeom prst="rect">
                <a:avLst/>
              </a:prstGeom>
              <a:noFill/>
            </p:spPr>
            <p:txBody>
              <a:bodyPr wrap="square" rtlCol="0">
                <a:spAutoFit/>
              </a:bodyPr>
              <a:lstStyle/>
              <a:p>
                <a:pPr algn="ctr"/>
                <a:r>
                  <a:rPr lang="en-DE" sz="900" b="1" dirty="0"/>
                  <a:t>M3 </a:t>
                </a:r>
              </a:p>
              <a:p>
                <a:pPr algn="ctr"/>
                <a:r>
                  <a:rPr lang="en-DE" sz="900" b="1" dirty="0"/>
                  <a:t>(Knee Extensor)</a:t>
                </a:r>
              </a:p>
            </p:txBody>
          </p:sp>
          <p:sp>
            <p:nvSpPr>
              <p:cNvPr id="84" name="TextBox 83">
                <a:extLst>
                  <a:ext uri="{FF2B5EF4-FFF2-40B4-BE49-F238E27FC236}">
                    <a16:creationId xmlns:a16="http://schemas.microsoft.com/office/drawing/2014/main" id="{772B3A08-A866-EA5D-5426-D012126F0C73}"/>
                  </a:ext>
                </a:extLst>
              </p:cNvPr>
              <p:cNvSpPr txBox="1"/>
              <p:nvPr/>
            </p:nvSpPr>
            <p:spPr>
              <a:xfrm>
                <a:off x="1233845" y="2854123"/>
                <a:ext cx="635345" cy="246221"/>
              </a:xfrm>
              <a:prstGeom prst="rect">
                <a:avLst/>
              </a:prstGeom>
              <a:noFill/>
            </p:spPr>
            <p:txBody>
              <a:bodyPr wrap="square" rtlCol="0">
                <a:spAutoFit/>
              </a:bodyPr>
              <a:lstStyle/>
              <a:p>
                <a:pPr algn="ctr"/>
                <a:r>
                  <a:rPr lang="en-DE" sz="1000" i="1" dirty="0"/>
                  <a:t>Flexion</a:t>
                </a:r>
              </a:p>
            </p:txBody>
          </p:sp>
          <p:sp>
            <p:nvSpPr>
              <p:cNvPr id="85" name="Freeform: Shape 84">
                <a:extLst>
                  <a:ext uri="{FF2B5EF4-FFF2-40B4-BE49-F238E27FC236}">
                    <a16:creationId xmlns:a16="http://schemas.microsoft.com/office/drawing/2014/main" id="{ECF418CD-D1EC-A42E-5BC7-F74737EB5B55}"/>
                  </a:ext>
                </a:extLst>
              </p:cNvPr>
              <p:cNvSpPr/>
              <p:nvPr/>
            </p:nvSpPr>
            <p:spPr>
              <a:xfrm>
                <a:off x="1169459" y="3336558"/>
                <a:ext cx="753533" cy="402167"/>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solidFill>
                    <a:schemeClr val="tx1"/>
                  </a:solidFill>
                </a:endParaRPr>
              </a:p>
            </p:txBody>
          </p:sp>
          <p:sp>
            <p:nvSpPr>
              <p:cNvPr id="86" name="Freeform: Shape 85">
                <a:extLst>
                  <a:ext uri="{FF2B5EF4-FFF2-40B4-BE49-F238E27FC236}">
                    <a16:creationId xmlns:a16="http://schemas.microsoft.com/office/drawing/2014/main" id="{8FDE3B60-64E5-7D96-75F0-7359B72916A7}"/>
                  </a:ext>
                </a:extLst>
              </p:cNvPr>
              <p:cNvSpPr/>
              <p:nvPr/>
            </p:nvSpPr>
            <p:spPr>
              <a:xfrm>
                <a:off x="1169459" y="3425761"/>
                <a:ext cx="753533" cy="312964"/>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p>
            </p:txBody>
          </p:sp>
          <p:sp>
            <p:nvSpPr>
              <p:cNvPr id="87" name="Freeform: Shape 86">
                <a:extLst>
                  <a:ext uri="{FF2B5EF4-FFF2-40B4-BE49-F238E27FC236}">
                    <a16:creationId xmlns:a16="http://schemas.microsoft.com/office/drawing/2014/main" id="{7D9F1BED-16E5-5F26-3437-488F6A7394EC}"/>
                  </a:ext>
                </a:extLst>
              </p:cNvPr>
              <p:cNvSpPr/>
              <p:nvPr/>
            </p:nvSpPr>
            <p:spPr>
              <a:xfrm>
                <a:off x="2395686" y="3324225"/>
                <a:ext cx="760909" cy="414500"/>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88" name="Straight Arrow Connector 87">
                <a:extLst>
                  <a:ext uri="{FF2B5EF4-FFF2-40B4-BE49-F238E27FC236}">
                    <a16:creationId xmlns:a16="http://schemas.microsoft.com/office/drawing/2014/main" id="{047BB89E-228A-114B-1888-4166FB36428B}"/>
                  </a:ext>
                </a:extLst>
              </p:cNvPr>
              <p:cNvCxnSpPr>
                <a:cxnSpLocks/>
              </p:cNvCxnSpPr>
              <p:nvPr/>
            </p:nvCxnSpPr>
            <p:spPr>
              <a:xfrm>
                <a:off x="2359701" y="3784601"/>
                <a:ext cx="8932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9" name="Straight Arrow Connector 88">
                <a:extLst>
                  <a:ext uri="{FF2B5EF4-FFF2-40B4-BE49-F238E27FC236}">
                    <a16:creationId xmlns:a16="http://schemas.microsoft.com/office/drawing/2014/main" id="{745D3868-94A5-F5BE-AB12-C77D6B10559B}"/>
                  </a:ext>
                </a:extLst>
              </p:cNvPr>
              <p:cNvCxnSpPr>
                <a:cxnSpLocks/>
              </p:cNvCxnSpPr>
              <p:nvPr/>
            </p:nvCxnSpPr>
            <p:spPr>
              <a:xfrm flipH="1" flipV="1">
                <a:off x="2359701" y="2983487"/>
                <a:ext cx="1" cy="80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0" name="TextBox 89">
                <a:extLst>
                  <a:ext uri="{FF2B5EF4-FFF2-40B4-BE49-F238E27FC236}">
                    <a16:creationId xmlns:a16="http://schemas.microsoft.com/office/drawing/2014/main" id="{C11D296B-8C2C-A180-EE10-CCE06F476D0E}"/>
                  </a:ext>
                </a:extLst>
              </p:cNvPr>
              <p:cNvSpPr txBox="1"/>
              <p:nvPr/>
            </p:nvSpPr>
            <p:spPr>
              <a:xfrm rot="16200000">
                <a:off x="1991053" y="3217334"/>
                <a:ext cx="438931" cy="246221"/>
              </a:xfrm>
              <a:prstGeom prst="rect">
                <a:avLst/>
              </a:prstGeom>
              <a:noFill/>
            </p:spPr>
            <p:txBody>
              <a:bodyPr wrap="square" rtlCol="0">
                <a:spAutoFit/>
              </a:bodyPr>
              <a:lstStyle/>
              <a:p>
                <a:r>
                  <a:rPr lang="en-DE" sz="1000" dirty="0"/>
                  <a:t>mV</a:t>
                </a:r>
              </a:p>
            </p:txBody>
          </p:sp>
          <p:sp>
            <p:nvSpPr>
              <p:cNvPr id="91" name="TextBox 90">
                <a:extLst>
                  <a:ext uri="{FF2B5EF4-FFF2-40B4-BE49-F238E27FC236}">
                    <a16:creationId xmlns:a16="http://schemas.microsoft.com/office/drawing/2014/main" id="{01D077C1-A979-B906-A2E7-9241138204B7}"/>
                  </a:ext>
                </a:extLst>
              </p:cNvPr>
              <p:cNvSpPr txBox="1"/>
              <p:nvPr/>
            </p:nvSpPr>
            <p:spPr>
              <a:xfrm>
                <a:off x="2474188" y="3776136"/>
                <a:ext cx="635345" cy="246221"/>
              </a:xfrm>
              <a:prstGeom prst="rect">
                <a:avLst/>
              </a:prstGeom>
              <a:noFill/>
            </p:spPr>
            <p:txBody>
              <a:bodyPr wrap="square" rtlCol="0">
                <a:spAutoFit/>
              </a:bodyPr>
              <a:lstStyle/>
              <a:p>
                <a:r>
                  <a:rPr lang="en-DE" sz="1000" dirty="0"/>
                  <a:t>% cycle</a:t>
                </a:r>
              </a:p>
            </p:txBody>
          </p:sp>
          <p:sp>
            <p:nvSpPr>
              <p:cNvPr id="92" name="TextBox 91">
                <a:extLst>
                  <a:ext uri="{FF2B5EF4-FFF2-40B4-BE49-F238E27FC236}">
                    <a16:creationId xmlns:a16="http://schemas.microsoft.com/office/drawing/2014/main" id="{EF71BCCB-9B71-D4E0-13A2-19CEE35C32EB}"/>
                  </a:ext>
                </a:extLst>
              </p:cNvPr>
              <p:cNvSpPr txBox="1"/>
              <p:nvPr/>
            </p:nvSpPr>
            <p:spPr>
              <a:xfrm>
                <a:off x="2424259" y="2849039"/>
                <a:ext cx="753532" cy="246221"/>
              </a:xfrm>
              <a:prstGeom prst="rect">
                <a:avLst/>
              </a:prstGeom>
              <a:noFill/>
            </p:spPr>
            <p:txBody>
              <a:bodyPr wrap="square" rtlCol="0">
                <a:spAutoFit/>
              </a:bodyPr>
              <a:lstStyle/>
              <a:p>
                <a:pPr algn="ctr"/>
                <a:r>
                  <a:rPr lang="en-DE" sz="1000" i="1" dirty="0"/>
                  <a:t>Extension</a:t>
                </a:r>
              </a:p>
            </p:txBody>
          </p:sp>
          <p:sp>
            <p:nvSpPr>
              <p:cNvPr id="93" name="Freeform: Shape 92">
                <a:extLst>
                  <a:ext uri="{FF2B5EF4-FFF2-40B4-BE49-F238E27FC236}">
                    <a16:creationId xmlns:a16="http://schemas.microsoft.com/office/drawing/2014/main" id="{059151D8-0E20-A1F3-E65F-F2484A9D02A3}"/>
                  </a:ext>
                </a:extLst>
              </p:cNvPr>
              <p:cNvSpPr/>
              <p:nvPr/>
            </p:nvSpPr>
            <p:spPr>
              <a:xfrm>
                <a:off x="2395684" y="3441700"/>
                <a:ext cx="760906" cy="297025"/>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solidFill>
                    <a:schemeClr val="tx1"/>
                  </a:solidFill>
                </a:endParaRPr>
              </a:p>
            </p:txBody>
          </p:sp>
          <p:sp>
            <p:nvSpPr>
              <p:cNvPr id="94" name="Freeform: Shape 93">
                <a:extLst>
                  <a:ext uri="{FF2B5EF4-FFF2-40B4-BE49-F238E27FC236}">
                    <a16:creationId xmlns:a16="http://schemas.microsoft.com/office/drawing/2014/main" id="{5A06D75F-FC00-7EF3-8329-A6301038EF52}"/>
                  </a:ext>
                </a:extLst>
              </p:cNvPr>
              <p:cNvSpPr/>
              <p:nvPr/>
            </p:nvSpPr>
            <p:spPr>
              <a:xfrm>
                <a:off x="2395681" y="3538381"/>
                <a:ext cx="760903" cy="200344"/>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p>
            </p:txBody>
          </p:sp>
        </p:grpSp>
        <p:grpSp>
          <p:nvGrpSpPr>
            <p:cNvPr id="95" name="Group 94">
              <a:extLst>
                <a:ext uri="{FF2B5EF4-FFF2-40B4-BE49-F238E27FC236}">
                  <a16:creationId xmlns:a16="http://schemas.microsoft.com/office/drawing/2014/main" id="{46F8FCDE-8FF8-DFD6-2CE7-26719CFD3E53}"/>
                </a:ext>
              </a:extLst>
            </p:cNvPr>
            <p:cNvGrpSpPr/>
            <p:nvPr/>
          </p:nvGrpSpPr>
          <p:grpSpPr>
            <a:xfrm>
              <a:off x="3557219" y="4255253"/>
              <a:ext cx="2899663" cy="1173318"/>
              <a:chOff x="353271" y="2849039"/>
              <a:chExt cx="2899663" cy="1173318"/>
            </a:xfrm>
          </p:grpSpPr>
          <p:sp>
            <p:nvSpPr>
              <p:cNvPr id="96" name="Freeform: Shape 95">
                <a:extLst>
                  <a:ext uri="{FF2B5EF4-FFF2-40B4-BE49-F238E27FC236}">
                    <a16:creationId xmlns:a16="http://schemas.microsoft.com/office/drawing/2014/main" id="{DCB6C025-828C-4782-99A6-9C159C13B7F0}"/>
                  </a:ext>
                </a:extLst>
              </p:cNvPr>
              <p:cNvSpPr/>
              <p:nvPr/>
            </p:nvSpPr>
            <p:spPr>
              <a:xfrm>
                <a:off x="1169459" y="3175693"/>
                <a:ext cx="753533" cy="563032"/>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97" name="Straight Arrow Connector 96">
                <a:extLst>
                  <a:ext uri="{FF2B5EF4-FFF2-40B4-BE49-F238E27FC236}">
                    <a16:creationId xmlns:a16="http://schemas.microsoft.com/office/drawing/2014/main" id="{5FE8DC3A-7FFF-23B1-CFD7-4ABD45C31A37}"/>
                  </a:ext>
                </a:extLst>
              </p:cNvPr>
              <p:cNvCxnSpPr>
                <a:cxnSpLocks/>
              </p:cNvCxnSpPr>
              <p:nvPr/>
            </p:nvCxnSpPr>
            <p:spPr>
              <a:xfrm>
                <a:off x="1104902" y="3784601"/>
                <a:ext cx="8932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Straight Arrow Connector 97">
                <a:extLst>
                  <a:ext uri="{FF2B5EF4-FFF2-40B4-BE49-F238E27FC236}">
                    <a16:creationId xmlns:a16="http://schemas.microsoft.com/office/drawing/2014/main" id="{E1B0EE32-D2D9-BB08-5E89-C74635FAF207}"/>
                  </a:ext>
                </a:extLst>
              </p:cNvPr>
              <p:cNvCxnSpPr>
                <a:cxnSpLocks/>
              </p:cNvCxnSpPr>
              <p:nvPr/>
            </p:nvCxnSpPr>
            <p:spPr>
              <a:xfrm flipH="1" flipV="1">
                <a:off x="1104902" y="2983487"/>
                <a:ext cx="1" cy="80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9" name="TextBox 98">
                <a:extLst>
                  <a:ext uri="{FF2B5EF4-FFF2-40B4-BE49-F238E27FC236}">
                    <a16:creationId xmlns:a16="http://schemas.microsoft.com/office/drawing/2014/main" id="{95836E4C-6FAF-708E-A554-0F7208BC80F5}"/>
                  </a:ext>
                </a:extLst>
              </p:cNvPr>
              <p:cNvSpPr txBox="1"/>
              <p:nvPr/>
            </p:nvSpPr>
            <p:spPr>
              <a:xfrm rot="16200000">
                <a:off x="736254" y="3217334"/>
                <a:ext cx="438931" cy="246221"/>
              </a:xfrm>
              <a:prstGeom prst="rect">
                <a:avLst/>
              </a:prstGeom>
              <a:noFill/>
            </p:spPr>
            <p:txBody>
              <a:bodyPr wrap="square" rtlCol="0">
                <a:spAutoFit/>
              </a:bodyPr>
              <a:lstStyle/>
              <a:p>
                <a:r>
                  <a:rPr lang="en-DE" sz="1000" dirty="0"/>
                  <a:t>mV</a:t>
                </a:r>
              </a:p>
            </p:txBody>
          </p:sp>
          <p:sp>
            <p:nvSpPr>
              <p:cNvPr id="100" name="TextBox 99">
                <a:extLst>
                  <a:ext uri="{FF2B5EF4-FFF2-40B4-BE49-F238E27FC236}">
                    <a16:creationId xmlns:a16="http://schemas.microsoft.com/office/drawing/2014/main" id="{BC464BE7-7113-16B6-0E55-6C0B773C1917}"/>
                  </a:ext>
                </a:extLst>
              </p:cNvPr>
              <p:cNvSpPr txBox="1"/>
              <p:nvPr/>
            </p:nvSpPr>
            <p:spPr>
              <a:xfrm>
                <a:off x="1219389" y="3776136"/>
                <a:ext cx="635345" cy="246221"/>
              </a:xfrm>
              <a:prstGeom prst="rect">
                <a:avLst/>
              </a:prstGeom>
              <a:noFill/>
            </p:spPr>
            <p:txBody>
              <a:bodyPr wrap="square" rtlCol="0">
                <a:spAutoFit/>
              </a:bodyPr>
              <a:lstStyle/>
              <a:p>
                <a:r>
                  <a:rPr lang="en-DE" sz="1000" dirty="0"/>
                  <a:t>% cycle</a:t>
                </a:r>
              </a:p>
            </p:txBody>
          </p:sp>
          <p:sp>
            <p:nvSpPr>
              <p:cNvPr id="101" name="TextBox 100">
                <a:extLst>
                  <a:ext uri="{FF2B5EF4-FFF2-40B4-BE49-F238E27FC236}">
                    <a16:creationId xmlns:a16="http://schemas.microsoft.com/office/drawing/2014/main" id="{82B4157E-D2C6-5311-6134-BBCD18776D63}"/>
                  </a:ext>
                </a:extLst>
              </p:cNvPr>
              <p:cNvSpPr txBox="1"/>
              <p:nvPr/>
            </p:nvSpPr>
            <p:spPr>
              <a:xfrm rot="16200000">
                <a:off x="37862" y="3203610"/>
                <a:ext cx="1000149" cy="369332"/>
              </a:xfrm>
              <a:prstGeom prst="rect">
                <a:avLst/>
              </a:prstGeom>
              <a:noFill/>
            </p:spPr>
            <p:txBody>
              <a:bodyPr wrap="square" rtlCol="0">
                <a:spAutoFit/>
              </a:bodyPr>
              <a:lstStyle/>
              <a:p>
                <a:pPr algn="ctr"/>
                <a:r>
                  <a:rPr lang="en-DE" sz="900" b="1" dirty="0"/>
                  <a:t>M4 </a:t>
                </a:r>
              </a:p>
              <a:p>
                <a:pPr algn="ctr"/>
                <a:r>
                  <a:rPr lang="en-DE" sz="900" b="1" dirty="0"/>
                  <a:t>(Knee Extensor)</a:t>
                </a:r>
              </a:p>
            </p:txBody>
          </p:sp>
          <p:sp>
            <p:nvSpPr>
              <p:cNvPr id="102" name="TextBox 101">
                <a:extLst>
                  <a:ext uri="{FF2B5EF4-FFF2-40B4-BE49-F238E27FC236}">
                    <a16:creationId xmlns:a16="http://schemas.microsoft.com/office/drawing/2014/main" id="{AB37CFE9-CB4D-5EFB-5DFB-CF953442CF3D}"/>
                  </a:ext>
                </a:extLst>
              </p:cNvPr>
              <p:cNvSpPr txBox="1"/>
              <p:nvPr/>
            </p:nvSpPr>
            <p:spPr>
              <a:xfrm>
                <a:off x="1233845" y="2854123"/>
                <a:ext cx="635345" cy="246221"/>
              </a:xfrm>
              <a:prstGeom prst="rect">
                <a:avLst/>
              </a:prstGeom>
              <a:noFill/>
            </p:spPr>
            <p:txBody>
              <a:bodyPr wrap="square" rtlCol="0">
                <a:spAutoFit/>
              </a:bodyPr>
              <a:lstStyle/>
              <a:p>
                <a:pPr algn="ctr"/>
                <a:r>
                  <a:rPr lang="en-DE" sz="1000" i="1" dirty="0"/>
                  <a:t>Flexion</a:t>
                </a:r>
              </a:p>
            </p:txBody>
          </p:sp>
          <p:sp>
            <p:nvSpPr>
              <p:cNvPr id="103" name="Freeform: Shape 102">
                <a:extLst>
                  <a:ext uri="{FF2B5EF4-FFF2-40B4-BE49-F238E27FC236}">
                    <a16:creationId xmlns:a16="http://schemas.microsoft.com/office/drawing/2014/main" id="{F9477351-28F5-B2D2-347E-4BCF7EDFCF17}"/>
                  </a:ext>
                </a:extLst>
              </p:cNvPr>
              <p:cNvSpPr/>
              <p:nvPr/>
            </p:nvSpPr>
            <p:spPr>
              <a:xfrm>
                <a:off x="1169459" y="3336558"/>
                <a:ext cx="753533" cy="402167"/>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solidFill>
                    <a:schemeClr val="tx1"/>
                  </a:solidFill>
                </a:endParaRPr>
              </a:p>
            </p:txBody>
          </p:sp>
          <p:sp>
            <p:nvSpPr>
              <p:cNvPr id="104" name="Freeform: Shape 103">
                <a:extLst>
                  <a:ext uri="{FF2B5EF4-FFF2-40B4-BE49-F238E27FC236}">
                    <a16:creationId xmlns:a16="http://schemas.microsoft.com/office/drawing/2014/main" id="{83C54B16-4B08-03BE-A302-736F9F4EDDC4}"/>
                  </a:ext>
                </a:extLst>
              </p:cNvPr>
              <p:cNvSpPr/>
              <p:nvPr/>
            </p:nvSpPr>
            <p:spPr>
              <a:xfrm>
                <a:off x="1169459" y="3425761"/>
                <a:ext cx="753533" cy="312964"/>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p>
            </p:txBody>
          </p:sp>
          <p:sp>
            <p:nvSpPr>
              <p:cNvPr id="105" name="Freeform: Shape 104">
                <a:extLst>
                  <a:ext uri="{FF2B5EF4-FFF2-40B4-BE49-F238E27FC236}">
                    <a16:creationId xmlns:a16="http://schemas.microsoft.com/office/drawing/2014/main" id="{82B9ECEA-E39D-54B2-BCD9-63A5129C4D83}"/>
                  </a:ext>
                </a:extLst>
              </p:cNvPr>
              <p:cNvSpPr/>
              <p:nvPr/>
            </p:nvSpPr>
            <p:spPr>
              <a:xfrm flipH="1">
                <a:off x="2395686" y="3324225"/>
                <a:ext cx="760909" cy="414500"/>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06" name="Straight Arrow Connector 105">
                <a:extLst>
                  <a:ext uri="{FF2B5EF4-FFF2-40B4-BE49-F238E27FC236}">
                    <a16:creationId xmlns:a16="http://schemas.microsoft.com/office/drawing/2014/main" id="{3341BF51-F194-B74C-07F2-7BB48664FF43}"/>
                  </a:ext>
                </a:extLst>
              </p:cNvPr>
              <p:cNvCxnSpPr>
                <a:cxnSpLocks/>
              </p:cNvCxnSpPr>
              <p:nvPr/>
            </p:nvCxnSpPr>
            <p:spPr>
              <a:xfrm>
                <a:off x="2359701" y="3784601"/>
                <a:ext cx="8932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7" name="Straight Arrow Connector 106">
                <a:extLst>
                  <a:ext uri="{FF2B5EF4-FFF2-40B4-BE49-F238E27FC236}">
                    <a16:creationId xmlns:a16="http://schemas.microsoft.com/office/drawing/2014/main" id="{0B0D3064-416A-C87C-20BD-AB98DA231400}"/>
                  </a:ext>
                </a:extLst>
              </p:cNvPr>
              <p:cNvCxnSpPr>
                <a:cxnSpLocks/>
              </p:cNvCxnSpPr>
              <p:nvPr/>
            </p:nvCxnSpPr>
            <p:spPr>
              <a:xfrm flipH="1" flipV="1">
                <a:off x="2359701" y="2983487"/>
                <a:ext cx="1" cy="80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8" name="TextBox 107">
                <a:extLst>
                  <a:ext uri="{FF2B5EF4-FFF2-40B4-BE49-F238E27FC236}">
                    <a16:creationId xmlns:a16="http://schemas.microsoft.com/office/drawing/2014/main" id="{E9207EA4-5322-D913-3F48-A815362E14E0}"/>
                  </a:ext>
                </a:extLst>
              </p:cNvPr>
              <p:cNvSpPr txBox="1"/>
              <p:nvPr/>
            </p:nvSpPr>
            <p:spPr>
              <a:xfrm rot="16200000">
                <a:off x="1991053" y="3217334"/>
                <a:ext cx="438931" cy="246221"/>
              </a:xfrm>
              <a:prstGeom prst="rect">
                <a:avLst/>
              </a:prstGeom>
              <a:noFill/>
            </p:spPr>
            <p:txBody>
              <a:bodyPr wrap="square" rtlCol="0">
                <a:spAutoFit/>
              </a:bodyPr>
              <a:lstStyle/>
              <a:p>
                <a:r>
                  <a:rPr lang="en-DE" sz="1000" dirty="0"/>
                  <a:t>mV</a:t>
                </a:r>
              </a:p>
            </p:txBody>
          </p:sp>
          <p:sp>
            <p:nvSpPr>
              <p:cNvPr id="109" name="TextBox 108">
                <a:extLst>
                  <a:ext uri="{FF2B5EF4-FFF2-40B4-BE49-F238E27FC236}">
                    <a16:creationId xmlns:a16="http://schemas.microsoft.com/office/drawing/2014/main" id="{59F83C17-6E58-30C1-7F54-E553E970C7AA}"/>
                  </a:ext>
                </a:extLst>
              </p:cNvPr>
              <p:cNvSpPr txBox="1"/>
              <p:nvPr/>
            </p:nvSpPr>
            <p:spPr>
              <a:xfrm>
                <a:off x="2474188" y="3776136"/>
                <a:ext cx="635345" cy="246221"/>
              </a:xfrm>
              <a:prstGeom prst="rect">
                <a:avLst/>
              </a:prstGeom>
              <a:noFill/>
            </p:spPr>
            <p:txBody>
              <a:bodyPr wrap="square" rtlCol="0">
                <a:spAutoFit/>
              </a:bodyPr>
              <a:lstStyle/>
              <a:p>
                <a:r>
                  <a:rPr lang="en-DE" sz="1000" dirty="0"/>
                  <a:t>% cycle</a:t>
                </a:r>
              </a:p>
            </p:txBody>
          </p:sp>
          <p:sp>
            <p:nvSpPr>
              <p:cNvPr id="110" name="TextBox 109">
                <a:extLst>
                  <a:ext uri="{FF2B5EF4-FFF2-40B4-BE49-F238E27FC236}">
                    <a16:creationId xmlns:a16="http://schemas.microsoft.com/office/drawing/2014/main" id="{3CF8455B-30F7-37FA-3B1B-81025ABE96BF}"/>
                  </a:ext>
                </a:extLst>
              </p:cNvPr>
              <p:cNvSpPr txBox="1"/>
              <p:nvPr/>
            </p:nvSpPr>
            <p:spPr>
              <a:xfrm>
                <a:off x="2424259" y="2849039"/>
                <a:ext cx="753532" cy="246221"/>
              </a:xfrm>
              <a:prstGeom prst="rect">
                <a:avLst/>
              </a:prstGeom>
              <a:noFill/>
            </p:spPr>
            <p:txBody>
              <a:bodyPr wrap="square" rtlCol="0">
                <a:spAutoFit/>
              </a:bodyPr>
              <a:lstStyle/>
              <a:p>
                <a:pPr algn="ctr"/>
                <a:r>
                  <a:rPr lang="en-DE" sz="1000" i="1" dirty="0"/>
                  <a:t>Extension</a:t>
                </a:r>
              </a:p>
            </p:txBody>
          </p:sp>
          <p:sp>
            <p:nvSpPr>
              <p:cNvPr id="111" name="Freeform: Shape 110">
                <a:extLst>
                  <a:ext uri="{FF2B5EF4-FFF2-40B4-BE49-F238E27FC236}">
                    <a16:creationId xmlns:a16="http://schemas.microsoft.com/office/drawing/2014/main" id="{6190580E-FF4E-9305-5641-1B576C2449EB}"/>
                  </a:ext>
                </a:extLst>
              </p:cNvPr>
              <p:cNvSpPr/>
              <p:nvPr/>
            </p:nvSpPr>
            <p:spPr>
              <a:xfrm flipH="1">
                <a:off x="2395684" y="3441700"/>
                <a:ext cx="760906" cy="297025"/>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5">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solidFill>
                    <a:schemeClr val="tx1"/>
                  </a:solidFill>
                </a:endParaRPr>
              </a:p>
            </p:txBody>
          </p:sp>
          <p:sp>
            <p:nvSpPr>
              <p:cNvPr id="112" name="Freeform: Shape 111">
                <a:extLst>
                  <a:ext uri="{FF2B5EF4-FFF2-40B4-BE49-F238E27FC236}">
                    <a16:creationId xmlns:a16="http://schemas.microsoft.com/office/drawing/2014/main" id="{DBD1EF92-C2C5-15FF-24A5-FB3CC6B1BF65}"/>
                  </a:ext>
                </a:extLst>
              </p:cNvPr>
              <p:cNvSpPr/>
              <p:nvPr/>
            </p:nvSpPr>
            <p:spPr>
              <a:xfrm flipH="1">
                <a:off x="2395681" y="3538381"/>
                <a:ext cx="760903" cy="200344"/>
              </a:xfrm>
              <a:custGeom>
                <a:avLst/>
                <a:gdLst>
                  <a:gd name="connsiteX0" fmla="*/ 0 w 753533"/>
                  <a:gd name="connsiteY0" fmla="*/ 312964 h 312964"/>
                  <a:gd name="connsiteX1" fmla="*/ 211666 w 753533"/>
                  <a:gd name="connsiteY1" fmla="*/ 249464 h 312964"/>
                  <a:gd name="connsiteX2" fmla="*/ 338666 w 753533"/>
                  <a:gd name="connsiteY2" fmla="*/ 71664 h 312964"/>
                  <a:gd name="connsiteX3" fmla="*/ 419100 w 753533"/>
                  <a:gd name="connsiteY3" fmla="*/ 3931 h 312964"/>
                  <a:gd name="connsiteX4" fmla="*/ 495300 w 753533"/>
                  <a:gd name="connsiteY4" fmla="*/ 25097 h 312964"/>
                  <a:gd name="connsiteX5" fmla="*/ 575733 w 753533"/>
                  <a:gd name="connsiteY5" fmla="*/ 164797 h 312964"/>
                  <a:gd name="connsiteX6" fmla="*/ 643466 w 753533"/>
                  <a:gd name="connsiteY6" fmla="*/ 291797 h 312964"/>
                  <a:gd name="connsiteX7" fmla="*/ 753533 w 753533"/>
                  <a:gd name="connsiteY7" fmla="*/ 304497 h 312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533" h="312964">
                    <a:moveTo>
                      <a:pt x="0" y="312964"/>
                    </a:moveTo>
                    <a:cubicBezTo>
                      <a:pt x="77611" y="301322"/>
                      <a:pt x="155222" y="289681"/>
                      <a:pt x="211666" y="249464"/>
                    </a:cubicBezTo>
                    <a:cubicBezTo>
                      <a:pt x="268110" y="209247"/>
                      <a:pt x="304094" y="112586"/>
                      <a:pt x="338666" y="71664"/>
                    </a:cubicBezTo>
                    <a:cubicBezTo>
                      <a:pt x="373238" y="30742"/>
                      <a:pt x="392994" y="11692"/>
                      <a:pt x="419100" y="3931"/>
                    </a:cubicBezTo>
                    <a:cubicBezTo>
                      <a:pt x="445206" y="-3830"/>
                      <a:pt x="469194" y="-1714"/>
                      <a:pt x="495300" y="25097"/>
                    </a:cubicBezTo>
                    <a:cubicBezTo>
                      <a:pt x="521406" y="51908"/>
                      <a:pt x="551039" y="120347"/>
                      <a:pt x="575733" y="164797"/>
                    </a:cubicBezTo>
                    <a:cubicBezTo>
                      <a:pt x="600427" y="209247"/>
                      <a:pt x="613833" y="268514"/>
                      <a:pt x="643466" y="291797"/>
                    </a:cubicBezTo>
                    <a:cubicBezTo>
                      <a:pt x="673099" y="315080"/>
                      <a:pt x="713316" y="309788"/>
                      <a:pt x="753533" y="304497"/>
                    </a:cubicBezTo>
                  </a:path>
                </a:pathLst>
              </a:custGeom>
              <a:noFill/>
              <a:ln w="28575">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DE"/>
              </a:p>
            </p:txBody>
          </p:sp>
        </p:grpSp>
      </p:grpSp>
      <p:sp>
        <p:nvSpPr>
          <p:cNvPr id="115" name="TextBox 114">
            <a:extLst>
              <a:ext uri="{FF2B5EF4-FFF2-40B4-BE49-F238E27FC236}">
                <a16:creationId xmlns:a16="http://schemas.microsoft.com/office/drawing/2014/main" id="{B4AB1F98-33A9-290E-3F7B-677FD905850D}"/>
              </a:ext>
            </a:extLst>
          </p:cNvPr>
          <p:cNvSpPr txBox="1"/>
          <p:nvPr/>
        </p:nvSpPr>
        <p:spPr>
          <a:xfrm>
            <a:off x="2569130" y="2848062"/>
            <a:ext cx="1967218" cy="276999"/>
          </a:xfrm>
          <a:prstGeom prst="rect">
            <a:avLst/>
          </a:prstGeom>
          <a:noFill/>
        </p:spPr>
        <p:txBody>
          <a:bodyPr wrap="square" rtlCol="0">
            <a:spAutoFit/>
          </a:bodyPr>
          <a:lstStyle/>
          <a:p>
            <a:pPr algn="ctr"/>
            <a:r>
              <a:rPr lang="en-DE" sz="1200" b="1" dirty="0"/>
              <a:t>Title of the figure</a:t>
            </a:r>
          </a:p>
        </p:txBody>
      </p:sp>
      <p:cxnSp>
        <p:nvCxnSpPr>
          <p:cNvPr id="117" name="Straight Arrow Connector 116">
            <a:extLst>
              <a:ext uri="{FF2B5EF4-FFF2-40B4-BE49-F238E27FC236}">
                <a16:creationId xmlns:a16="http://schemas.microsoft.com/office/drawing/2014/main" id="{8145F57B-BB43-7215-1568-5C7F23742E84}"/>
              </a:ext>
            </a:extLst>
          </p:cNvPr>
          <p:cNvCxnSpPr>
            <a:stCxn id="115" idx="3"/>
          </p:cNvCxnSpPr>
          <p:nvPr/>
        </p:nvCxnSpPr>
        <p:spPr>
          <a:xfrm flipV="1">
            <a:off x="4536348" y="2986561"/>
            <a:ext cx="304310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8" name="TextBox 117">
            <a:extLst>
              <a:ext uri="{FF2B5EF4-FFF2-40B4-BE49-F238E27FC236}">
                <a16:creationId xmlns:a16="http://schemas.microsoft.com/office/drawing/2014/main" id="{DC4987C2-E343-1D45-C4A3-BFBAEFBF2E2B}"/>
              </a:ext>
            </a:extLst>
          </p:cNvPr>
          <p:cNvSpPr txBox="1"/>
          <p:nvPr/>
        </p:nvSpPr>
        <p:spPr>
          <a:xfrm>
            <a:off x="7712364" y="2848062"/>
            <a:ext cx="3475572" cy="2308324"/>
          </a:xfrm>
          <a:prstGeom prst="rect">
            <a:avLst/>
          </a:prstGeom>
          <a:noFill/>
        </p:spPr>
        <p:txBody>
          <a:bodyPr wrap="square" rtlCol="0">
            <a:spAutoFit/>
          </a:bodyPr>
          <a:lstStyle/>
          <a:p>
            <a:r>
              <a:rPr lang="en-DE" dirty="0"/>
              <a:t>The title here is </a:t>
            </a:r>
            <a:r>
              <a:rPr lang="en-DE" b="1" dirty="0"/>
              <a:t>important</a:t>
            </a:r>
            <a:r>
              <a:rPr lang="en-DE" dirty="0"/>
              <a:t> as it should show the selected session and whether outliers were ignored or not.  </a:t>
            </a:r>
          </a:p>
          <a:p>
            <a:r>
              <a:rPr lang="en-DE" dirty="0"/>
              <a:t>For example title can be like: </a:t>
            </a:r>
          </a:p>
          <a:p>
            <a:pPr marL="285750" indent="-285750">
              <a:buFont typeface="Wingdings" panose="05000000000000000000" pitchFamily="2" charset="2"/>
              <a:buChar char="§"/>
            </a:pPr>
            <a:r>
              <a:rPr lang="en-DE" dirty="0"/>
              <a:t>S1 – No Outlier Detection</a:t>
            </a:r>
          </a:p>
          <a:p>
            <a:pPr marL="285750" indent="-285750">
              <a:buFont typeface="Wingdings" panose="05000000000000000000" pitchFamily="2" charset="2"/>
              <a:buChar char="§"/>
            </a:pPr>
            <a:r>
              <a:rPr lang="en-DE" dirty="0"/>
              <a:t>Total – Outliers Ignored</a:t>
            </a:r>
          </a:p>
          <a:p>
            <a:pPr marL="285750" indent="-285750">
              <a:buFont typeface="Wingdings" panose="05000000000000000000" pitchFamily="2" charset="2"/>
              <a:buChar char="§"/>
            </a:pPr>
            <a:r>
              <a:rPr lang="en-DE" dirty="0"/>
              <a:t>S4 – Outliers Ignored</a:t>
            </a:r>
          </a:p>
        </p:txBody>
      </p:sp>
      <p:grpSp>
        <p:nvGrpSpPr>
          <p:cNvPr id="137" name="Group 136">
            <a:extLst>
              <a:ext uri="{FF2B5EF4-FFF2-40B4-BE49-F238E27FC236}">
                <a16:creationId xmlns:a16="http://schemas.microsoft.com/office/drawing/2014/main" id="{E410E50B-173F-C78C-A715-28CF27FC0029}"/>
              </a:ext>
            </a:extLst>
          </p:cNvPr>
          <p:cNvGrpSpPr/>
          <p:nvPr/>
        </p:nvGrpSpPr>
        <p:grpSpPr>
          <a:xfrm>
            <a:off x="331367" y="286661"/>
            <a:ext cx="11165745" cy="1034605"/>
            <a:chOff x="331367" y="286661"/>
            <a:chExt cx="11165745" cy="1034605"/>
          </a:xfrm>
        </p:grpSpPr>
        <p:sp>
          <p:nvSpPr>
            <p:cNvPr id="3" name="Rectangle 2">
              <a:extLst>
                <a:ext uri="{FF2B5EF4-FFF2-40B4-BE49-F238E27FC236}">
                  <a16:creationId xmlns:a16="http://schemas.microsoft.com/office/drawing/2014/main" id="{D5CE8897-59FF-3583-93B6-17B3A21050D4}"/>
                </a:ext>
              </a:extLst>
            </p:cNvPr>
            <p:cNvSpPr/>
            <p:nvPr/>
          </p:nvSpPr>
          <p:spPr>
            <a:xfrm>
              <a:off x="331367" y="520117"/>
              <a:ext cx="1002484" cy="461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EMG</a:t>
              </a:r>
            </a:p>
          </p:txBody>
        </p:sp>
        <p:sp>
          <p:nvSpPr>
            <p:cNvPr id="9" name="Rectangle 8">
              <a:extLst>
                <a:ext uri="{FF2B5EF4-FFF2-40B4-BE49-F238E27FC236}">
                  <a16:creationId xmlns:a16="http://schemas.microsoft.com/office/drawing/2014/main" id="{0FC30D52-88F1-215C-3AF7-BB0F17BECDE0}"/>
                </a:ext>
              </a:extLst>
            </p:cNvPr>
            <p:cNvSpPr/>
            <p:nvPr/>
          </p:nvSpPr>
          <p:spPr>
            <a:xfrm>
              <a:off x="1740273" y="520113"/>
              <a:ext cx="1305193" cy="4613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DE" sz="1400" dirty="0"/>
                <a:t>Preprocessing</a:t>
              </a:r>
            </a:p>
          </p:txBody>
        </p:sp>
        <p:sp>
          <p:nvSpPr>
            <p:cNvPr id="11" name="Rectangle 10">
              <a:extLst>
                <a:ext uri="{FF2B5EF4-FFF2-40B4-BE49-F238E27FC236}">
                  <a16:creationId xmlns:a16="http://schemas.microsoft.com/office/drawing/2014/main" id="{08C53CFA-F904-451E-61BD-2E8579F53701}"/>
                </a:ext>
              </a:extLst>
            </p:cNvPr>
            <p:cNvSpPr/>
            <p:nvPr/>
          </p:nvSpPr>
          <p:spPr>
            <a:xfrm>
              <a:off x="3552739" y="505443"/>
              <a:ext cx="1305193" cy="4907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t>Time-Normalization</a:t>
              </a:r>
            </a:p>
          </p:txBody>
        </p:sp>
        <p:sp>
          <p:nvSpPr>
            <p:cNvPr id="13" name="Rectangle 12">
              <a:extLst>
                <a:ext uri="{FF2B5EF4-FFF2-40B4-BE49-F238E27FC236}">
                  <a16:creationId xmlns:a16="http://schemas.microsoft.com/office/drawing/2014/main" id="{B8891E70-ECCF-2E54-3B56-DAD16954DB21}"/>
                </a:ext>
              </a:extLst>
            </p:cNvPr>
            <p:cNvSpPr/>
            <p:nvPr/>
          </p:nvSpPr>
          <p:spPr>
            <a:xfrm>
              <a:off x="7969668" y="520113"/>
              <a:ext cx="1604739" cy="461395"/>
            </a:xfrm>
            <a:prstGeom prst="rect">
              <a:avLst/>
            </a:prstGeom>
            <a:solidFill>
              <a:srgbClr val="B832A8"/>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DE" sz="1400" dirty="0"/>
                <a:t>Outlier Detection</a:t>
              </a:r>
            </a:p>
          </p:txBody>
        </p:sp>
        <p:sp>
          <p:nvSpPr>
            <p:cNvPr id="14" name="Rectangle 13">
              <a:extLst>
                <a:ext uri="{FF2B5EF4-FFF2-40B4-BE49-F238E27FC236}">
                  <a16:creationId xmlns:a16="http://schemas.microsoft.com/office/drawing/2014/main" id="{2F3687AD-AA98-F308-24C5-ECD7ABAF7CA4}"/>
                </a:ext>
              </a:extLst>
            </p:cNvPr>
            <p:cNvSpPr/>
            <p:nvPr/>
          </p:nvSpPr>
          <p:spPr>
            <a:xfrm>
              <a:off x="10111533" y="520114"/>
              <a:ext cx="1385579" cy="461395"/>
            </a:xfrm>
            <a:prstGeom prst="rect">
              <a:avLst/>
            </a:prstGeom>
            <a:solidFill>
              <a:srgbClr val="A4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DE" dirty="0"/>
                <a:t>Illustration</a:t>
              </a:r>
            </a:p>
          </p:txBody>
        </p:sp>
        <p:cxnSp>
          <p:nvCxnSpPr>
            <p:cNvPr id="15" name="Straight Arrow Connector 14">
              <a:extLst>
                <a:ext uri="{FF2B5EF4-FFF2-40B4-BE49-F238E27FC236}">
                  <a16:creationId xmlns:a16="http://schemas.microsoft.com/office/drawing/2014/main" id="{4D5CFB7B-D8D8-2608-B38B-32A1FE51883B}"/>
                </a:ext>
              </a:extLst>
            </p:cNvPr>
            <p:cNvCxnSpPr>
              <a:cxnSpLocks/>
              <a:stCxn id="3" idx="3"/>
              <a:endCxn id="9" idx="1"/>
            </p:cNvCxnSpPr>
            <p:nvPr/>
          </p:nvCxnSpPr>
          <p:spPr>
            <a:xfrm flipV="1">
              <a:off x="1333851" y="750811"/>
              <a:ext cx="406422" cy="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A0B663C-6D13-6FAA-8BB0-9A4DD1F2CAFC}"/>
                </a:ext>
              </a:extLst>
            </p:cNvPr>
            <p:cNvCxnSpPr>
              <a:cxnSpLocks/>
              <a:stCxn id="9" idx="3"/>
              <a:endCxn id="11" idx="1"/>
            </p:cNvCxnSpPr>
            <p:nvPr/>
          </p:nvCxnSpPr>
          <p:spPr>
            <a:xfrm flipV="1">
              <a:off x="3045466" y="750809"/>
              <a:ext cx="507273"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8A4D990-FCDA-7DD9-CBCA-40097E36779C}"/>
                </a:ext>
              </a:extLst>
            </p:cNvPr>
            <p:cNvCxnSpPr>
              <a:cxnSpLocks/>
            </p:cNvCxnSpPr>
            <p:nvPr/>
          </p:nvCxnSpPr>
          <p:spPr>
            <a:xfrm>
              <a:off x="9574407" y="831244"/>
              <a:ext cx="53712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D63BDC31-FD02-2256-304A-A7986AA77206}"/>
                </a:ext>
              </a:extLst>
            </p:cNvPr>
            <p:cNvSpPr/>
            <p:nvPr/>
          </p:nvSpPr>
          <p:spPr>
            <a:xfrm>
              <a:off x="5474464" y="503356"/>
              <a:ext cx="1878672" cy="490732"/>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solidFill>
                    <a:sysClr val="windowText" lastClr="000000"/>
                  </a:solidFill>
                </a:rPr>
                <a:t>Session Selection</a:t>
              </a:r>
            </a:p>
          </p:txBody>
        </p:sp>
        <p:cxnSp>
          <p:nvCxnSpPr>
            <p:cNvPr id="21" name="Straight Arrow Connector 20">
              <a:extLst>
                <a:ext uri="{FF2B5EF4-FFF2-40B4-BE49-F238E27FC236}">
                  <a16:creationId xmlns:a16="http://schemas.microsoft.com/office/drawing/2014/main" id="{06D65EAF-1560-2498-85DB-79F81118DD3F}"/>
                </a:ext>
              </a:extLst>
            </p:cNvPr>
            <p:cNvCxnSpPr>
              <a:cxnSpLocks/>
              <a:stCxn id="11" idx="3"/>
              <a:endCxn id="20" idx="1"/>
            </p:cNvCxnSpPr>
            <p:nvPr/>
          </p:nvCxnSpPr>
          <p:spPr>
            <a:xfrm flipV="1">
              <a:off x="4857932" y="748722"/>
              <a:ext cx="616532" cy="20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B0FCCBE-A6A5-4979-4DD6-8C5978626830}"/>
                </a:ext>
              </a:extLst>
            </p:cNvPr>
            <p:cNvCxnSpPr>
              <a:cxnSpLocks/>
              <a:stCxn id="20" idx="3"/>
              <a:endCxn id="13" idx="1"/>
            </p:cNvCxnSpPr>
            <p:nvPr/>
          </p:nvCxnSpPr>
          <p:spPr>
            <a:xfrm>
              <a:off x="7353136" y="748722"/>
              <a:ext cx="616532" cy="20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CB95D1E4-D38A-7472-0546-383A01DDEB09}"/>
                </a:ext>
              </a:extLst>
            </p:cNvPr>
            <p:cNvSpPr/>
            <p:nvPr/>
          </p:nvSpPr>
          <p:spPr>
            <a:xfrm>
              <a:off x="5474464"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S1</a:t>
              </a:r>
            </a:p>
          </p:txBody>
        </p:sp>
        <p:sp>
          <p:nvSpPr>
            <p:cNvPr id="24" name="Rectangle 23">
              <a:extLst>
                <a:ext uri="{FF2B5EF4-FFF2-40B4-BE49-F238E27FC236}">
                  <a16:creationId xmlns:a16="http://schemas.microsoft.com/office/drawing/2014/main" id="{F07642A1-02ED-A0E5-84C4-24501330D6D6}"/>
                </a:ext>
              </a:extLst>
            </p:cNvPr>
            <p:cNvSpPr/>
            <p:nvPr/>
          </p:nvSpPr>
          <p:spPr>
            <a:xfrm>
              <a:off x="5863550"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S2</a:t>
              </a:r>
            </a:p>
          </p:txBody>
        </p:sp>
        <p:sp>
          <p:nvSpPr>
            <p:cNvPr id="25" name="Rectangle 24">
              <a:extLst>
                <a:ext uri="{FF2B5EF4-FFF2-40B4-BE49-F238E27FC236}">
                  <a16:creationId xmlns:a16="http://schemas.microsoft.com/office/drawing/2014/main" id="{AAC4C359-A05F-CF54-E766-D8190AA0A055}"/>
                </a:ext>
              </a:extLst>
            </p:cNvPr>
            <p:cNvSpPr/>
            <p:nvPr/>
          </p:nvSpPr>
          <p:spPr>
            <a:xfrm>
              <a:off x="6252636" y="1077985"/>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S3</a:t>
              </a:r>
            </a:p>
          </p:txBody>
        </p:sp>
        <p:sp>
          <p:nvSpPr>
            <p:cNvPr id="26" name="Rectangle 25">
              <a:extLst>
                <a:ext uri="{FF2B5EF4-FFF2-40B4-BE49-F238E27FC236}">
                  <a16:creationId xmlns:a16="http://schemas.microsoft.com/office/drawing/2014/main" id="{48E2C3F1-F792-818D-C14F-2783A5671DC4}"/>
                </a:ext>
              </a:extLst>
            </p:cNvPr>
            <p:cNvSpPr/>
            <p:nvPr/>
          </p:nvSpPr>
          <p:spPr>
            <a:xfrm>
              <a:off x="6641722" y="1077984"/>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S4</a:t>
              </a:r>
            </a:p>
          </p:txBody>
        </p:sp>
        <p:sp>
          <p:nvSpPr>
            <p:cNvPr id="27" name="Rectangle 26">
              <a:extLst>
                <a:ext uri="{FF2B5EF4-FFF2-40B4-BE49-F238E27FC236}">
                  <a16:creationId xmlns:a16="http://schemas.microsoft.com/office/drawing/2014/main" id="{3F150E69-A82C-367B-13AD-09AE917C7051}"/>
                </a:ext>
              </a:extLst>
            </p:cNvPr>
            <p:cNvSpPr/>
            <p:nvPr/>
          </p:nvSpPr>
          <p:spPr>
            <a:xfrm>
              <a:off x="7030807" y="1077984"/>
              <a:ext cx="322329" cy="243281"/>
            </a:xfrm>
            <a:prstGeom prst="rect">
              <a:avLst/>
            </a:prstGeom>
            <a:solidFill>
              <a:schemeClr val="accent4">
                <a:lumMod val="20000"/>
                <a:lumOff val="80000"/>
              </a:schemeClr>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900" dirty="0">
                  <a:solidFill>
                    <a:sysClr val="windowText" lastClr="000000"/>
                  </a:solidFill>
                </a:rPr>
                <a:t>T</a:t>
              </a:r>
            </a:p>
          </p:txBody>
        </p:sp>
        <p:cxnSp>
          <p:nvCxnSpPr>
            <p:cNvPr id="29" name="Connector: Elbow 28">
              <a:extLst>
                <a:ext uri="{FF2B5EF4-FFF2-40B4-BE49-F238E27FC236}">
                  <a16:creationId xmlns:a16="http://schemas.microsoft.com/office/drawing/2014/main" id="{C6515091-C58D-9CA8-3509-99BB9DF7BC75}"/>
                </a:ext>
              </a:extLst>
            </p:cNvPr>
            <p:cNvCxnSpPr>
              <a:cxnSpLocks/>
            </p:cNvCxnSpPr>
            <p:nvPr/>
          </p:nvCxnSpPr>
          <p:spPr>
            <a:xfrm>
              <a:off x="7616329" y="286661"/>
              <a:ext cx="2495204" cy="378515"/>
            </a:xfrm>
            <a:prstGeom prst="bentConnector3">
              <a:avLst>
                <a:gd name="adj1" fmla="val 883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EAD71DB-DFF8-AB32-7B2E-9C602013DF82}"/>
                </a:ext>
              </a:extLst>
            </p:cNvPr>
            <p:cNvCxnSpPr>
              <a:cxnSpLocks/>
            </p:cNvCxnSpPr>
            <p:nvPr/>
          </p:nvCxnSpPr>
          <p:spPr>
            <a:xfrm>
              <a:off x="7625857" y="286661"/>
              <a:ext cx="0" cy="46206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36" name="TextBox 135">
            <a:extLst>
              <a:ext uri="{FF2B5EF4-FFF2-40B4-BE49-F238E27FC236}">
                <a16:creationId xmlns:a16="http://schemas.microsoft.com/office/drawing/2014/main" id="{B904A472-05CB-61BA-2810-9B68FE4D7142}"/>
              </a:ext>
            </a:extLst>
          </p:cNvPr>
          <p:cNvSpPr txBox="1"/>
          <p:nvPr/>
        </p:nvSpPr>
        <p:spPr>
          <a:xfrm>
            <a:off x="787109" y="6026756"/>
            <a:ext cx="10797540" cy="584775"/>
          </a:xfrm>
          <a:prstGeom prst="rect">
            <a:avLst/>
          </a:prstGeom>
          <a:solidFill>
            <a:srgbClr val="F0EA00"/>
          </a:solidFill>
          <a:ln>
            <a:solidFill>
              <a:schemeClr val="tx1"/>
            </a:solidFill>
          </a:ln>
        </p:spPr>
        <p:txBody>
          <a:bodyPr wrap="square" rtlCol="0">
            <a:spAutoFit/>
          </a:bodyPr>
          <a:lstStyle/>
          <a:p>
            <a:r>
              <a:rPr lang="en-DE" sz="1600" b="1" dirty="0"/>
              <a:t>Note: Each colour shows one pressure condition. These curves are just for representation. In the main figure you should plot Mean and std. STD should be plotted as shaded area around the mean signal with transparency. </a:t>
            </a:r>
          </a:p>
        </p:txBody>
      </p:sp>
      <p:sp>
        <p:nvSpPr>
          <p:cNvPr id="138" name="Rectangle 137">
            <a:extLst>
              <a:ext uri="{FF2B5EF4-FFF2-40B4-BE49-F238E27FC236}">
                <a16:creationId xmlns:a16="http://schemas.microsoft.com/office/drawing/2014/main" id="{9CCDC373-0619-5716-568A-17C8EB858708}"/>
              </a:ext>
            </a:extLst>
          </p:cNvPr>
          <p:cNvSpPr/>
          <p:nvPr/>
        </p:nvSpPr>
        <p:spPr>
          <a:xfrm>
            <a:off x="385894" y="2748297"/>
            <a:ext cx="6340026" cy="311402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9" name="TextBox 138">
            <a:extLst>
              <a:ext uri="{FF2B5EF4-FFF2-40B4-BE49-F238E27FC236}">
                <a16:creationId xmlns:a16="http://schemas.microsoft.com/office/drawing/2014/main" id="{24219019-085B-9994-8BC5-719E6D15AEB4}"/>
              </a:ext>
            </a:extLst>
          </p:cNvPr>
          <p:cNvSpPr txBox="1"/>
          <p:nvPr/>
        </p:nvSpPr>
        <p:spPr>
          <a:xfrm>
            <a:off x="455424" y="2807422"/>
            <a:ext cx="548640" cy="276999"/>
          </a:xfrm>
          <a:prstGeom prst="rect">
            <a:avLst/>
          </a:prstGeom>
          <a:solidFill>
            <a:srgbClr val="C00000"/>
          </a:solidFill>
        </p:spPr>
        <p:txBody>
          <a:bodyPr wrap="square" rtlCol="0">
            <a:spAutoFit/>
          </a:bodyPr>
          <a:lstStyle/>
          <a:p>
            <a:pPr algn="ctr"/>
            <a:r>
              <a:rPr lang="en-DE" sz="1200" dirty="0">
                <a:solidFill>
                  <a:schemeClr val="bg1"/>
                </a:solidFill>
              </a:rPr>
              <a:t>Slide</a:t>
            </a:r>
          </a:p>
        </p:txBody>
      </p:sp>
    </p:spTree>
    <p:extLst>
      <p:ext uri="{BB962C8B-B14F-4D97-AF65-F5344CB8AC3E}">
        <p14:creationId xmlns:p14="http://schemas.microsoft.com/office/powerpoint/2010/main" val="1409933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CD534F-0CE4-2581-6343-1D3585B19C05}"/>
              </a:ext>
            </a:extLst>
          </p:cNvPr>
          <p:cNvSpPr txBox="1"/>
          <p:nvPr/>
        </p:nvSpPr>
        <p:spPr>
          <a:xfrm>
            <a:off x="756629" y="967076"/>
            <a:ext cx="10272051" cy="3416320"/>
          </a:xfrm>
          <a:prstGeom prst="rect">
            <a:avLst/>
          </a:prstGeom>
          <a:noFill/>
          <a:ln>
            <a:noFill/>
          </a:ln>
        </p:spPr>
        <p:txBody>
          <a:bodyPr wrap="square" rtlCol="0">
            <a:spAutoFit/>
          </a:bodyPr>
          <a:lstStyle/>
          <a:p>
            <a:r>
              <a:rPr lang="en-GB" sz="2400" b="1" dirty="0"/>
              <a:t>In Summary</a:t>
            </a:r>
            <a:br>
              <a:rPr lang="en-GB" sz="2400" dirty="0"/>
            </a:br>
            <a:endParaRPr lang="en-DE" sz="2400" dirty="0"/>
          </a:p>
          <a:p>
            <a:r>
              <a:rPr lang="en-GB" sz="2400" dirty="0"/>
              <a:t>Each subject requires </a:t>
            </a:r>
            <a:r>
              <a:rPr lang="en-GB" sz="2400" b="1" dirty="0"/>
              <a:t>10 slides</a:t>
            </a:r>
            <a:r>
              <a:rPr lang="en-GB" sz="2400" dirty="0"/>
              <a:t> in total:</a:t>
            </a:r>
          </a:p>
          <a:p>
            <a:pPr lvl="1">
              <a:buFont typeface="+mj-lt"/>
              <a:buAutoNum type="arabicPeriod"/>
            </a:pPr>
            <a:r>
              <a:rPr lang="en-DE" sz="2400" b="1" dirty="0"/>
              <a:t> </a:t>
            </a:r>
            <a:r>
              <a:rPr lang="en-GB" sz="2400" b="1" dirty="0"/>
              <a:t>Five slides</a:t>
            </a:r>
            <a:r>
              <a:rPr lang="en-GB" sz="2400" dirty="0"/>
              <a:t> (S1, S2, S3, S4, and total) </a:t>
            </a:r>
            <a:r>
              <a:rPr lang="en-GB" sz="2400" b="1" dirty="0"/>
              <a:t>without</a:t>
            </a:r>
            <a:r>
              <a:rPr lang="en-GB" sz="2400" dirty="0"/>
              <a:t> outlier detection.</a:t>
            </a:r>
          </a:p>
          <a:p>
            <a:pPr lvl="1">
              <a:buFont typeface="+mj-lt"/>
              <a:buAutoNum type="arabicPeriod"/>
            </a:pPr>
            <a:r>
              <a:rPr lang="en-DE" sz="2400" b="1" dirty="0"/>
              <a:t> </a:t>
            </a:r>
            <a:r>
              <a:rPr lang="en-GB" sz="2400" b="1" dirty="0"/>
              <a:t>Five slides</a:t>
            </a:r>
            <a:r>
              <a:rPr lang="en-GB" sz="2400" dirty="0"/>
              <a:t> (S1, S2, S3, S4, and total) </a:t>
            </a:r>
            <a:r>
              <a:rPr lang="en-GB" sz="2400" b="1" dirty="0"/>
              <a:t>with</a:t>
            </a:r>
            <a:r>
              <a:rPr lang="en-GB" sz="2400" dirty="0"/>
              <a:t> outlier detection.</a:t>
            </a:r>
          </a:p>
          <a:p>
            <a:endParaRPr lang="en-DE" sz="2400" dirty="0"/>
          </a:p>
          <a:p>
            <a:endParaRPr lang="en-DE" sz="2400" dirty="0"/>
          </a:p>
          <a:p>
            <a:r>
              <a:rPr lang="en-GB" sz="2400" dirty="0"/>
              <a:t>You can find the data link and the code for preprocessing in our notebook</a:t>
            </a:r>
            <a:r>
              <a:rPr lang="en-DE" sz="2400" dirty="0"/>
              <a:t> and the email I send to you</a:t>
            </a:r>
            <a:r>
              <a:rPr lang="en-GB" sz="2400" dirty="0"/>
              <a:t>.</a:t>
            </a:r>
          </a:p>
        </p:txBody>
      </p:sp>
    </p:spTree>
    <p:extLst>
      <p:ext uri="{BB962C8B-B14F-4D97-AF65-F5344CB8AC3E}">
        <p14:creationId xmlns:p14="http://schemas.microsoft.com/office/powerpoint/2010/main" val="110073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D906A-64A9-1DC9-0557-9F1BA8986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A022B-7E8A-F3E9-1222-3184330A86C2}"/>
              </a:ext>
            </a:extLst>
          </p:cNvPr>
          <p:cNvSpPr>
            <a:spLocks noGrp="1"/>
          </p:cNvSpPr>
          <p:nvPr>
            <p:ph type="ctrTitle"/>
          </p:nvPr>
        </p:nvSpPr>
        <p:spPr/>
        <p:txBody>
          <a:bodyPr/>
          <a:lstStyle/>
          <a:p>
            <a:r>
              <a:rPr lang="en-DE" dirty="0"/>
              <a:t>EEG Analysis</a:t>
            </a:r>
          </a:p>
        </p:txBody>
      </p:sp>
      <p:sp>
        <p:nvSpPr>
          <p:cNvPr id="3" name="Subtitle 2">
            <a:extLst>
              <a:ext uri="{FF2B5EF4-FFF2-40B4-BE49-F238E27FC236}">
                <a16:creationId xmlns:a16="http://schemas.microsoft.com/office/drawing/2014/main" id="{B508A2B1-25D5-8FDE-B74A-CC639694EC8B}"/>
              </a:ext>
            </a:extLst>
          </p:cNvPr>
          <p:cNvSpPr>
            <a:spLocks noGrp="1"/>
          </p:cNvSpPr>
          <p:nvPr>
            <p:ph type="subTitle" idx="1"/>
          </p:nvPr>
        </p:nvSpPr>
        <p:spPr/>
        <p:txBody>
          <a:bodyPr/>
          <a:lstStyle/>
          <a:p>
            <a:r>
              <a:rPr lang="en-DE" dirty="0"/>
              <a:t>PHASE 1</a:t>
            </a:r>
          </a:p>
        </p:txBody>
      </p:sp>
    </p:spTree>
    <p:extLst>
      <p:ext uri="{BB962C8B-B14F-4D97-AF65-F5344CB8AC3E}">
        <p14:creationId xmlns:p14="http://schemas.microsoft.com/office/powerpoint/2010/main" val="354271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3C3F-E041-F065-16F6-FC8B669DB74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6836B84-9F62-BDE3-3C31-1C5584B77834}"/>
              </a:ext>
            </a:extLst>
          </p:cNvPr>
          <p:cNvSpPr/>
          <p:nvPr/>
        </p:nvSpPr>
        <p:spPr>
          <a:xfrm>
            <a:off x="331367" y="520117"/>
            <a:ext cx="1002484" cy="461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EEG</a:t>
            </a:r>
          </a:p>
        </p:txBody>
      </p:sp>
      <p:sp>
        <p:nvSpPr>
          <p:cNvPr id="6" name="Rectangle 5">
            <a:extLst>
              <a:ext uri="{FF2B5EF4-FFF2-40B4-BE49-F238E27FC236}">
                <a16:creationId xmlns:a16="http://schemas.microsoft.com/office/drawing/2014/main" id="{454917EB-DD97-CCBC-A6EC-9D390D2761E5}"/>
              </a:ext>
            </a:extLst>
          </p:cNvPr>
          <p:cNvSpPr/>
          <p:nvPr/>
        </p:nvSpPr>
        <p:spPr>
          <a:xfrm>
            <a:off x="2604963" y="520113"/>
            <a:ext cx="2034773" cy="4613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DE" sz="1400" dirty="0"/>
              <a:t>Time-Frequency content calculation</a:t>
            </a:r>
          </a:p>
        </p:txBody>
      </p:sp>
      <p:sp>
        <p:nvSpPr>
          <p:cNvPr id="9" name="Rectangle 8">
            <a:extLst>
              <a:ext uri="{FF2B5EF4-FFF2-40B4-BE49-F238E27FC236}">
                <a16:creationId xmlns:a16="http://schemas.microsoft.com/office/drawing/2014/main" id="{D5FE5C12-785F-B94B-C052-1DF005737039}"/>
              </a:ext>
            </a:extLst>
          </p:cNvPr>
          <p:cNvSpPr/>
          <p:nvPr/>
        </p:nvSpPr>
        <p:spPr>
          <a:xfrm>
            <a:off x="9885031" y="520112"/>
            <a:ext cx="1385579" cy="461395"/>
          </a:xfrm>
          <a:prstGeom prst="rect">
            <a:avLst/>
          </a:prstGeom>
          <a:solidFill>
            <a:srgbClr val="A4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DE" dirty="0"/>
              <a:t>Illustration</a:t>
            </a:r>
          </a:p>
        </p:txBody>
      </p:sp>
      <p:cxnSp>
        <p:nvCxnSpPr>
          <p:cNvPr id="10" name="Straight Arrow Connector 9">
            <a:extLst>
              <a:ext uri="{FF2B5EF4-FFF2-40B4-BE49-F238E27FC236}">
                <a16:creationId xmlns:a16="http://schemas.microsoft.com/office/drawing/2014/main" id="{5F9A65CA-DF42-3B33-1705-50280DCC027B}"/>
              </a:ext>
            </a:extLst>
          </p:cNvPr>
          <p:cNvCxnSpPr>
            <a:cxnSpLocks/>
            <a:stCxn id="5" idx="3"/>
            <a:endCxn id="6" idx="1"/>
          </p:cNvCxnSpPr>
          <p:nvPr/>
        </p:nvCxnSpPr>
        <p:spPr>
          <a:xfrm flipV="1">
            <a:off x="1333851" y="750811"/>
            <a:ext cx="1271112" cy="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670AA921-EE6F-4BCE-3C6D-01AB2F49650E}"/>
              </a:ext>
            </a:extLst>
          </p:cNvPr>
          <p:cNvSpPr/>
          <p:nvPr/>
        </p:nvSpPr>
        <p:spPr>
          <a:xfrm>
            <a:off x="6176166" y="520112"/>
            <a:ext cx="2034773" cy="46139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t>Apply Time-Warping</a:t>
            </a:r>
          </a:p>
        </p:txBody>
      </p:sp>
      <p:cxnSp>
        <p:nvCxnSpPr>
          <p:cNvPr id="32" name="Straight Arrow Connector 31">
            <a:extLst>
              <a:ext uri="{FF2B5EF4-FFF2-40B4-BE49-F238E27FC236}">
                <a16:creationId xmlns:a16="http://schemas.microsoft.com/office/drawing/2014/main" id="{8F4CB8DA-BCF4-5C63-13CB-91E249A716B2}"/>
              </a:ext>
            </a:extLst>
          </p:cNvPr>
          <p:cNvCxnSpPr>
            <a:stCxn id="6" idx="3"/>
            <a:endCxn id="28" idx="1"/>
          </p:cNvCxnSpPr>
          <p:nvPr/>
        </p:nvCxnSpPr>
        <p:spPr>
          <a:xfrm flipV="1">
            <a:off x="4639736" y="750810"/>
            <a:ext cx="153643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4A97C2C-D661-D973-2730-EB422F662D9F}"/>
              </a:ext>
            </a:extLst>
          </p:cNvPr>
          <p:cNvCxnSpPr>
            <a:stCxn id="28" idx="3"/>
            <a:endCxn id="9" idx="1"/>
          </p:cNvCxnSpPr>
          <p:nvPr/>
        </p:nvCxnSpPr>
        <p:spPr>
          <a:xfrm>
            <a:off x="8210939" y="750810"/>
            <a:ext cx="16740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37ECD46-DB2D-F14F-3728-48EE1AA85C76}"/>
              </a:ext>
            </a:extLst>
          </p:cNvPr>
          <p:cNvSpPr txBox="1"/>
          <p:nvPr/>
        </p:nvSpPr>
        <p:spPr>
          <a:xfrm>
            <a:off x="331367" y="1447101"/>
            <a:ext cx="10939243" cy="923330"/>
          </a:xfrm>
          <a:prstGeom prst="rect">
            <a:avLst/>
          </a:prstGeom>
          <a:noFill/>
        </p:spPr>
        <p:txBody>
          <a:bodyPr wrap="square" rtlCol="0">
            <a:spAutoFit/>
          </a:bodyPr>
          <a:lstStyle/>
          <a:p>
            <a:r>
              <a:rPr lang="en-DE" b="1" dirty="0"/>
              <a:t>EEG</a:t>
            </a:r>
            <a:r>
              <a:rPr lang="en-DE" dirty="0"/>
              <a:t> </a:t>
            </a:r>
          </a:p>
          <a:p>
            <a:r>
              <a:rPr lang="en-GB" dirty="0"/>
              <a:t>We are working with epoched EEG data identified based on specific events. At this stage, our focus is on source-level activity (i.e., Independent Components or ICs) rather than channel-level signals.</a:t>
            </a:r>
            <a:endParaRPr lang="en-DE" dirty="0"/>
          </a:p>
        </p:txBody>
      </p:sp>
      <p:sp>
        <p:nvSpPr>
          <p:cNvPr id="36" name="TextBox 35">
            <a:extLst>
              <a:ext uri="{FF2B5EF4-FFF2-40B4-BE49-F238E27FC236}">
                <a16:creationId xmlns:a16="http://schemas.microsoft.com/office/drawing/2014/main" id="{4CBCFBB7-E7C0-470F-E281-9075262A15BB}"/>
              </a:ext>
            </a:extLst>
          </p:cNvPr>
          <p:cNvSpPr txBox="1"/>
          <p:nvPr/>
        </p:nvSpPr>
        <p:spPr>
          <a:xfrm>
            <a:off x="331366" y="2592154"/>
            <a:ext cx="10939243" cy="3539430"/>
          </a:xfrm>
          <a:prstGeom prst="rect">
            <a:avLst/>
          </a:prstGeom>
          <a:noFill/>
        </p:spPr>
        <p:txBody>
          <a:bodyPr wrap="square" rtlCol="0">
            <a:spAutoFit/>
          </a:bodyPr>
          <a:lstStyle/>
          <a:p>
            <a:r>
              <a:rPr lang="en-DE" b="1" dirty="0"/>
              <a:t>Time-Frequency calculation </a:t>
            </a:r>
          </a:p>
          <a:p>
            <a:r>
              <a:rPr lang="en-DE" b="1" i="1" dirty="0"/>
              <a:t>Tasks</a:t>
            </a:r>
            <a:r>
              <a:rPr lang="en-DE" dirty="0"/>
              <a:t>:</a:t>
            </a:r>
          </a:p>
          <a:p>
            <a:pPr marL="285750" indent="-285750">
              <a:buFont typeface="Wingdings" panose="05000000000000000000" pitchFamily="2" charset="2"/>
              <a:buChar char="q"/>
            </a:pPr>
            <a:r>
              <a:rPr lang="en-GB" b="1" dirty="0"/>
              <a:t>Review Existing Research</a:t>
            </a:r>
            <a:br>
              <a:rPr lang="en-GB" dirty="0"/>
            </a:br>
            <a:r>
              <a:rPr lang="en-GB" dirty="0"/>
              <a:t>You’ve already explored this topic; please revisit your notes and any relevant literature to refresh your knowledge.</a:t>
            </a:r>
            <a:endParaRPr lang="en-DE" dirty="0"/>
          </a:p>
          <a:p>
            <a:pPr marL="285750" indent="-285750">
              <a:buFont typeface="Wingdings" panose="05000000000000000000" pitchFamily="2" charset="2"/>
              <a:buChar char="q"/>
            </a:pPr>
            <a:r>
              <a:rPr lang="en-GB" b="1" dirty="0"/>
              <a:t>Apply the Morlet-Wavelet Approach</a:t>
            </a:r>
            <a:br>
              <a:rPr lang="en-GB" dirty="0"/>
            </a:br>
            <a:r>
              <a:rPr lang="en-GB" dirty="0"/>
              <a:t>Compute the time-frequency representations for each epoch across all ICs and store these calculations within each trial.</a:t>
            </a:r>
            <a:r>
              <a:rPr lang="en-DE" dirty="0"/>
              <a:t> </a:t>
            </a:r>
          </a:p>
          <a:p>
            <a:pPr marL="742950" lvl="1" indent="-285750">
              <a:buFont typeface="Arial" panose="020B0604020202020204" pitchFamily="34" charset="0"/>
              <a:buChar char="•"/>
            </a:pPr>
            <a:r>
              <a:rPr lang="en-GB" sz="1600" b="1" dirty="0"/>
              <a:t>Example:</a:t>
            </a:r>
            <a:br>
              <a:rPr lang="en-GB" sz="1600" dirty="0"/>
            </a:br>
            <a:r>
              <a:rPr lang="en-GB" sz="1600" dirty="0"/>
              <a:t>Suppose Subject S ends up with 52 ICs after preprocessing. For each trial (cell member) and each IC, you should produce a matrix of size F</a:t>
            </a:r>
            <a:r>
              <a:rPr lang="en-DE" sz="1600" dirty="0"/>
              <a:t>*</a:t>
            </a:r>
            <a:r>
              <a:rPr lang="en-GB" sz="1600" dirty="0"/>
              <a:t>T, where F is the number of frequencies and T is the number of time points.</a:t>
            </a:r>
            <a:br>
              <a:rPr lang="en-GB" sz="1600" dirty="0"/>
            </a:br>
            <a:r>
              <a:rPr lang="en-GB" sz="1600" dirty="0"/>
              <a:t>If you have M epochs in that trial, then you’ll store these results in a 1</a:t>
            </a:r>
            <a:r>
              <a:rPr lang="en-DE" sz="1600" dirty="0"/>
              <a:t>*M </a:t>
            </a:r>
            <a:r>
              <a:rPr lang="en-GB" sz="1600" dirty="0"/>
              <a:t>cell array. Each cell will contain a F</a:t>
            </a:r>
            <a:r>
              <a:rPr lang="en-DE" sz="1600" dirty="0"/>
              <a:t>*</a:t>
            </a:r>
            <a:r>
              <a:rPr lang="en-GB" sz="1600" dirty="0"/>
              <a:t>T</a:t>
            </a:r>
            <a:r>
              <a:rPr lang="en-DE" sz="1600" dirty="0"/>
              <a:t>*</a:t>
            </a:r>
            <a:r>
              <a:rPr lang="en-GB" sz="1600" dirty="0"/>
              <a:t>52 matrix that encapsulates the time-frequency content of all 52 ICs for that epoch.</a:t>
            </a:r>
            <a:endParaRPr lang="en-DE" sz="1600" i="1" dirty="0">
              <a:latin typeface="Aptos Light" panose="020B0004020202020204" pitchFamily="34" charset="0"/>
            </a:endParaRPr>
          </a:p>
        </p:txBody>
      </p:sp>
    </p:spTree>
    <p:extLst>
      <p:ext uri="{BB962C8B-B14F-4D97-AF65-F5344CB8AC3E}">
        <p14:creationId xmlns:p14="http://schemas.microsoft.com/office/powerpoint/2010/main" val="197045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DCE6-D592-B32C-38DF-5A8F570C1FD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3FE5346-CEC1-7A43-066E-FAE49669F4DB}"/>
              </a:ext>
            </a:extLst>
          </p:cNvPr>
          <p:cNvSpPr/>
          <p:nvPr/>
        </p:nvSpPr>
        <p:spPr>
          <a:xfrm>
            <a:off x="331367" y="520117"/>
            <a:ext cx="1002484" cy="4613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dirty="0"/>
              <a:t>EEG</a:t>
            </a:r>
          </a:p>
        </p:txBody>
      </p:sp>
      <p:sp>
        <p:nvSpPr>
          <p:cNvPr id="6" name="Rectangle 5">
            <a:extLst>
              <a:ext uri="{FF2B5EF4-FFF2-40B4-BE49-F238E27FC236}">
                <a16:creationId xmlns:a16="http://schemas.microsoft.com/office/drawing/2014/main" id="{4A7FCECC-1D64-A175-C430-352C79842B9F}"/>
              </a:ext>
            </a:extLst>
          </p:cNvPr>
          <p:cNvSpPr/>
          <p:nvPr/>
        </p:nvSpPr>
        <p:spPr>
          <a:xfrm>
            <a:off x="2604963" y="520113"/>
            <a:ext cx="2034773" cy="46139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DE" sz="1400" dirty="0"/>
              <a:t>Time-Frequency content calculation</a:t>
            </a:r>
          </a:p>
        </p:txBody>
      </p:sp>
      <p:sp>
        <p:nvSpPr>
          <p:cNvPr id="9" name="Rectangle 8">
            <a:extLst>
              <a:ext uri="{FF2B5EF4-FFF2-40B4-BE49-F238E27FC236}">
                <a16:creationId xmlns:a16="http://schemas.microsoft.com/office/drawing/2014/main" id="{19BFC3D8-8B2F-D418-5AD1-8C2077F9B0FE}"/>
              </a:ext>
            </a:extLst>
          </p:cNvPr>
          <p:cNvSpPr/>
          <p:nvPr/>
        </p:nvSpPr>
        <p:spPr>
          <a:xfrm>
            <a:off x="9885031" y="520112"/>
            <a:ext cx="1385579" cy="461395"/>
          </a:xfrm>
          <a:prstGeom prst="rect">
            <a:avLst/>
          </a:prstGeom>
          <a:solidFill>
            <a:srgbClr val="A4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DE" dirty="0"/>
              <a:t>Illustration</a:t>
            </a:r>
          </a:p>
        </p:txBody>
      </p:sp>
      <p:cxnSp>
        <p:nvCxnSpPr>
          <p:cNvPr id="10" name="Straight Arrow Connector 9">
            <a:extLst>
              <a:ext uri="{FF2B5EF4-FFF2-40B4-BE49-F238E27FC236}">
                <a16:creationId xmlns:a16="http://schemas.microsoft.com/office/drawing/2014/main" id="{382B9075-3A5F-0DB5-516D-693AAD8306EC}"/>
              </a:ext>
            </a:extLst>
          </p:cNvPr>
          <p:cNvCxnSpPr>
            <a:cxnSpLocks/>
            <a:stCxn id="5" idx="3"/>
            <a:endCxn id="6" idx="1"/>
          </p:cNvCxnSpPr>
          <p:nvPr/>
        </p:nvCxnSpPr>
        <p:spPr>
          <a:xfrm flipV="1">
            <a:off x="1333851" y="750811"/>
            <a:ext cx="1271112" cy="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80BD43F8-3B0C-6058-8A75-726BF7FE15D5}"/>
              </a:ext>
            </a:extLst>
          </p:cNvPr>
          <p:cNvSpPr/>
          <p:nvPr/>
        </p:nvSpPr>
        <p:spPr>
          <a:xfrm>
            <a:off x="6176166" y="520112"/>
            <a:ext cx="2034773" cy="46139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DE" sz="1400" dirty="0"/>
              <a:t>Apply Time-Warping</a:t>
            </a:r>
          </a:p>
        </p:txBody>
      </p:sp>
      <p:cxnSp>
        <p:nvCxnSpPr>
          <p:cNvPr id="32" name="Straight Arrow Connector 31">
            <a:extLst>
              <a:ext uri="{FF2B5EF4-FFF2-40B4-BE49-F238E27FC236}">
                <a16:creationId xmlns:a16="http://schemas.microsoft.com/office/drawing/2014/main" id="{25D96280-74AF-3302-3E10-43A4CDA731F6}"/>
              </a:ext>
            </a:extLst>
          </p:cNvPr>
          <p:cNvCxnSpPr>
            <a:stCxn id="6" idx="3"/>
            <a:endCxn id="28" idx="1"/>
          </p:cNvCxnSpPr>
          <p:nvPr/>
        </p:nvCxnSpPr>
        <p:spPr>
          <a:xfrm flipV="1">
            <a:off x="4639736" y="750810"/>
            <a:ext cx="153643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25A0EF48-1960-0F5E-710E-044FC82C61A5}"/>
              </a:ext>
            </a:extLst>
          </p:cNvPr>
          <p:cNvCxnSpPr>
            <a:stCxn id="28" idx="3"/>
            <a:endCxn id="9" idx="1"/>
          </p:cNvCxnSpPr>
          <p:nvPr/>
        </p:nvCxnSpPr>
        <p:spPr>
          <a:xfrm>
            <a:off x="8210939" y="750810"/>
            <a:ext cx="16740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4A7DA55E-6898-D39F-56CE-6DE10E1BF790}"/>
              </a:ext>
            </a:extLst>
          </p:cNvPr>
          <p:cNvSpPr txBox="1"/>
          <p:nvPr/>
        </p:nvSpPr>
        <p:spPr>
          <a:xfrm>
            <a:off x="331367" y="1300118"/>
            <a:ext cx="10939243" cy="5355312"/>
          </a:xfrm>
          <a:prstGeom prst="rect">
            <a:avLst/>
          </a:prstGeom>
          <a:noFill/>
        </p:spPr>
        <p:txBody>
          <a:bodyPr wrap="square" rtlCol="0">
            <a:spAutoFit/>
          </a:bodyPr>
          <a:lstStyle/>
          <a:p>
            <a:r>
              <a:rPr lang="en-DE" b="1" dirty="0"/>
              <a:t>Time-Warping</a:t>
            </a:r>
            <a:r>
              <a:rPr lang="en-DE" dirty="0"/>
              <a:t> </a:t>
            </a:r>
          </a:p>
          <a:p>
            <a:r>
              <a:rPr lang="en-DE" b="1" i="1" dirty="0"/>
              <a:t>Tasks</a:t>
            </a:r>
            <a:r>
              <a:rPr lang="en-DE" dirty="0"/>
              <a:t>:</a:t>
            </a:r>
          </a:p>
          <a:p>
            <a:pPr marL="285750" indent="-285750">
              <a:buFont typeface="Wingdings" panose="05000000000000000000" pitchFamily="2" charset="2"/>
              <a:buChar char="q"/>
            </a:pPr>
            <a:r>
              <a:rPr lang="en-GB" b="1" dirty="0"/>
              <a:t>Learn How Time-Warping Works</a:t>
            </a:r>
            <a:br>
              <a:rPr lang="en-GB" dirty="0"/>
            </a:br>
            <a:r>
              <a:rPr lang="en-GB" dirty="0"/>
              <a:t>Familiarize yourself with the practical details of time-warping in EEGLAB by exploring the </a:t>
            </a:r>
            <a:r>
              <a:rPr lang="en-GB" b="1" dirty="0" err="1">
                <a:solidFill>
                  <a:srgbClr val="DE8400"/>
                </a:solidFill>
              </a:rPr>
              <a:t>make_timewarp</a:t>
            </a:r>
            <a:r>
              <a:rPr lang="en-GB" dirty="0">
                <a:solidFill>
                  <a:srgbClr val="DE8400"/>
                </a:solidFill>
              </a:rPr>
              <a:t> </a:t>
            </a:r>
            <a:r>
              <a:rPr lang="en-GB" dirty="0"/>
              <a:t>function in:</a:t>
            </a:r>
            <a:endParaRPr lang="en-DE" dirty="0"/>
          </a:p>
          <a:p>
            <a:pPr marL="742950" lvl="1" indent="-285750">
              <a:buFont typeface="Wingdings" panose="05000000000000000000" pitchFamily="2" charset="2"/>
              <a:buChar char="Ø"/>
            </a:pPr>
            <a:r>
              <a:rPr lang="en-US" i="1" dirty="0">
                <a:latin typeface="Aptos Light" panose="020B0004020202020204" pitchFamily="34" charset="0"/>
              </a:rPr>
              <a:t>~\EEGLAB\eeglab2024.2.1\functions\</a:t>
            </a:r>
            <a:r>
              <a:rPr lang="en-US" i="1" dirty="0" err="1">
                <a:latin typeface="Aptos Light" panose="020B0004020202020204" pitchFamily="34" charset="0"/>
              </a:rPr>
              <a:t>miscfunc</a:t>
            </a:r>
            <a:r>
              <a:rPr lang="en-US" i="1" dirty="0">
                <a:latin typeface="Aptos Light" panose="020B0004020202020204" pitchFamily="34" charset="0"/>
              </a:rPr>
              <a:t>\</a:t>
            </a:r>
            <a:r>
              <a:rPr lang="en-US" i="1" dirty="0" err="1">
                <a:latin typeface="Aptos Light" panose="020B0004020202020204" pitchFamily="34" charset="0"/>
              </a:rPr>
              <a:t>make_timewarp</a:t>
            </a:r>
            <a:endParaRPr lang="en-DE" i="1" dirty="0">
              <a:latin typeface="Aptos Light" panose="020B0004020202020204" pitchFamily="34" charset="0"/>
            </a:endParaRPr>
          </a:p>
          <a:p>
            <a:pPr marL="742950" lvl="1" indent="-285750">
              <a:buFont typeface="Wingdings" panose="05000000000000000000" pitchFamily="2" charset="2"/>
              <a:buChar char="Ø"/>
            </a:pPr>
            <a:r>
              <a:rPr lang="en-DE" dirty="0">
                <a:highlight>
                  <a:srgbClr val="F0EA00"/>
                </a:highlight>
              </a:rPr>
              <a:t>Note: </a:t>
            </a:r>
            <a:r>
              <a:rPr lang="en-GB" dirty="0">
                <a:highlight>
                  <a:srgbClr val="F0EA00"/>
                </a:highlight>
              </a:rPr>
              <a:t>You’ll be the go-to person for showing everyone (including me) how to use it in practice!</a:t>
            </a:r>
            <a:endParaRPr lang="en-DE" i="1" dirty="0">
              <a:solidFill>
                <a:srgbClr val="0070C0"/>
              </a:solidFill>
              <a:highlight>
                <a:srgbClr val="F0EA00"/>
              </a:highlight>
              <a:latin typeface="Aptos Light" panose="020B0004020202020204" pitchFamily="34" charset="0"/>
            </a:endParaRPr>
          </a:p>
          <a:p>
            <a:pPr marL="285750" indent="-285750">
              <a:buFont typeface="Wingdings" panose="05000000000000000000" pitchFamily="2" charset="2"/>
              <a:buChar char="q"/>
            </a:pPr>
            <a:r>
              <a:rPr lang="en-GB" b="1" dirty="0"/>
              <a:t>Apply Time-Warping to EEG Data</a:t>
            </a:r>
            <a:br>
              <a:rPr lang="en-GB" dirty="0"/>
            </a:br>
            <a:r>
              <a:rPr lang="en-GB" dirty="0"/>
              <a:t>The goal is to ensure all epochs have the same length and are aligned to key time points (</a:t>
            </a:r>
            <a:r>
              <a:rPr lang="en-DE" dirty="0"/>
              <a:t>events</a:t>
            </a:r>
            <a:r>
              <a:rPr lang="en-GB" dirty="0"/>
              <a:t>).</a:t>
            </a:r>
            <a:r>
              <a:rPr lang="en-DE" dirty="0"/>
              <a:t> </a:t>
            </a:r>
          </a:p>
          <a:p>
            <a:pPr marL="742950" lvl="1" indent="-285750">
              <a:buFont typeface="Arial" panose="020B0604020202020204" pitchFamily="34" charset="0"/>
              <a:buChar char="•"/>
            </a:pPr>
            <a:r>
              <a:rPr lang="en-GB" b="1" dirty="0"/>
              <a:t>Explanation:</a:t>
            </a:r>
            <a:endParaRPr lang="en-DE" b="1" dirty="0"/>
          </a:p>
          <a:p>
            <a:pPr lvl="2"/>
            <a:r>
              <a:rPr lang="en-GB" dirty="0"/>
              <a:t>Time-warping involves interpolating and down-sampling different segments of the signals according to important experiment events. Suppose each epoch contains three critical events:</a:t>
            </a:r>
            <a:endParaRPr lang="en-DE" dirty="0"/>
          </a:p>
          <a:p>
            <a:pPr marL="1657350" lvl="3" indent="-285750">
              <a:buFont typeface="Arial" panose="020B0604020202020204" pitchFamily="34" charset="0"/>
              <a:buChar char="•"/>
            </a:pPr>
            <a:r>
              <a:rPr lang="en-DE" dirty="0"/>
              <a:t>F</a:t>
            </a:r>
            <a:r>
              <a:rPr lang="en-US" dirty="0" err="1"/>
              <a:t>lexion</a:t>
            </a:r>
            <a:r>
              <a:rPr lang="en-DE" dirty="0"/>
              <a:t>_start,</a:t>
            </a:r>
          </a:p>
          <a:p>
            <a:pPr marL="1657350" lvl="3" indent="-285750">
              <a:buFont typeface="Arial" panose="020B0604020202020204" pitchFamily="34" charset="0"/>
              <a:buChar char="•"/>
            </a:pPr>
            <a:r>
              <a:rPr lang="en-US" dirty="0"/>
              <a:t>E</a:t>
            </a:r>
            <a:r>
              <a:rPr lang="en-DE" dirty="0" err="1"/>
              <a:t>xtension_start</a:t>
            </a:r>
            <a:r>
              <a:rPr lang="en-DE" dirty="0"/>
              <a:t>,</a:t>
            </a:r>
          </a:p>
          <a:p>
            <a:pPr marL="1657350" lvl="3" indent="-285750">
              <a:buFont typeface="Arial" panose="020B0604020202020204" pitchFamily="34" charset="0"/>
              <a:buChar char="•"/>
            </a:pPr>
            <a:r>
              <a:rPr lang="en-DE" dirty="0" err="1"/>
              <a:t>Flexion_end</a:t>
            </a:r>
            <a:endParaRPr lang="en-DE" dirty="0"/>
          </a:p>
          <a:p>
            <a:pPr lvl="2"/>
            <a:r>
              <a:rPr lang="en-GB" dirty="0"/>
              <a:t>After performing time-warping on the time-frequency data, we want all</a:t>
            </a:r>
            <a:r>
              <a:rPr lang="en-DE" dirty="0"/>
              <a:t> </a:t>
            </a:r>
            <a:r>
              <a:rPr lang="en-DE" i="1" dirty="0" err="1"/>
              <a:t>extension_start</a:t>
            </a:r>
            <a:r>
              <a:rPr lang="en-DE" i="1" dirty="0"/>
              <a:t> </a:t>
            </a:r>
            <a:r>
              <a:rPr lang="en-GB" dirty="0"/>
              <a:t>points across epochs to line up precisely, and the same goes for</a:t>
            </a:r>
            <a:r>
              <a:rPr lang="en-DE" dirty="0"/>
              <a:t> </a:t>
            </a:r>
            <a:r>
              <a:rPr lang="en-DE" i="1" dirty="0" err="1"/>
              <a:t>flexion_start</a:t>
            </a:r>
            <a:r>
              <a:rPr lang="en-DE" i="1" dirty="0"/>
              <a:t> </a:t>
            </a:r>
            <a:r>
              <a:rPr lang="en-DE" dirty="0"/>
              <a:t>and </a:t>
            </a:r>
            <a:r>
              <a:rPr lang="en-DE" i="1" dirty="0" err="1"/>
              <a:t>flexion_end</a:t>
            </a:r>
            <a:r>
              <a:rPr lang="en-DE" dirty="0"/>
              <a:t>. </a:t>
            </a:r>
            <a:r>
              <a:rPr lang="en-GB" dirty="0"/>
              <a:t>This way, when we average the time-frequency data, we can be confident that these event markers occur at the same time across all epochs.</a:t>
            </a:r>
            <a:endParaRPr lang="en-DE" dirty="0"/>
          </a:p>
        </p:txBody>
      </p:sp>
    </p:spTree>
    <p:extLst>
      <p:ext uri="{BB962C8B-B14F-4D97-AF65-F5344CB8AC3E}">
        <p14:creationId xmlns:p14="http://schemas.microsoft.com/office/powerpoint/2010/main" val="3957994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489</TotalTime>
  <Words>1315</Words>
  <Application>Microsoft Office PowerPoint</Application>
  <PresentationFormat>Widescreen</PresentationFormat>
  <Paragraphs>166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Aptos Light</vt:lpstr>
      <vt:lpstr>Arial</vt:lpstr>
      <vt:lpstr>Wingdings</vt:lpstr>
      <vt:lpstr>Office Theme</vt:lpstr>
      <vt:lpstr>EMG Analysis</vt:lpstr>
      <vt:lpstr>PowerPoint Presentation</vt:lpstr>
      <vt:lpstr>PowerPoint Presentation</vt:lpstr>
      <vt:lpstr>PowerPoint Presentation</vt:lpstr>
      <vt:lpstr>PowerPoint Presentation</vt:lpstr>
      <vt:lpstr>PowerPoint Presentation</vt:lpstr>
      <vt:lpstr>EEG Analysis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mk25fyvy</dc:creator>
  <cp:lastModifiedBy>mk25fyvy</cp:lastModifiedBy>
  <cp:revision>7</cp:revision>
  <dcterms:created xsi:type="dcterms:W3CDTF">2025-01-17T10:13:52Z</dcterms:created>
  <dcterms:modified xsi:type="dcterms:W3CDTF">2025-01-17T18:24:51Z</dcterms:modified>
</cp:coreProperties>
</file>