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AFBF2A-113F-451F-833C-60FB4D065B9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C6509-C07B-43B2-8018-81921B9F1754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36CEB-3359-45CA-9A18-A338A4A73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8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1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D1385A1-864E-4846-BD48-78ADE12397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2077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000" dirty="0">
                <a:cs typeface="B Nazanin" panose="00000400000000000000" pitchFamily="2" charset="-78"/>
              </a:rPr>
              <a:t>ارايه دهندگان: مرتضی احمدی‌نیا- علیرضا حسینی رضایی</a:t>
            </a:r>
            <a:br>
              <a:rPr lang="fa-IR" sz="4000" dirty="0">
                <a:cs typeface="B Nazanin" panose="00000400000000000000" pitchFamily="2" charset="-78"/>
              </a:rPr>
            </a:br>
            <a:r>
              <a:rPr lang="fa-IR" sz="4000" dirty="0">
                <a:cs typeface="B Nazanin" panose="00000400000000000000" pitchFamily="2" charset="-78"/>
              </a:rPr>
              <a:t>نام استاد: استاد محمد تقی صادقی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942214"/>
            <a:ext cx="5357600" cy="1160213"/>
          </a:xfrm>
        </p:spPr>
        <p:txBody>
          <a:bodyPr>
            <a:normAutofit/>
          </a:bodyPr>
          <a:lstStyle/>
          <a:p>
            <a:r>
              <a:rPr lang="fa-IR" sz="6000" dirty="0">
                <a:cs typeface="B Nazanin" panose="00000400000000000000" pitchFamily="2" charset="-78"/>
              </a:rPr>
              <a:t>فرانت اند</a:t>
            </a:r>
            <a:endParaRPr lang="en-US" sz="60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562" y="142649"/>
            <a:ext cx="2194288" cy="2843797"/>
          </a:xfrm>
          <a:prstGeom prst="rect">
            <a:avLst/>
          </a:prstGeom>
        </p:spPr>
      </p:pic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68DD4884-1693-47AB-BC09-8099571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37175" y="5838930"/>
            <a:ext cx="1901922" cy="370396"/>
          </a:xfrm>
        </p:spPr>
        <p:txBody>
          <a:bodyPr/>
          <a:lstStyle/>
          <a:p>
            <a:pPr algn="ctr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اردیبهشت ۱۴۰۳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33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793" y="118813"/>
            <a:ext cx="7796540" cy="3997828"/>
          </a:xfrm>
        </p:spPr>
        <p:txBody>
          <a:bodyPr>
            <a:normAutofit/>
          </a:bodyPr>
          <a:lstStyle/>
          <a:p>
            <a:pPr marL="6160" indent="0" algn="r" rtl="1">
              <a:buNone/>
            </a:pPr>
            <a:r>
              <a:rPr lang="fa-IR" sz="2800" dirty="0">
                <a:cs typeface="B Nazanin" panose="00000400000000000000" pitchFamily="2" charset="-78"/>
              </a:rPr>
              <a:t>مخفف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Object Method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134E1-A81B-2D3A-5590-5622F629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4" y="2489545"/>
            <a:ext cx="5335596" cy="4028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DC66E3-1E87-2F5F-2A96-937647D37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749" y="2489544"/>
            <a:ext cx="4865800" cy="40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5854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5400" dirty="0">
                <a:solidFill>
                  <a:prstClr val="white"/>
                </a:solidFill>
                <a:cs typeface="B Nazanin" panose="00000400000000000000" pitchFamily="2" charset="-78"/>
              </a:rPr>
              <a:t>متد های انتخاب تگ های</a:t>
            </a:r>
            <a:r>
              <a:rPr lang="en-US" sz="5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r>
              <a:rPr lang="en-US" sz="5400" dirty="0">
                <a:solidFill>
                  <a:prstClr val="white"/>
                </a:solidFill>
                <a:cs typeface="B Nazanin" panose="00000400000000000000" pitchFamily="2" charset="-78"/>
              </a:rPr>
              <a:t> 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7" y="2272938"/>
            <a:ext cx="9692641" cy="3553096"/>
          </a:xfrm>
        </p:spPr>
        <p:txBody>
          <a:bodyPr>
            <a:no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ELEMENTBYID(string)</a:t>
            </a:r>
            <a:r>
              <a:rPr lang="fa-IR" sz="3000" dirty="0">
                <a:cs typeface="B Nazanin" panose="00000400000000000000" pitchFamily="2" charset="-78"/>
              </a:rPr>
              <a:t>: دسترسی به المنت ها با استفاده از آيدی المنت</a:t>
            </a:r>
            <a:endParaRPr lang="en-US" sz="30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GETELELEMTBYCLASSNAME(string)</a:t>
            </a:r>
            <a:r>
              <a:rPr lang="fa-IR" sz="3000" dirty="0">
                <a:cs typeface="B Nazanin" panose="00000400000000000000" pitchFamily="2" charset="-78"/>
              </a:rPr>
              <a:t>: دسترسی به المنت ها از طریق نام کلاس</a:t>
            </a:r>
            <a:endParaRPr lang="en-US" sz="30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GETELELEMENTBYTAGNAME(string)</a:t>
            </a:r>
            <a:r>
              <a:rPr lang="fa-IR" sz="3000" dirty="0">
                <a:cs typeface="B Nazanin" panose="00000400000000000000" pitchFamily="2" charset="-78"/>
              </a:rPr>
              <a:t>: دسترسی به المنت ها از طریق نام تگ</a:t>
            </a:r>
            <a:endParaRPr lang="en-US" sz="3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930448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611" y="805817"/>
            <a:ext cx="8771246" cy="1081705"/>
          </a:xfrm>
        </p:spPr>
        <p:txBody>
          <a:bodyPr>
            <a:normAutofit/>
          </a:bodyPr>
          <a:lstStyle/>
          <a:p>
            <a:pPr rtl="1"/>
            <a:r>
              <a:rPr lang="fa-IR" sz="5400" dirty="0">
                <a:cs typeface="B Nazanin" panose="00000400000000000000" pitchFamily="2" charset="-78"/>
              </a:rPr>
              <a:t>متد های انتخاب تگ های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r>
              <a:rPr lang="en-US" sz="5400" dirty="0">
                <a:cs typeface="B Nazanin" panose="00000400000000000000" pitchFamily="2" charset="-78"/>
              </a:rPr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B52826-90F8-501F-A635-BD2DFB0A14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0" y="1479337"/>
            <a:ext cx="4541624" cy="211294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3F489D4-AB88-481D-DCA8-9C7E31AA1B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" y="3683726"/>
            <a:ext cx="4998283" cy="28215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56375" y="2332619"/>
            <a:ext cx="4864174" cy="3114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lvl="0" indent="-338328" algn="r" rtl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A9ACEE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QUERYSELECTOR(string)</a:t>
            </a:r>
            <a:r>
              <a:rPr lang="fa-IR" sz="2600" dirty="0">
                <a:solidFill>
                  <a:prstClr val="white"/>
                </a:solidFill>
                <a:cs typeface="B Nazanin" panose="00000400000000000000" pitchFamily="2" charset="-78"/>
              </a:rPr>
              <a:t>: نام یا آیدی تگ را دریافت و اولین المنت را</a:t>
            </a:r>
            <a:r>
              <a:rPr lang="en-US" sz="2600" dirty="0">
                <a:solidFill>
                  <a:prstClr val="white"/>
                </a:solidFill>
                <a:cs typeface="B Nazanin" panose="00000400000000000000" pitchFamily="2" charset="-78"/>
              </a:rPr>
              <a:t> </a:t>
            </a:r>
            <a:r>
              <a:rPr lang="fa-IR" sz="2600" dirty="0">
                <a:solidFill>
                  <a:prstClr val="white"/>
                </a:solidFill>
                <a:cs typeface="B Nazanin" panose="00000400000000000000" pitchFamily="2" charset="-78"/>
              </a:rPr>
              <a:t>برمیگرداند.</a:t>
            </a:r>
            <a:endParaRPr lang="en-US" sz="2600" dirty="0">
              <a:solidFill>
                <a:prstClr val="white"/>
              </a:solidFill>
              <a:cs typeface="B Nazanin" panose="00000400000000000000" pitchFamily="2" charset="-78"/>
            </a:endParaRPr>
          </a:p>
          <a:p>
            <a:pPr marL="344488" lvl="0" indent="-338328" algn="r" rtl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rgbClr val="A9ACEE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QUERYSELECTORALL(string)</a:t>
            </a:r>
            <a:r>
              <a:rPr lang="fa-IR" sz="2600" dirty="0">
                <a:solidFill>
                  <a:prstClr val="white"/>
                </a:solidFill>
                <a:cs typeface="B Nazanin" panose="00000400000000000000" pitchFamily="2" charset="-78"/>
              </a:rPr>
              <a:t>: تمام المنت هایی که نام تگ یا کلاس مورد نظر را دارد دریافت میکند.</a:t>
            </a:r>
            <a:endParaRPr lang="en-US" sz="2600" dirty="0">
              <a:solidFill>
                <a:prstClr val="white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400299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5400" dirty="0">
                <a:cs typeface="B Nazanin" panose="00000400000000000000" pitchFamily="2" charset="-78"/>
              </a:rPr>
              <a:t>دسترسی به صفات یک المنت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974" y="842001"/>
            <a:ext cx="9837855" cy="3997828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cs typeface="B Nazanin" panose="00000400000000000000" pitchFamily="2" charset="-78"/>
              </a:rPr>
              <a:t>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GETATTRIBUTE(string)</a:t>
            </a:r>
            <a:r>
              <a:rPr lang="fa-IR" sz="3000" dirty="0">
                <a:cs typeface="+mj-cs"/>
              </a:rPr>
              <a:t> </a:t>
            </a:r>
            <a:r>
              <a:rPr lang="fa-IR" sz="3000" dirty="0">
                <a:cs typeface="B Nazanin" panose="00000400000000000000" pitchFamily="2" charset="-78"/>
              </a:rPr>
              <a:t>دسترسی به صفات المنت با دریافت نام صفت</a:t>
            </a:r>
          </a:p>
          <a:p>
            <a:pPr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cs typeface="B Nazanin" panose="00000400000000000000" pitchFamily="2" charset="-78"/>
              </a:rPr>
              <a:t>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SETATTRIBUTE(string)</a:t>
            </a:r>
            <a:r>
              <a:rPr lang="fa-IR" sz="3000" dirty="0">
                <a:cs typeface="B Nazanin" panose="00000400000000000000" pitchFamily="2" charset="-78"/>
              </a:rPr>
              <a:t> ایجاد صفت جدید</a:t>
            </a:r>
            <a:endParaRPr lang="en-US" sz="30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9A0DE-91C7-520C-575D-7D89BD8E4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17" y="3989924"/>
            <a:ext cx="5237825" cy="1767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51668-386F-B817-6A3E-DA1B8265E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74" y="3505307"/>
            <a:ext cx="4619609" cy="27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8084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55" y="808056"/>
            <a:ext cx="9435785" cy="1077229"/>
          </a:xfrm>
        </p:spPr>
        <p:txBody>
          <a:bodyPr>
            <a:noAutofit/>
          </a:bodyPr>
          <a:lstStyle/>
          <a:p>
            <a:pPr rtl="1"/>
            <a:r>
              <a:rPr lang="fa-IR" sz="4000" dirty="0">
                <a:cs typeface="B Nazanin" panose="00000400000000000000" pitchFamily="2" charset="-78"/>
              </a:rPr>
              <a:t>دسترسی به استایل ها با استفاده از متد های جاوا اسکریپت</a:t>
            </a:r>
            <a:endParaRPr lang="en-US" sz="40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AE6A9-5DDC-5BBD-C8E1-8A47BBD3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55" y="1755519"/>
            <a:ext cx="5828148" cy="2620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ABCF0A-0546-38FB-D292-3CAC8BFF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55" y="4479685"/>
            <a:ext cx="5828149" cy="197424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42648A-C49C-9B47-A2B5-AE87830A7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9" y="1755519"/>
            <a:ext cx="3958046" cy="47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2317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5400" dirty="0">
                <a:cs typeface="B Nazanin" panose="00000400000000000000" pitchFamily="2" charset="-78"/>
              </a:rPr>
              <a:t>رویداد ها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رویدادهای مربوط به موس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MOUSEENTER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MOUSELEAVE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endParaRPr lang="fa-I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5050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5400" dirty="0">
                <a:cs typeface="B Nazanin" panose="00000400000000000000" pitchFamily="2" charset="-78"/>
              </a:rPr>
              <a:t>رویداد ها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(EVENTS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رویدادهای مربوط به کیبورد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KEYPRESS</a:t>
            </a:r>
          </a:p>
          <a:p>
            <a:pPr lvl="1" algn="r" rtl="1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endParaRPr lang="fa-I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sz="3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119056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8" y="808056"/>
            <a:ext cx="8845842" cy="1077229"/>
          </a:xfrm>
        </p:spPr>
        <p:txBody>
          <a:bodyPr>
            <a:noAutofit/>
          </a:bodyPr>
          <a:lstStyle/>
          <a:p>
            <a:pPr rtl="1"/>
            <a:r>
              <a:rPr lang="fa-IR" sz="4400" dirty="0">
                <a:cs typeface="B Nazanin" panose="00000400000000000000" pitchFamily="2" charset="-78"/>
              </a:rPr>
              <a:t>تعریف رویداد برای یک المنت </a:t>
            </a:r>
            <a:r>
              <a:rPr lang="en-US" sz="4400" dirty="0">
                <a:cs typeface="B Nazanin" panose="00000400000000000000" pitchFamily="2" charset="-78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3099B-7E58-8DFF-D334-0B5C0B0CE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42" y="1885285"/>
            <a:ext cx="5466024" cy="1337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D6A19-3069-31C9-606B-5D11FBEA6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42" y="3288854"/>
            <a:ext cx="5466024" cy="283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6C8327-2A5C-FCCF-EE40-A75C83470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14" y="2168435"/>
            <a:ext cx="4615907" cy="3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516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63" y="808056"/>
            <a:ext cx="9642677" cy="1077229"/>
          </a:xfrm>
        </p:spPr>
        <p:txBody>
          <a:bodyPr>
            <a:noAutofit/>
          </a:bodyPr>
          <a:lstStyle/>
          <a:p>
            <a:pPr rtl="1"/>
            <a:r>
              <a:rPr lang="en-US" sz="5400" dirty="0"/>
              <a:t> </a:t>
            </a:r>
            <a:r>
              <a:rPr lang="en-US" sz="5400" dirty="0">
                <a:cs typeface="B Nazanin" panose="00000400000000000000" pitchFamily="2" charset="-78"/>
              </a:rPr>
              <a:t>)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LOCALSTRORAGE</a:t>
            </a:r>
            <a:r>
              <a:rPr lang="fa-IR" sz="5400" dirty="0">
                <a:cs typeface="B Nazanin" panose="00000400000000000000" pitchFamily="2" charset="-78"/>
              </a:rPr>
              <a:t>حافظه محلی</a:t>
            </a:r>
            <a:r>
              <a:rPr lang="en-US" sz="5400" dirty="0">
                <a:cs typeface="B Nazanin" panose="00000400000000000000" pitchFamily="2" charset="-78"/>
              </a:rPr>
              <a:t>(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049" y="1712480"/>
            <a:ext cx="4783294" cy="4740569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مرورگر در اختیار ما قرار میدهد</a:t>
            </a:r>
            <a:r>
              <a:rPr lang="en-US" sz="3000" dirty="0">
                <a:cs typeface="B Nazanin" panose="00000400000000000000" pitchFamily="2" charset="-78"/>
              </a:rPr>
              <a:t>.</a:t>
            </a:r>
            <a:endParaRPr lang="fa-IR" sz="3000" dirty="0">
              <a:cs typeface="B Nazanin" panose="00000400000000000000" pitchFamily="2" charset="-78"/>
            </a:endParaRPr>
          </a:p>
          <a:p>
            <a:pPr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میتوان در آن اطلاعات را ذخیره کرد.</a:t>
            </a:r>
          </a:p>
          <a:p>
            <a:pPr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دسترسی همه کاربران به این اطلاعات</a:t>
            </a:r>
          </a:p>
          <a:p>
            <a:pPr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نباید اطلاعات مهم در آن ذخیره شود.</a:t>
            </a:r>
            <a:endParaRPr lang="en-US" sz="3000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76" y="2025676"/>
            <a:ext cx="4966174" cy="41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674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5400" dirty="0">
                <a:cs typeface="B Nazanin" panose="00000400000000000000" pitchFamily="2" charset="-78"/>
              </a:rPr>
              <a:t>جمع بندی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نیاز هر کسب و کار به یک پلتفرم برای ارتباط با مشتری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طراحی و توسعه پلتفرم وظیفه یک فرانت اند کار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یک حوزه پر درخواست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کمبود متخصص در بسیاری کشور ها</a:t>
            </a:r>
            <a:endParaRPr lang="en-US" sz="3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010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5400" dirty="0">
                <a:cs typeface="B Nazanin" panose="00000400000000000000" pitchFamily="2" charset="-78"/>
              </a:rPr>
              <a:t>فهرست</a:t>
            </a:r>
            <a:endParaRPr lang="en-US" sz="60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فرانت اند چیست؟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تفاوت فرانت اند و بک اند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زبان های فرانت اند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cs typeface="B Nazanin" panose="00000400000000000000" pitchFamily="2" charset="-78"/>
              </a:rPr>
              <a:t>HTML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cs typeface="B Nazanin" panose="00000400000000000000" pitchFamily="2" charset="-78"/>
              </a:rPr>
              <a:t>CSS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cs typeface="B Nazanin" panose="00000400000000000000" pitchFamily="2" charset="-78"/>
              </a:rPr>
              <a:t>JavaScript </a:t>
            </a:r>
            <a:r>
              <a:rPr lang="fa-IR" sz="3000" dirty="0">
                <a:cs typeface="B Nazanin" panose="00000400000000000000" pitchFamily="2" charset="-78"/>
              </a:rPr>
              <a:t> و کاربردهای آن در فرانت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جمع بندی</a:t>
            </a:r>
            <a:endParaRPr lang="en-US" sz="3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592197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7439" y="2627701"/>
            <a:ext cx="741100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با تشکر از توجه شما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5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5400" dirty="0">
                <a:cs typeface="B Nazanin" panose="00000400000000000000" pitchFamily="2" charset="-78"/>
              </a:rPr>
              <a:t>فرانت اند چیست؟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بخش قابل مشاهده یک وبسایت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فرانت اند به دو بخش اصلی طراحی و توسعه رابط کاربری تقسیم می‌شود</a:t>
            </a:r>
            <a:r>
              <a:rPr lang="en-US" sz="3000" dirty="0">
                <a:cs typeface="B Nazanin" panose="00000400000000000000" pitchFamily="2" charset="-78"/>
              </a:rPr>
              <a:t>.</a:t>
            </a:r>
            <a:endParaRPr lang="fa-IR" sz="30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 بخش قابل مشاهده‌ سایت برای کاربران در سمت فرانت را سمت کاربر یا</a:t>
            </a:r>
            <a:r>
              <a:rPr lang="en-US" sz="3000" dirty="0">
                <a:cs typeface="B Nazanin" panose="00000400000000000000" pitchFamily="2" charset="-78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</a:t>
            </a:r>
            <a:r>
              <a:rPr lang="en-US" sz="3000" dirty="0">
                <a:cs typeface="B Nazanin" panose="00000400000000000000" pitchFamily="2" charset="-78"/>
              </a:rPr>
              <a:t> </a:t>
            </a:r>
            <a:r>
              <a:rPr lang="fa-IR" sz="3000" dirty="0">
                <a:cs typeface="B Nazanin" panose="00000400000000000000" pitchFamily="2" charset="-78"/>
              </a:rPr>
              <a:t>می‌نامند</a:t>
            </a:r>
            <a:r>
              <a:rPr lang="en-US" sz="3000" dirty="0">
                <a:cs typeface="B Nazanin" panose="00000400000000000000" pitchFamily="2" charset="-78"/>
              </a:rPr>
              <a:t>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پردازش کد ها در مرورگر</a:t>
            </a:r>
            <a:endParaRPr lang="en-US" sz="3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51373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5280" cy="1078992"/>
          </a:xfrm>
        </p:spPr>
        <p:txBody>
          <a:bodyPr>
            <a:normAutofit fontScale="90000"/>
          </a:bodyPr>
          <a:lstStyle/>
          <a:p>
            <a:pPr rtl="1"/>
            <a:r>
              <a:rPr lang="fa-IR" sz="6000" dirty="0">
                <a:cs typeface="B Nazanin" panose="00000400000000000000" pitchFamily="2" charset="-78"/>
              </a:rPr>
              <a:t>تفاوت فرانت اند و بک اند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26389" y="1887049"/>
            <a:ext cx="5559919" cy="3997828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فرانت سمت کاربر، بک اند سمت سرور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بک اند از زبان های تحت وب استفاده میکند</a:t>
            </a:r>
            <a:r>
              <a:rPr lang="en-US" sz="3000" dirty="0">
                <a:cs typeface="B Nazanin" panose="00000400000000000000" pitchFamily="2" charset="-78"/>
              </a:rPr>
              <a:t>.</a:t>
            </a:r>
            <a:endParaRPr lang="fa-IR" sz="30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ارتباط با پایگاه های داده در بک اند اتفاق می افتاد</a:t>
            </a:r>
            <a:r>
              <a:rPr lang="en-US" sz="3000" dirty="0"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73" y="1676250"/>
            <a:ext cx="5103607" cy="34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183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322" y="734254"/>
            <a:ext cx="7958331" cy="1077229"/>
          </a:xfrm>
        </p:spPr>
        <p:txBody>
          <a:bodyPr>
            <a:normAutofit/>
          </a:bodyPr>
          <a:lstStyle/>
          <a:p>
            <a:pPr rtl="1"/>
            <a:r>
              <a:rPr lang="fa-IR" sz="5400" dirty="0">
                <a:cs typeface="B Nazanin" panose="00000400000000000000" pitchFamily="2" charset="-78"/>
              </a:rPr>
              <a:t>زبان های فرانت </a:t>
            </a:r>
            <a:endParaRPr lang="en-US" sz="54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4469" y="2052116"/>
            <a:ext cx="2575670" cy="3997828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56" y="130335"/>
            <a:ext cx="2804513" cy="2154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26F2D-0F8E-9A8E-B0F3-D32982FD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556" y="2284768"/>
            <a:ext cx="2804513" cy="202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BED0B-1A87-2D33-75ED-43B9173E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556" y="4308568"/>
            <a:ext cx="2804513" cy="23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763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628" y="1885285"/>
            <a:ext cx="7796540" cy="3997828"/>
          </a:xfrm>
        </p:spPr>
        <p:txBody>
          <a:bodyPr>
            <a:normAutofit lnSpcReduction="1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مخفف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Text Markup Language</a:t>
            </a:r>
            <a:endParaRPr lang="fa-I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در سال ۱۹۹۱ توسط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fa-IR" sz="3000" dirty="0">
                <a:cs typeface="B Nazanin" panose="00000400000000000000" pitchFamily="2" charset="-78"/>
              </a:rPr>
              <a:t> </a:t>
            </a:r>
            <a:endParaRPr lang="en-US" sz="30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ساختار های رایج برنامه نویسی وجود ندارد</a:t>
            </a:r>
            <a:r>
              <a:rPr lang="en-US" sz="3000" dirty="0">
                <a:cs typeface="B Nazanin" panose="00000400000000000000" pitchFamily="2" charset="-78"/>
              </a:rPr>
              <a:t>.</a:t>
            </a:r>
            <a:endParaRPr lang="fa-IR" sz="30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با کمک آن صفحه ساختار بندی میشود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جداسازی عناصر از یکدیگر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آخرین نسخه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67" y="3078500"/>
            <a:ext cx="4933322" cy="28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0886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0813" y="638239"/>
            <a:ext cx="7958331" cy="1077229"/>
          </a:xfrm>
        </p:spPr>
        <p:txBody>
          <a:bodyPr>
            <a:normAutofit/>
          </a:bodyPr>
          <a:lstStyle/>
          <a:p>
            <a:pPr rtl="1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331" y="2355549"/>
            <a:ext cx="7955280" cy="3749040"/>
          </a:xfrm>
        </p:spPr>
        <p:txBody>
          <a:bodyPr>
            <a:no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مخفف </a:t>
            </a:r>
            <a:r>
              <a:rPr lang="en-US" sz="3000" dirty="0">
                <a:cs typeface="B Nazanin" panose="00000400000000000000" pitchFamily="2" charset="-78"/>
              </a:rPr>
              <a:t>Cascading Style Sheets</a:t>
            </a:r>
            <a:endParaRPr lang="fa-IR" sz="30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 تعیین شکل و خصوصیات ظاهری تمام عناصر صفحات وب 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تعیین چیدمان نوشته ها (چپ چین، راست چین و…)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مشخص کردن میزان فاصله ی عناصر از همدیگر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تغییر در نوع نوشتاری (فونت، رنگ و…)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en-US" sz="3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741908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536" y="1579862"/>
            <a:ext cx="8138160" cy="2727150"/>
          </a:xfrm>
        </p:spPr>
        <p:txBody>
          <a:bodyPr/>
          <a:lstStyle/>
          <a:p>
            <a:pPr algn="r" rtl="1">
              <a:buClr>
                <a:srgbClr val="A9ACEE"/>
              </a:buClr>
              <a:buFont typeface="Arial" panose="020B0604020202020204" pitchFamily="34" charset="0"/>
              <a:buChar char="•"/>
            </a:pPr>
            <a:r>
              <a:rPr lang="fa-IR" sz="3000" dirty="0">
                <a:solidFill>
                  <a:prstClr val="white"/>
                </a:solidFill>
                <a:cs typeface="B Nazanin" panose="00000400000000000000" pitchFamily="2" charset="-78"/>
              </a:rPr>
              <a:t>انتخاب محل قرار گرفتن یک عنصر مانند متن یا عکس و…</a:t>
            </a:r>
            <a:endParaRPr lang="en-US" sz="3000" dirty="0">
              <a:solidFill>
                <a:prstClr val="white"/>
              </a:solidFill>
              <a:cs typeface="B Nazanin" panose="00000400000000000000" pitchFamily="2" charset="-78"/>
            </a:endParaRPr>
          </a:p>
          <a:p>
            <a:pPr lvl="0" algn="r" rtl="1">
              <a:buClr>
                <a:srgbClr val="A9ACEE"/>
              </a:buClr>
              <a:buFont typeface="Arial" panose="020B0604020202020204" pitchFamily="34" charset="0"/>
              <a:buChar char="•"/>
            </a:pPr>
            <a:r>
              <a:rPr lang="fa-IR" sz="3000" dirty="0">
                <a:solidFill>
                  <a:prstClr val="white"/>
                </a:solidFill>
                <a:cs typeface="B Nazanin" panose="00000400000000000000" pitchFamily="2" charset="-78"/>
              </a:rPr>
              <a:t>دسترسی به تگ های </a:t>
            </a:r>
            <a:r>
              <a:rPr lang="en-US" sz="3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fa-IR" sz="3000" dirty="0">
                <a:solidFill>
                  <a:prstClr val="white"/>
                </a:solidFill>
                <a:cs typeface="B Nazanin" panose="00000400000000000000" pitchFamily="2" charset="-78"/>
              </a:rPr>
              <a:t> با</a:t>
            </a:r>
            <a:r>
              <a:rPr lang="en-US" sz="3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3000" dirty="0">
                <a:solidFill>
                  <a:prstClr val="white"/>
                </a:solidFill>
                <a:cs typeface="B Nazanin" panose="00000400000000000000" pitchFamily="2" charset="-78"/>
              </a:rPr>
              <a:t> </a:t>
            </a:r>
            <a:r>
              <a:rPr lang="fa-IR" sz="3000" dirty="0">
                <a:solidFill>
                  <a:prstClr val="white"/>
                </a:solidFill>
                <a:cs typeface="B Nazanin" panose="00000400000000000000" pitchFamily="2" charset="-78"/>
              </a:rPr>
              <a:t> و </a:t>
            </a:r>
            <a:r>
              <a:rPr lang="en-US" sz="3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fa-IR" sz="3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3000" dirty="0">
                <a:solidFill>
                  <a:prstClr val="white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یا نام تگ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40" y="3448595"/>
            <a:ext cx="5818476" cy="2229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16" y="3448595"/>
            <a:ext cx="4401008" cy="27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9880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365" y="1221275"/>
            <a:ext cx="7680960" cy="4297680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زبان سطح بالا و شی گرا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کاربرد هم در سمت کاربر هم سمت سرور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cs typeface="B Nazanin" panose="00000400000000000000" pitchFamily="2" charset="-78"/>
              </a:rPr>
              <a:t>یک زبان اسکریپتی</a:t>
            </a:r>
          </a:p>
        </p:txBody>
      </p:sp>
      <p:pic>
        <p:nvPicPr>
          <p:cNvPr id="3074" name="Picture 2" descr="آموزش گام به گام جاوا اسکریپت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52"/>
          <a:stretch/>
        </p:blipFill>
        <p:spPr bwMode="auto">
          <a:xfrm>
            <a:off x="1042875" y="2298504"/>
            <a:ext cx="4717846" cy="346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34605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730</TotalTime>
  <Words>494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 Nazanin</vt:lpstr>
      <vt:lpstr>Calibri</vt:lpstr>
      <vt:lpstr>MS Shell Dlg 2</vt:lpstr>
      <vt:lpstr>Times New Roman</vt:lpstr>
      <vt:lpstr>Wingdings</vt:lpstr>
      <vt:lpstr>Wingdings 3</vt:lpstr>
      <vt:lpstr>Madison</vt:lpstr>
      <vt:lpstr>ارايه دهندگان: مرتضی احمدی‌نیا- علیرضا حسینی رضایی نام استاد: استاد محمد تقی صادقی</vt:lpstr>
      <vt:lpstr>فهرست</vt:lpstr>
      <vt:lpstr>فرانت اند چیست؟</vt:lpstr>
      <vt:lpstr>تفاوت فرانت اند و بک اند </vt:lpstr>
      <vt:lpstr>زبان های فرانت </vt:lpstr>
      <vt:lpstr>HTML</vt:lpstr>
      <vt:lpstr>CSS</vt:lpstr>
      <vt:lpstr>CSS</vt:lpstr>
      <vt:lpstr>JavaScript</vt:lpstr>
      <vt:lpstr>DOM </vt:lpstr>
      <vt:lpstr>متد های انتخاب تگ های HTML </vt:lpstr>
      <vt:lpstr>متد های انتخاب تگ های HTML </vt:lpstr>
      <vt:lpstr>دسترسی به صفات یک المنت</vt:lpstr>
      <vt:lpstr>دسترسی به استایل ها با استفاده از متد های جاوا اسکریپت</vt:lpstr>
      <vt:lpstr>رویداد ها(EVENTS)</vt:lpstr>
      <vt:lpstr>رویداد ها(EVENTS )</vt:lpstr>
      <vt:lpstr>تعریف رویداد برای یک المنت  HTML</vt:lpstr>
      <vt:lpstr> )LOCALSTRORAGEحافظه محلی(</vt:lpstr>
      <vt:lpstr>جمع بندی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ارايه دهندگان:مرتضی احمدی‌نیا-علیرضا حسینی رضایی </dc:title>
  <dc:creator>Ahmadi</dc:creator>
  <cp:lastModifiedBy>Ahmadi</cp:lastModifiedBy>
  <cp:revision>31</cp:revision>
  <dcterms:created xsi:type="dcterms:W3CDTF">2023-05-12T20:09:58Z</dcterms:created>
  <dcterms:modified xsi:type="dcterms:W3CDTF">2024-05-19T12:48:28Z</dcterms:modified>
</cp:coreProperties>
</file>