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ora" charset="0"/>
      <p:regular r:id="rId14"/>
      <p:bold r:id="rId15"/>
      <p:italic r:id="rId16"/>
      <p:boldItalic r:id="rId17"/>
    </p:embeddedFont>
    <p:embeddedFont>
      <p:font typeface="Impact" pitchFamily="3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8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Quien sea que presente el primero que diga el nombre del juego, y haga un resumen corto. Deberíamos empezar con un mini trailer para acompañar a esta diapositiva (puede que incluso antes de empezar)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74eb89406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74eb89406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73e82b4d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73e82b4d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4eb89406_8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4eb89406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Hablar un poco del concepto original  (lo que recordéis de los primeros conceptos) y hablar de cómo es ahora, diferenciando por ejemplo el número de personajes, las habilidades,que ya no hay crouching attacks...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74eb89406_8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74eb89406_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Hablar de cómo hemos usado el canal de balanceo y el criterio que hemos seguido (en la imagen lo pone). Explicar qué cambios han recibido los personajes (por ejemplo, mk es mucho más rápido que antes, mockingbird hace menos daño)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2fbfc0c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2fbfc0c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hay que hablar de cómo funciona el juego: componentes con ejemplos, gamestates con ejemplos, managers con ejemplos (específicamente hablar del entitymanager, que está representado). Quien lo haga que ponga un ejemplo de cómo ha trabajado con estas cosas para algo que haya hecho. Luego, alguien que haya hecho cosas con box2d que explique un poco qué es, dónde lo hemos usado y lo que nos ha costado.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2fbfc0cb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2fbfc0c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hay que hablar de las animation chains y para qué se usan (ataques y habilidades) y luego de los personajes y sus estados. Podemos enlazar aquí con la IA y decir en qué se diferencia de un jugador normal. Explicar algunos estados y transiciones entre los mismos.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74eb8940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74eb8940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hablar de qué controles usamos (especificar que antes podías usar ratón pero ya no), y si es funcional lo de controles decir que se puede hacer. Lo del mando de wii e para decir que “no supporteamos el mando de wii,el mejor bla bla bla” para hacer la gracia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74eb89406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74eb89406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a:t>CRITERIOS ARTÍSTICOS: Arte y personajes propios y originales. Con tendencia de pixel art. Paleta de tonos pastel.</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74eb89406_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74eb89406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4eb89406_9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74eb89406_9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a:t>Un diseño suave y agradable a la vista.</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moruyankiifighter.github.io/FighterTraighte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hyperlink" Target="https://freesound.org/" TargetMode="External"/><Relationship Id="rId5" Type="http://schemas.openxmlformats.org/officeDocument/2006/relationships/image" Target="../media/image11.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24.pn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jpe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gif"/></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r="50000"/>
          <a:stretch/>
        </p:blipFill>
        <p:spPr>
          <a:xfrm>
            <a:off x="0" y="0"/>
            <a:ext cx="9144000" cy="5143500"/>
          </a:xfrm>
          <a:prstGeom prst="rect">
            <a:avLst/>
          </a:prstGeom>
          <a:noFill/>
          <a:ln>
            <a:noFill/>
          </a:ln>
        </p:spPr>
      </p:pic>
      <p:pic>
        <p:nvPicPr>
          <p:cNvPr id="56" name="Google Shape;56;p13"/>
          <p:cNvPicPr preferRelativeResize="0"/>
          <p:nvPr/>
        </p:nvPicPr>
        <p:blipFill>
          <a:blip r:embed="rId5">
            <a:alphaModFix/>
          </a:blip>
          <a:stretch>
            <a:fillRect/>
          </a:stretch>
        </p:blipFill>
        <p:spPr>
          <a:xfrm>
            <a:off x="-655150" y="433675"/>
            <a:ext cx="10454300" cy="2903975"/>
          </a:xfrm>
          <a:prstGeom prst="rect">
            <a:avLst/>
          </a:prstGeom>
          <a:noFill/>
          <a:ln>
            <a:noFill/>
          </a:ln>
        </p:spPr>
      </p:pic>
      <p:sp>
        <p:nvSpPr>
          <p:cNvPr id="57" name="Google Shape;57;p13"/>
          <p:cNvSpPr txBox="1">
            <a:spLocks noGrp="1"/>
          </p:cNvSpPr>
          <p:nvPr>
            <p:ph type="subTitle" idx="1"/>
          </p:nvPr>
        </p:nvSpPr>
        <p:spPr>
          <a:xfrm>
            <a:off x="2772150" y="4203425"/>
            <a:ext cx="3599700" cy="8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000000"/>
                </a:solidFill>
              </a:rPr>
              <a:t>Amparo Rubio, Anass Carreau, Andrés de la Cuesta, Daniel Cortijo, Eloy Moreno, Pablo Rodríguez-Bobada, Raúl Blas, Sebastián Sánchez-Hombría, Sergio Luis</a:t>
            </a:r>
            <a:endParaRPr sz="1200">
              <a:solidFill>
                <a:srgbClr val="000000"/>
              </a:solidFill>
            </a:endParaRPr>
          </a:p>
        </p:txBody>
      </p:sp>
      <p:sp>
        <p:nvSpPr>
          <p:cNvPr id="6" name="5 Subtítulo"/>
          <p:cNvSpPr>
            <a:spLocks noGrp="1"/>
          </p:cNvSpPr>
          <p:nvPr>
            <p:ph type="subTitle" idx="1"/>
          </p:nvPr>
        </p:nvSpPr>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Nuestra página web:</a:t>
            </a:r>
            <a:endParaRPr/>
          </a:p>
          <a:p>
            <a:pPr marL="0" lvl="0" indent="0" algn="l" rtl="0">
              <a:spcBef>
                <a:spcPts val="1600"/>
              </a:spcBef>
              <a:spcAft>
                <a:spcPts val="0"/>
              </a:spcAft>
              <a:buNone/>
            </a:pPr>
            <a:r>
              <a:rPr lang="es" sz="1300" u="sng">
                <a:solidFill>
                  <a:schemeClr val="hlink"/>
                </a:solidFill>
                <a:hlinkClick r:id="rId3"/>
              </a:rPr>
              <a:t>https://moruyankiifighter.github.io/FighterTraighter/</a:t>
            </a:r>
            <a:endParaRPr sz="1900"/>
          </a:p>
          <a:p>
            <a:pPr marL="0" lvl="0" indent="0" algn="l" rtl="0">
              <a:spcBef>
                <a:spcPts val="1600"/>
              </a:spcBef>
              <a:spcAft>
                <a:spcPts val="0"/>
              </a:spcAft>
              <a:buNone/>
            </a:pPr>
            <a:endParaRPr/>
          </a:p>
          <a:p>
            <a:pPr marL="0" lvl="0" indent="0" algn="l" rtl="0">
              <a:spcBef>
                <a:spcPts val="1600"/>
              </a:spcBef>
              <a:spcAft>
                <a:spcPts val="0"/>
              </a:spcAft>
              <a:buNone/>
            </a:pPr>
            <a:r>
              <a:rPr lang="es" sz="1700"/>
              <a:t>Te contamos de lo que va</a:t>
            </a:r>
            <a:endParaRPr sz="1700"/>
          </a:p>
          <a:p>
            <a:pPr marL="0" lvl="0" indent="0" algn="l" rtl="0">
              <a:spcBef>
                <a:spcPts val="1600"/>
              </a:spcBef>
              <a:spcAft>
                <a:spcPts val="0"/>
              </a:spcAft>
              <a:buNone/>
            </a:pPr>
            <a:r>
              <a:rPr lang="es" sz="1700"/>
              <a:t>nuestro juego.</a:t>
            </a:r>
            <a:endParaRPr sz="1700"/>
          </a:p>
          <a:p>
            <a:pPr marL="0" lvl="0" indent="0" algn="l" rtl="0">
              <a:spcBef>
                <a:spcPts val="1600"/>
              </a:spcBef>
              <a:spcAft>
                <a:spcPts val="0"/>
              </a:spcAft>
              <a:buNone/>
            </a:pPr>
            <a:r>
              <a:rPr lang="es" sz="1700"/>
              <a:t>¡Con instalador y todo! ¡Haz clic en descargar!</a:t>
            </a:r>
            <a:endParaRPr sz="1700"/>
          </a:p>
          <a:p>
            <a:pPr marL="0" lvl="0" indent="0" algn="l" rtl="0">
              <a:spcBef>
                <a:spcPts val="1600"/>
              </a:spcBef>
              <a:spcAft>
                <a:spcPts val="1600"/>
              </a:spcAft>
              <a:buNone/>
            </a:pPr>
            <a:r>
              <a:rPr lang="es" sz="1700"/>
              <a:t>Puedes vernos la cara en la sección “Quienes somos”.</a:t>
            </a:r>
            <a:endParaRPr sz="1700"/>
          </a:p>
        </p:txBody>
      </p:sp>
      <p:pic>
        <p:nvPicPr>
          <p:cNvPr id="152" name="Google Shape;152;p22"/>
          <p:cNvPicPr preferRelativeResize="0"/>
          <p:nvPr/>
        </p:nvPicPr>
        <p:blipFill>
          <a:blip r:embed="rId4">
            <a:alphaModFix/>
          </a:blip>
          <a:stretch>
            <a:fillRect/>
          </a:stretch>
        </p:blipFill>
        <p:spPr>
          <a:xfrm>
            <a:off x="3954900" y="906650"/>
            <a:ext cx="5084074" cy="2741324"/>
          </a:xfrm>
          <a:prstGeom prst="rect">
            <a:avLst/>
          </a:prstGeom>
          <a:noFill/>
          <a:ln>
            <a:noFill/>
          </a:ln>
        </p:spPr>
      </p:pic>
      <p:sp>
        <p:nvSpPr>
          <p:cNvPr id="153" name="Google Shape;153;p22"/>
          <p:cNvSpPr txBox="1">
            <a:spLocks noGrp="1"/>
          </p:cNvSpPr>
          <p:nvPr>
            <p:ph type="title"/>
          </p:nvPr>
        </p:nvSpPr>
        <p:spPr>
          <a:xfrm>
            <a:off x="311700" y="275925"/>
            <a:ext cx="8520600" cy="7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b="1">
                <a:latin typeface="Lora"/>
                <a:ea typeface="Lora"/>
                <a:cs typeface="Lora"/>
                <a:sym typeface="Lora"/>
              </a:rPr>
              <a:t>COMUNICACIÓN</a:t>
            </a:r>
            <a:endParaRPr sz="3600" b="1">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268850"/>
            <a:ext cx="8520600" cy="7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b="1">
                <a:latin typeface="Lora"/>
                <a:ea typeface="Lora"/>
                <a:cs typeface="Lora"/>
                <a:sym typeface="Lora"/>
              </a:rPr>
              <a:t>COMUNICACIÓN</a:t>
            </a:r>
            <a:endParaRPr sz="3600" b="1">
              <a:latin typeface="Lora"/>
              <a:ea typeface="Lora"/>
              <a:cs typeface="Lora"/>
              <a:sym typeface="Lora"/>
            </a:endParaRPr>
          </a:p>
        </p:txBody>
      </p:sp>
      <p:sp>
        <p:nvSpPr>
          <p:cNvPr id="159" name="Google Shape;15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Existimos en Twitter.</a:t>
            </a:r>
            <a:endParaRPr/>
          </a:p>
          <a:p>
            <a:pPr marL="0" lvl="0" indent="0" algn="l" rtl="0">
              <a:spcBef>
                <a:spcPts val="1600"/>
              </a:spcBef>
              <a:spcAft>
                <a:spcPts val="0"/>
              </a:spcAft>
              <a:buNone/>
            </a:pPr>
            <a:r>
              <a:rPr lang="es"/>
              <a:t>Publicamos regularmente avances y </a:t>
            </a:r>
            <a:endParaRPr/>
          </a:p>
          <a:p>
            <a:pPr marL="0" lvl="0" indent="0" algn="l" rtl="0">
              <a:spcBef>
                <a:spcPts val="1600"/>
              </a:spcBef>
              <a:spcAft>
                <a:spcPts val="0"/>
              </a:spcAft>
              <a:buNone/>
            </a:pPr>
            <a:r>
              <a:rPr lang="es"/>
              <a:t>mejoras.</a:t>
            </a:r>
            <a:endParaRPr/>
          </a:p>
          <a:p>
            <a:pPr marL="0" lvl="0" indent="0" algn="l" rtl="0">
              <a:spcBef>
                <a:spcPts val="1600"/>
              </a:spcBef>
              <a:spcAft>
                <a:spcPts val="0"/>
              </a:spcAft>
              <a:buNone/>
            </a:pPr>
            <a:r>
              <a:rPr lang="es"/>
              <a:t>¡Hay que mantener el hype!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s"/>
              <a:t>Like, follow &amp; subscribe.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0" name="Google Shape;160;p23"/>
          <p:cNvPicPr preferRelativeResize="0"/>
          <p:nvPr/>
        </p:nvPicPr>
        <p:blipFill>
          <a:blip r:embed="rId3">
            <a:alphaModFix/>
          </a:blip>
          <a:stretch>
            <a:fillRect/>
          </a:stretch>
        </p:blipFill>
        <p:spPr>
          <a:xfrm>
            <a:off x="4519700" y="471875"/>
            <a:ext cx="4461824" cy="43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226400"/>
            <a:ext cx="8520600" cy="73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DISEÑO</a:t>
            </a:r>
            <a:endParaRPr sz="3600">
              <a:latin typeface="Lora"/>
              <a:ea typeface="Lora"/>
              <a:cs typeface="Lora"/>
              <a:sym typeface="Lora"/>
            </a:endParaRPr>
          </a:p>
        </p:txBody>
      </p:sp>
      <p:pic>
        <p:nvPicPr>
          <p:cNvPr id="64" name="Google Shape;64;p14"/>
          <p:cNvPicPr preferRelativeResize="0"/>
          <p:nvPr/>
        </p:nvPicPr>
        <p:blipFill>
          <a:blip r:embed="rId3">
            <a:alphaModFix/>
          </a:blip>
          <a:stretch>
            <a:fillRect/>
          </a:stretch>
        </p:blipFill>
        <p:spPr>
          <a:xfrm>
            <a:off x="56600" y="1482875"/>
            <a:ext cx="3866442" cy="2899825"/>
          </a:xfrm>
          <a:prstGeom prst="rect">
            <a:avLst/>
          </a:prstGeom>
          <a:noFill/>
          <a:ln>
            <a:noFill/>
          </a:ln>
        </p:spPr>
      </p:pic>
      <p:pic>
        <p:nvPicPr>
          <p:cNvPr id="65" name="Google Shape;65;p14"/>
          <p:cNvPicPr preferRelativeResize="0"/>
          <p:nvPr/>
        </p:nvPicPr>
        <p:blipFill>
          <a:blip r:embed="rId4">
            <a:alphaModFix/>
          </a:blip>
          <a:stretch>
            <a:fillRect/>
          </a:stretch>
        </p:blipFill>
        <p:spPr>
          <a:xfrm>
            <a:off x="3964525" y="1482865"/>
            <a:ext cx="5144100" cy="28998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p:tgtEl>
                                          <p:spTgt spid="64"/>
                                        </p:tgtEl>
                                        <p:attrNameLst>
                                          <p:attrName>ppt_w</p:attrName>
                                        </p:attrNameLst>
                                      </p:cBhvr>
                                      <p:tavLst>
                                        <p:tav tm="0">
                                          <p:val>
                                            <p:strVal val="0"/>
                                          </p:val>
                                        </p:tav>
                                        <p:tav tm="100000">
                                          <p:val>
                                            <p:strVal val="#ppt_w"/>
                                          </p:val>
                                        </p:tav>
                                      </p:tavLst>
                                    </p:anim>
                                    <p:anim calcmode="lin" valueType="num">
                                      <p:cBhvr additive="base">
                                        <p:cTn id="8" dur="1000"/>
                                        <p:tgtEl>
                                          <p:spTgt spid="64"/>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1000"/>
                                        <p:tgtEl>
                                          <p:spTgt spid="65"/>
                                        </p:tgtEl>
                                        <p:attrNameLst>
                                          <p:attrName>ppt_w</p:attrName>
                                        </p:attrNameLst>
                                      </p:cBhvr>
                                      <p:tavLst>
                                        <p:tav tm="0">
                                          <p:val>
                                            <p:strVal val="0"/>
                                          </p:val>
                                        </p:tav>
                                        <p:tav tm="100000">
                                          <p:val>
                                            <p:strVal val="#ppt_w"/>
                                          </p:val>
                                        </p:tav>
                                      </p:tavLst>
                                    </p:anim>
                                    <p:anim calcmode="lin" valueType="num">
                                      <p:cBhvr additive="base">
                                        <p:cTn id="14" dur="1000"/>
                                        <p:tgtEl>
                                          <p:spTgt spid="6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26400"/>
            <a:ext cx="8520600" cy="73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DISEÑO</a:t>
            </a:r>
            <a:endParaRPr sz="3600">
              <a:latin typeface="Lora"/>
              <a:ea typeface="Lora"/>
              <a:cs typeface="Lora"/>
              <a:sym typeface="Lora"/>
            </a:endParaRPr>
          </a:p>
        </p:txBody>
      </p:sp>
      <p:pic>
        <p:nvPicPr>
          <p:cNvPr id="71" name="Google Shape;71;p15"/>
          <p:cNvPicPr preferRelativeResize="0"/>
          <p:nvPr/>
        </p:nvPicPr>
        <p:blipFill>
          <a:blip r:embed="rId3">
            <a:alphaModFix/>
          </a:blip>
          <a:stretch>
            <a:fillRect/>
          </a:stretch>
        </p:blipFill>
        <p:spPr>
          <a:xfrm>
            <a:off x="187775" y="1031850"/>
            <a:ext cx="4034127" cy="3877600"/>
          </a:xfrm>
          <a:prstGeom prst="rect">
            <a:avLst/>
          </a:prstGeom>
          <a:noFill/>
          <a:ln>
            <a:noFill/>
          </a:ln>
        </p:spPr>
      </p:pic>
      <p:pic>
        <p:nvPicPr>
          <p:cNvPr id="72" name="Google Shape;72;p15"/>
          <p:cNvPicPr preferRelativeResize="0"/>
          <p:nvPr/>
        </p:nvPicPr>
        <p:blipFill>
          <a:blip r:embed="rId4">
            <a:alphaModFix/>
          </a:blip>
          <a:stretch>
            <a:fillRect/>
          </a:stretch>
        </p:blipFill>
        <p:spPr>
          <a:xfrm>
            <a:off x="8134899" y="2878375"/>
            <a:ext cx="765718" cy="1283995"/>
          </a:xfrm>
          <a:prstGeom prst="rect">
            <a:avLst/>
          </a:prstGeom>
          <a:noFill/>
          <a:ln>
            <a:noFill/>
          </a:ln>
        </p:spPr>
      </p:pic>
      <p:pic>
        <p:nvPicPr>
          <p:cNvPr id="73" name="Google Shape;73;p15"/>
          <p:cNvPicPr preferRelativeResize="0"/>
          <p:nvPr/>
        </p:nvPicPr>
        <p:blipFill>
          <a:blip r:embed="rId5">
            <a:alphaModFix/>
          </a:blip>
          <a:stretch>
            <a:fillRect/>
          </a:stretch>
        </p:blipFill>
        <p:spPr>
          <a:xfrm>
            <a:off x="4482050" y="1821594"/>
            <a:ext cx="3328245" cy="2368418"/>
          </a:xfrm>
          <a:prstGeom prst="rect">
            <a:avLst/>
          </a:prstGeom>
          <a:noFill/>
          <a:ln>
            <a:noFill/>
          </a:ln>
        </p:spPr>
      </p:pic>
      <p:pic>
        <p:nvPicPr>
          <p:cNvPr id="74" name="Google Shape;74;p15"/>
          <p:cNvPicPr preferRelativeResize="0"/>
          <p:nvPr/>
        </p:nvPicPr>
        <p:blipFill>
          <a:blip r:embed="rId6">
            <a:alphaModFix/>
          </a:blip>
          <a:stretch>
            <a:fillRect/>
          </a:stretch>
        </p:blipFill>
        <p:spPr>
          <a:xfrm>
            <a:off x="4702363" y="2022607"/>
            <a:ext cx="1063397" cy="1453870"/>
          </a:xfrm>
          <a:prstGeom prst="rect">
            <a:avLst/>
          </a:prstGeom>
          <a:noFill/>
          <a:ln>
            <a:noFill/>
          </a:ln>
        </p:spPr>
      </p:pic>
      <p:pic>
        <p:nvPicPr>
          <p:cNvPr id="75" name="Google Shape;75;p15"/>
          <p:cNvPicPr preferRelativeResize="0"/>
          <p:nvPr/>
        </p:nvPicPr>
        <p:blipFill>
          <a:blip r:embed="rId7">
            <a:alphaModFix/>
          </a:blip>
          <a:stretch>
            <a:fillRect/>
          </a:stretch>
        </p:blipFill>
        <p:spPr>
          <a:xfrm>
            <a:off x="6803078" y="2317265"/>
            <a:ext cx="1007217" cy="1377066"/>
          </a:xfrm>
          <a:prstGeom prst="rect">
            <a:avLst/>
          </a:prstGeom>
          <a:noFill/>
          <a:ln>
            <a:noFill/>
          </a:ln>
        </p:spPr>
      </p:pic>
      <p:pic>
        <p:nvPicPr>
          <p:cNvPr id="76" name="Google Shape;76;p15"/>
          <p:cNvPicPr preferRelativeResize="0"/>
          <p:nvPr/>
        </p:nvPicPr>
        <p:blipFill rotWithShape="1">
          <a:blip r:embed="rId8">
            <a:alphaModFix/>
          </a:blip>
          <a:srcRect b="46297"/>
          <a:stretch/>
        </p:blipFill>
        <p:spPr>
          <a:xfrm rot="-22">
            <a:off x="8084114" y="2607042"/>
            <a:ext cx="1007212" cy="739511"/>
          </a:xfrm>
          <a:prstGeom prst="rect">
            <a:avLst/>
          </a:prstGeom>
          <a:noFill/>
          <a:ln>
            <a:noFill/>
          </a:ln>
        </p:spPr>
      </p:pic>
      <p:pic>
        <p:nvPicPr>
          <p:cNvPr id="77" name="Google Shape;77;p15"/>
          <p:cNvPicPr preferRelativeResize="0"/>
          <p:nvPr/>
        </p:nvPicPr>
        <p:blipFill>
          <a:blip r:embed="rId9">
            <a:alphaModFix/>
          </a:blip>
          <a:stretch>
            <a:fillRect/>
          </a:stretch>
        </p:blipFill>
        <p:spPr>
          <a:xfrm>
            <a:off x="5733904" y="1751288"/>
            <a:ext cx="824536" cy="1348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Impact"/>
                <a:ea typeface="Impact"/>
                <a:cs typeface="Impact"/>
                <a:sym typeface="Impact"/>
              </a:rPr>
              <a:t>IMPLEMENTACIÓN</a:t>
            </a:r>
            <a:endParaRPr sz="4800" b="1">
              <a:latin typeface="Impact"/>
              <a:ea typeface="Impact"/>
              <a:cs typeface="Impact"/>
              <a:sym typeface="Impact"/>
            </a:endParaRPr>
          </a:p>
        </p:txBody>
      </p:sp>
      <p:pic>
        <p:nvPicPr>
          <p:cNvPr id="83" name="Google Shape;83;p16"/>
          <p:cNvPicPr preferRelativeResize="0"/>
          <p:nvPr/>
        </p:nvPicPr>
        <p:blipFill>
          <a:blip r:embed="rId3">
            <a:alphaModFix/>
          </a:blip>
          <a:stretch>
            <a:fillRect/>
          </a:stretch>
        </p:blipFill>
        <p:spPr>
          <a:xfrm>
            <a:off x="446638" y="915837"/>
            <a:ext cx="8250744" cy="4159750"/>
          </a:xfrm>
          <a:prstGeom prst="rect">
            <a:avLst/>
          </a:prstGeom>
          <a:noFill/>
          <a:ln>
            <a:noFill/>
          </a:ln>
        </p:spPr>
      </p:pic>
      <p:pic>
        <p:nvPicPr>
          <p:cNvPr id="84" name="Google Shape;84;p16"/>
          <p:cNvPicPr preferRelativeResize="0"/>
          <p:nvPr/>
        </p:nvPicPr>
        <p:blipFill>
          <a:blip r:embed="rId4">
            <a:alphaModFix/>
          </a:blip>
          <a:stretch>
            <a:fillRect/>
          </a:stretch>
        </p:blipFill>
        <p:spPr>
          <a:xfrm>
            <a:off x="2024688" y="1127675"/>
            <a:ext cx="5094634" cy="38209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52400" y="1301700"/>
            <a:ext cx="8839200" cy="1679448"/>
          </a:xfrm>
          <a:prstGeom prst="rect">
            <a:avLst/>
          </a:prstGeom>
          <a:noFill/>
          <a:ln>
            <a:noFill/>
          </a:ln>
        </p:spPr>
      </p:pic>
      <p:sp>
        <p:nvSpPr>
          <p:cNvPr id="90" name="Google Shape;90;p17"/>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Impact"/>
                <a:ea typeface="Impact"/>
                <a:cs typeface="Impact"/>
                <a:sym typeface="Impact"/>
              </a:rPr>
              <a:t>IMPLEMENTACIÓN</a:t>
            </a:r>
            <a:endParaRPr sz="4800" b="1">
              <a:latin typeface="Impact"/>
              <a:ea typeface="Impact"/>
              <a:cs typeface="Impact"/>
              <a:sym typeface="Impact"/>
            </a:endParaRPr>
          </a:p>
        </p:txBody>
      </p:sp>
      <p:pic>
        <p:nvPicPr>
          <p:cNvPr id="91" name="Google Shape;91;p17"/>
          <p:cNvPicPr preferRelativeResize="0"/>
          <p:nvPr/>
        </p:nvPicPr>
        <p:blipFill>
          <a:blip r:embed="rId4">
            <a:alphaModFix/>
          </a:blip>
          <a:stretch>
            <a:fillRect/>
          </a:stretch>
        </p:blipFill>
        <p:spPr>
          <a:xfrm>
            <a:off x="1568850" y="958275"/>
            <a:ext cx="6006300" cy="4006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1000"/>
                                        <p:tgtEl>
                                          <p:spTgt spid="91"/>
                                        </p:tgtEl>
                                        <p:attrNameLst>
                                          <p:attrName>ppt_y</p:attrName>
                                        </p:attrNameLst>
                                      </p:cBhvr>
                                      <p:tavLst>
                                        <p:tav tm="0">
                                          <p:val>
                                            <p:strVal val="#ppt_y-1"/>
                                          </p:val>
                                        </p:tav>
                                        <p:tav tm="100000">
                                          <p:val>
                                            <p:strVal val="#ppt_y"/>
                                          </p:val>
                                        </p:tav>
                                      </p:tavLst>
                                    </p:anim>
                                  </p:childTnLst>
                                </p:cTn>
                              </p:par>
                              <p:par>
                                <p:cTn id="8" presetID="2" presetClass="exit" presetSubtype="4" fill="hold" nodeType="withEffect">
                                  <p:stCondLst>
                                    <p:cond delay="0"/>
                                  </p:stCondLst>
                                  <p:childTnLst>
                                    <p:anim calcmode="lin" valueType="num">
                                      <p:cBhvr additive="base">
                                        <p:cTn id="9" dur="1000"/>
                                        <p:tgtEl>
                                          <p:spTgt spid="89"/>
                                        </p:tgtEl>
                                        <p:attrNameLst>
                                          <p:attrName>ppt_y</p:attrName>
                                        </p:attrNameLst>
                                      </p:cBhvr>
                                      <p:tavLst>
                                        <p:tav tm="0">
                                          <p:val>
                                            <p:strVal val="#ppt_y"/>
                                          </p:val>
                                        </p:tav>
                                        <p:tav tm="100000">
                                          <p:val>
                                            <p:strVal val="#ppt_y+1"/>
                                          </p:val>
                                        </p:tav>
                                      </p:tavLst>
                                    </p:anim>
                                    <p:set>
                                      <p:cBhvr>
                                        <p:cTn id="10" dur="1" fill="hold">
                                          <p:stCondLst>
                                            <p:cond delay="100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Lora"/>
                <a:ea typeface="Lora"/>
                <a:cs typeface="Lora"/>
                <a:sym typeface="Lora"/>
              </a:rPr>
              <a:t>IMPLEMENTACIÓN</a:t>
            </a:r>
            <a:endParaRPr sz="4800" b="1">
              <a:latin typeface="Lora"/>
              <a:ea typeface="Lora"/>
              <a:cs typeface="Lora"/>
              <a:sym typeface="Lora"/>
            </a:endParaRPr>
          </a:p>
        </p:txBody>
      </p:sp>
      <p:pic>
        <p:nvPicPr>
          <p:cNvPr id="97" name="Google Shape;97;p18"/>
          <p:cNvPicPr preferRelativeResize="0"/>
          <p:nvPr/>
        </p:nvPicPr>
        <p:blipFill>
          <a:blip r:embed="rId3">
            <a:alphaModFix/>
          </a:blip>
          <a:stretch>
            <a:fillRect/>
          </a:stretch>
        </p:blipFill>
        <p:spPr>
          <a:xfrm>
            <a:off x="2766300" y="958275"/>
            <a:ext cx="3528250" cy="2275000"/>
          </a:xfrm>
          <a:prstGeom prst="rect">
            <a:avLst/>
          </a:prstGeom>
          <a:noFill/>
          <a:ln>
            <a:noFill/>
          </a:ln>
        </p:spPr>
      </p:pic>
      <p:pic>
        <p:nvPicPr>
          <p:cNvPr id="98" name="Google Shape;98;p18"/>
          <p:cNvPicPr preferRelativeResize="0"/>
          <p:nvPr/>
        </p:nvPicPr>
        <p:blipFill>
          <a:blip r:embed="rId4">
            <a:alphaModFix/>
          </a:blip>
          <a:stretch>
            <a:fillRect/>
          </a:stretch>
        </p:blipFill>
        <p:spPr>
          <a:xfrm>
            <a:off x="1567100" y="2160575"/>
            <a:ext cx="6009800" cy="4014350"/>
          </a:xfrm>
          <a:prstGeom prst="rect">
            <a:avLst/>
          </a:prstGeom>
          <a:noFill/>
          <a:ln>
            <a:noFill/>
          </a:ln>
        </p:spPr>
      </p:pic>
      <p:pic>
        <p:nvPicPr>
          <p:cNvPr id="99" name="Google Shape;99;p18"/>
          <p:cNvPicPr preferRelativeResize="0"/>
          <p:nvPr/>
        </p:nvPicPr>
        <p:blipFill>
          <a:blip r:embed="rId5">
            <a:alphaModFix/>
          </a:blip>
          <a:stretch>
            <a:fillRect/>
          </a:stretch>
        </p:blipFill>
        <p:spPr>
          <a:xfrm>
            <a:off x="95825" y="1209825"/>
            <a:ext cx="1634325" cy="1634325"/>
          </a:xfrm>
          <a:prstGeom prst="rect">
            <a:avLst/>
          </a:prstGeom>
          <a:noFill/>
          <a:ln>
            <a:noFill/>
          </a:ln>
        </p:spPr>
      </p:pic>
      <p:pic>
        <p:nvPicPr>
          <p:cNvPr id="100" name="Google Shape;100;p18"/>
          <p:cNvPicPr preferRelativeResize="0"/>
          <p:nvPr/>
        </p:nvPicPr>
        <p:blipFill>
          <a:blip r:embed="rId6">
            <a:alphaModFix/>
          </a:blip>
          <a:stretch>
            <a:fillRect/>
          </a:stretch>
        </p:blipFill>
        <p:spPr>
          <a:xfrm>
            <a:off x="226312" y="1340312"/>
            <a:ext cx="1373349" cy="1373349"/>
          </a:xfrm>
          <a:prstGeom prst="rect">
            <a:avLst/>
          </a:prstGeom>
          <a:noFill/>
          <a:ln>
            <a:noFill/>
          </a:ln>
        </p:spPr>
      </p:pic>
      <p:pic>
        <p:nvPicPr>
          <p:cNvPr id="101" name="Google Shape;101;p18"/>
          <p:cNvPicPr preferRelativeResize="0"/>
          <p:nvPr/>
        </p:nvPicPr>
        <p:blipFill>
          <a:blip r:embed="rId7">
            <a:alphaModFix/>
          </a:blip>
          <a:stretch>
            <a:fillRect/>
          </a:stretch>
        </p:blipFill>
        <p:spPr>
          <a:xfrm>
            <a:off x="7878001" y="1138200"/>
            <a:ext cx="513275" cy="1777550"/>
          </a:xfrm>
          <a:prstGeom prst="rect">
            <a:avLst/>
          </a:prstGeom>
          <a:noFill/>
          <a:ln>
            <a:noFill/>
          </a:ln>
        </p:spPr>
      </p:pic>
      <p:pic>
        <p:nvPicPr>
          <p:cNvPr id="102" name="Google Shape;102;p18"/>
          <p:cNvPicPr preferRelativeResize="0"/>
          <p:nvPr/>
        </p:nvPicPr>
        <p:blipFill>
          <a:blip r:embed="rId6">
            <a:alphaModFix/>
          </a:blip>
          <a:stretch>
            <a:fillRect/>
          </a:stretch>
        </p:blipFill>
        <p:spPr>
          <a:xfrm>
            <a:off x="7283163" y="1175500"/>
            <a:ext cx="1702950" cy="170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08" name="Google Shape;108;p19"/>
          <p:cNvPicPr preferRelativeResize="0"/>
          <p:nvPr/>
        </p:nvPicPr>
        <p:blipFill>
          <a:blip r:embed="rId3">
            <a:alphaModFix/>
          </a:blip>
          <a:stretch>
            <a:fillRect/>
          </a:stretch>
        </p:blipFill>
        <p:spPr>
          <a:xfrm>
            <a:off x="885850" y="967425"/>
            <a:ext cx="1686200" cy="2305350"/>
          </a:xfrm>
          <a:prstGeom prst="rect">
            <a:avLst/>
          </a:prstGeom>
          <a:noFill/>
          <a:ln>
            <a:noFill/>
          </a:ln>
        </p:spPr>
      </p:pic>
      <p:pic>
        <p:nvPicPr>
          <p:cNvPr id="109" name="Google Shape;109;p19"/>
          <p:cNvPicPr preferRelativeResize="0"/>
          <p:nvPr/>
        </p:nvPicPr>
        <p:blipFill>
          <a:blip r:embed="rId4">
            <a:alphaModFix/>
          </a:blip>
          <a:stretch>
            <a:fillRect/>
          </a:stretch>
        </p:blipFill>
        <p:spPr>
          <a:xfrm>
            <a:off x="2669350" y="1152475"/>
            <a:ext cx="1557500" cy="2129405"/>
          </a:xfrm>
          <a:prstGeom prst="rect">
            <a:avLst/>
          </a:prstGeom>
          <a:noFill/>
          <a:ln>
            <a:noFill/>
          </a:ln>
        </p:spPr>
      </p:pic>
      <p:pic>
        <p:nvPicPr>
          <p:cNvPr id="110" name="Google Shape;110;p19"/>
          <p:cNvPicPr preferRelativeResize="0"/>
          <p:nvPr/>
        </p:nvPicPr>
        <p:blipFill>
          <a:blip r:embed="rId5">
            <a:alphaModFix/>
          </a:blip>
          <a:stretch>
            <a:fillRect/>
          </a:stretch>
        </p:blipFill>
        <p:spPr>
          <a:xfrm>
            <a:off x="5329300" y="1104575"/>
            <a:ext cx="1592524" cy="2177299"/>
          </a:xfrm>
          <a:prstGeom prst="rect">
            <a:avLst/>
          </a:prstGeom>
          <a:noFill/>
          <a:ln>
            <a:noFill/>
          </a:ln>
        </p:spPr>
      </p:pic>
      <p:pic>
        <p:nvPicPr>
          <p:cNvPr id="111" name="Google Shape;111;p19"/>
          <p:cNvPicPr preferRelativeResize="0"/>
          <p:nvPr/>
        </p:nvPicPr>
        <p:blipFill>
          <a:blip r:embed="rId6">
            <a:alphaModFix/>
          </a:blip>
          <a:stretch>
            <a:fillRect/>
          </a:stretch>
        </p:blipFill>
        <p:spPr>
          <a:xfrm>
            <a:off x="7330200" y="1255850"/>
            <a:ext cx="1273925" cy="2083176"/>
          </a:xfrm>
          <a:prstGeom prst="rect">
            <a:avLst/>
          </a:prstGeom>
          <a:noFill/>
          <a:ln>
            <a:noFill/>
          </a:ln>
        </p:spPr>
      </p:pic>
      <p:pic>
        <p:nvPicPr>
          <p:cNvPr id="112" name="Google Shape;112;p19"/>
          <p:cNvPicPr preferRelativeResize="0"/>
          <p:nvPr/>
        </p:nvPicPr>
        <p:blipFill>
          <a:blip r:embed="rId7">
            <a:alphaModFix/>
          </a:blip>
          <a:stretch>
            <a:fillRect/>
          </a:stretch>
        </p:blipFill>
        <p:spPr>
          <a:xfrm>
            <a:off x="4072464" y="1104575"/>
            <a:ext cx="982925" cy="2281275"/>
          </a:xfrm>
          <a:prstGeom prst="rect">
            <a:avLst/>
          </a:prstGeom>
          <a:noFill/>
          <a:ln>
            <a:noFill/>
          </a:ln>
        </p:spPr>
      </p:pic>
      <p:pic>
        <p:nvPicPr>
          <p:cNvPr id="113" name="Google Shape;113;p19"/>
          <p:cNvPicPr preferRelativeResize="0"/>
          <p:nvPr/>
        </p:nvPicPr>
        <p:blipFill>
          <a:blip r:embed="rId8">
            <a:alphaModFix/>
          </a:blip>
          <a:stretch>
            <a:fillRect/>
          </a:stretch>
        </p:blipFill>
        <p:spPr>
          <a:xfrm>
            <a:off x="2988763" y="3521125"/>
            <a:ext cx="479200" cy="479200"/>
          </a:xfrm>
          <a:prstGeom prst="rect">
            <a:avLst/>
          </a:prstGeom>
          <a:noFill/>
          <a:ln>
            <a:noFill/>
          </a:ln>
        </p:spPr>
      </p:pic>
      <p:pic>
        <p:nvPicPr>
          <p:cNvPr id="114" name="Google Shape;114;p19"/>
          <p:cNvPicPr preferRelativeResize="0"/>
          <p:nvPr/>
        </p:nvPicPr>
        <p:blipFill>
          <a:blip r:embed="rId9">
            <a:alphaModFix/>
          </a:blip>
          <a:stretch>
            <a:fillRect/>
          </a:stretch>
        </p:blipFill>
        <p:spPr>
          <a:xfrm>
            <a:off x="3755475" y="3522900"/>
            <a:ext cx="542875" cy="542875"/>
          </a:xfrm>
          <a:prstGeom prst="rect">
            <a:avLst/>
          </a:prstGeom>
          <a:noFill/>
          <a:ln>
            <a:noFill/>
          </a:ln>
        </p:spPr>
      </p:pic>
      <p:pic>
        <p:nvPicPr>
          <p:cNvPr id="115" name="Google Shape;115;p19"/>
          <p:cNvPicPr preferRelativeResize="0"/>
          <p:nvPr/>
        </p:nvPicPr>
        <p:blipFill>
          <a:blip r:embed="rId10">
            <a:alphaModFix/>
          </a:blip>
          <a:stretch>
            <a:fillRect/>
          </a:stretch>
        </p:blipFill>
        <p:spPr>
          <a:xfrm>
            <a:off x="4953100" y="3521124"/>
            <a:ext cx="542875" cy="542875"/>
          </a:xfrm>
          <a:prstGeom prst="rect">
            <a:avLst/>
          </a:prstGeom>
          <a:noFill/>
          <a:ln>
            <a:noFill/>
          </a:ln>
        </p:spPr>
      </p:pic>
      <p:sp>
        <p:nvSpPr>
          <p:cNvPr id="116" name="Google Shape;116;p19"/>
          <p:cNvSpPr txBox="1"/>
          <p:nvPr/>
        </p:nvSpPr>
        <p:spPr>
          <a:xfrm>
            <a:off x="6846000" y="4568875"/>
            <a:ext cx="19863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11"/>
              </a:rPr>
              <a:t>https://freesound.org/</a:t>
            </a:r>
            <a:endParaRPr/>
          </a:p>
        </p:txBody>
      </p:sp>
      <p:pic>
        <p:nvPicPr>
          <p:cNvPr id="117" name="Google Shape;117;p19"/>
          <p:cNvPicPr preferRelativeResize="0"/>
          <p:nvPr/>
        </p:nvPicPr>
        <p:blipFill>
          <a:blip r:embed="rId12">
            <a:alphaModFix/>
          </a:blip>
          <a:stretch>
            <a:fillRect/>
          </a:stretch>
        </p:blipFill>
        <p:spPr>
          <a:xfrm>
            <a:off x="5867475" y="3521125"/>
            <a:ext cx="542875" cy="542875"/>
          </a:xfrm>
          <a:prstGeom prst="rect">
            <a:avLst/>
          </a:prstGeom>
          <a:noFill/>
          <a:ln>
            <a:noFill/>
          </a:ln>
        </p:spPr>
      </p:pic>
      <p:pic>
        <p:nvPicPr>
          <p:cNvPr id="118" name="Google Shape;118;p19"/>
          <p:cNvPicPr preferRelativeResize="0"/>
          <p:nvPr/>
        </p:nvPicPr>
        <p:blipFill>
          <a:blip r:embed="rId13">
            <a:alphaModFix/>
          </a:blip>
          <a:stretch>
            <a:fillRect/>
          </a:stretch>
        </p:blipFill>
        <p:spPr>
          <a:xfrm>
            <a:off x="223050" y="4130724"/>
            <a:ext cx="2765714" cy="786500"/>
          </a:xfrm>
          <a:prstGeom prst="rect">
            <a:avLst/>
          </a:prstGeom>
          <a:noFill/>
          <a:ln>
            <a:noFill/>
          </a:ln>
        </p:spPr>
      </p:pic>
      <p:pic>
        <p:nvPicPr>
          <p:cNvPr id="119" name="Google Shape;119;p19"/>
          <p:cNvPicPr preferRelativeResize="0"/>
          <p:nvPr/>
        </p:nvPicPr>
        <p:blipFill>
          <a:blip r:embed="rId14">
            <a:alphaModFix/>
          </a:blip>
          <a:stretch>
            <a:fillRect/>
          </a:stretch>
        </p:blipFill>
        <p:spPr>
          <a:xfrm>
            <a:off x="1949575" y="3541875"/>
            <a:ext cx="622475" cy="437696"/>
          </a:xfrm>
          <a:prstGeom prst="rect">
            <a:avLst/>
          </a:prstGeom>
          <a:noFill/>
          <a:ln>
            <a:noFill/>
          </a:ln>
        </p:spPr>
      </p:pic>
      <p:pic>
        <p:nvPicPr>
          <p:cNvPr id="120" name="Google Shape;120;p19"/>
          <p:cNvPicPr preferRelativeResize="0"/>
          <p:nvPr/>
        </p:nvPicPr>
        <p:blipFill>
          <a:blip r:embed="rId15">
            <a:alphaModFix/>
          </a:blip>
          <a:stretch>
            <a:fillRect/>
          </a:stretch>
        </p:blipFill>
        <p:spPr>
          <a:xfrm>
            <a:off x="6781850" y="3521124"/>
            <a:ext cx="1219224"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1000"/>
                                        <p:tgtEl>
                                          <p:spTgt spid="109"/>
                                        </p:tgtEl>
                                      </p:cBhvr>
                                    </p:animEffect>
                                  </p:childTnLst>
                                </p:cTn>
                              </p:par>
                              <p:par>
                                <p:cTn id="11" presetID="10"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1000"/>
                                        <p:tgtEl>
                                          <p:spTgt spid="110"/>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1000"/>
                                        <p:tgtEl>
                                          <p:spTgt spid="111"/>
                                        </p:tgtEl>
                                      </p:cBhvr>
                                    </p:animEffect>
                                  </p:childTnLst>
                                </p:cTn>
                              </p:par>
                              <p:par>
                                <p:cTn id="17" presetID="2" presetClass="entr" presetSubtype="2" fill="hold"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1000"/>
                                        <p:tgtEl>
                                          <p:spTgt spid="113"/>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 calcmode="lin" valueType="num">
                                      <p:cBhvr additive="base">
                                        <p:cTn id="22" dur="1000"/>
                                        <p:tgtEl>
                                          <p:spTgt spid="114"/>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15"/>
                                        </p:tgtEl>
                                        <p:attrNameLst>
                                          <p:attrName>style.visibility</p:attrName>
                                        </p:attrNameLst>
                                      </p:cBhvr>
                                      <p:to>
                                        <p:strVal val="visible"/>
                                      </p:to>
                                    </p:set>
                                    <p:anim calcmode="lin" valueType="num">
                                      <p:cBhvr additive="base">
                                        <p:cTn id="25" dur="1000"/>
                                        <p:tgtEl>
                                          <p:spTgt spid="11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17"/>
                                        </p:tgtEl>
                                        <p:attrNameLst>
                                          <p:attrName>style.visibility</p:attrName>
                                        </p:attrNameLst>
                                      </p:cBhvr>
                                      <p:to>
                                        <p:strVal val="visible"/>
                                      </p:to>
                                    </p:set>
                                    <p:anim calcmode="lin" valueType="num">
                                      <p:cBhvr additive="base">
                                        <p:cTn id="28" dur="1000"/>
                                        <p:tgtEl>
                                          <p:spTgt spid="1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26" name="Google Shape;126;p20"/>
          <p:cNvPicPr preferRelativeResize="0"/>
          <p:nvPr/>
        </p:nvPicPr>
        <p:blipFill>
          <a:blip r:embed="rId3">
            <a:alphaModFix/>
          </a:blip>
          <a:stretch>
            <a:fillRect/>
          </a:stretch>
        </p:blipFill>
        <p:spPr>
          <a:xfrm>
            <a:off x="7898950" y="45925"/>
            <a:ext cx="1209925" cy="1209925"/>
          </a:xfrm>
          <a:prstGeom prst="rect">
            <a:avLst/>
          </a:prstGeom>
          <a:noFill/>
          <a:ln>
            <a:noFill/>
          </a:ln>
        </p:spPr>
      </p:pic>
      <p:pic>
        <p:nvPicPr>
          <p:cNvPr id="127" name="Google Shape;127;p20"/>
          <p:cNvPicPr preferRelativeResize="0"/>
          <p:nvPr/>
        </p:nvPicPr>
        <p:blipFill>
          <a:blip r:embed="rId4">
            <a:alphaModFix/>
          </a:blip>
          <a:stretch>
            <a:fillRect/>
          </a:stretch>
        </p:blipFill>
        <p:spPr>
          <a:xfrm>
            <a:off x="1933563" y="1614150"/>
            <a:ext cx="5276850" cy="1333500"/>
          </a:xfrm>
          <a:prstGeom prst="rect">
            <a:avLst/>
          </a:prstGeom>
          <a:noFill/>
          <a:ln>
            <a:noFill/>
          </a:ln>
        </p:spPr>
      </p:pic>
      <p:sp>
        <p:nvSpPr>
          <p:cNvPr id="128" name="Google Shape;128;p20"/>
          <p:cNvSpPr txBox="1">
            <a:spLocks noGrp="1"/>
          </p:cNvSpPr>
          <p:nvPr>
            <p:ph type="body" idx="1"/>
          </p:nvPr>
        </p:nvSpPr>
        <p:spPr>
          <a:xfrm>
            <a:off x="125000" y="572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a:t>EJEMPLOS DE RECURSOS</a:t>
            </a:r>
            <a:endParaRPr sz="2000"/>
          </a:p>
          <a:p>
            <a:pPr marL="0" lvl="0" indent="0" algn="ctr" rtl="0">
              <a:spcBef>
                <a:spcPts val="1600"/>
              </a:spcBef>
              <a:spcAft>
                <a:spcPts val="0"/>
              </a:spcAft>
              <a:buNone/>
            </a:pPr>
            <a:r>
              <a:rPr lang="es" sz="1700"/>
              <a:t>Personajes</a:t>
            </a: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r>
              <a:rPr lang="es" sz="1700"/>
              <a:t>Menús e interfaces</a:t>
            </a: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1600"/>
              </a:spcAft>
              <a:buNone/>
            </a:pPr>
            <a:r>
              <a:rPr lang="es" sz="1700"/>
              <a:t>Fondos animados</a:t>
            </a:r>
            <a:endParaRPr sz="1700"/>
          </a:p>
        </p:txBody>
      </p:sp>
      <p:pic>
        <p:nvPicPr>
          <p:cNvPr id="129" name="Google Shape;129;p20"/>
          <p:cNvPicPr preferRelativeResize="0"/>
          <p:nvPr/>
        </p:nvPicPr>
        <p:blipFill>
          <a:blip r:embed="rId5">
            <a:alphaModFix/>
          </a:blip>
          <a:stretch>
            <a:fillRect/>
          </a:stretch>
        </p:blipFill>
        <p:spPr>
          <a:xfrm>
            <a:off x="1308650" y="3599050"/>
            <a:ext cx="2097749" cy="1048875"/>
          </a:xfrm>
          <a:prstGeom prst="rect">
            <a:avLst/>
          </a:prstGeom>
          <a:noFill/>
          <a:ln>
            <a:noFill/>
          </a:ln>
        </p:spPr>
      </p:pic>
      <p:pic>
        <p:nvPicPr>
          <p:cNvPr id="130" name="Google Shape;130;p20"/>
          <p:cNvPicPr preferRelativeResize="0"/>
          <p:nvPr/>
        </p:nvPicPr>
        <p:blipFill>
          <a:blip r:embed="rId6">
            <a:alphaModFix/>
          </a:blip>
          <a:stretch>
            <a:fillRect/>
          </a:stretch>
        </p:blipFill>
        <p:spPr>
          <a:xfrm>
            <a:off x="3643800" y="3615675"/>
            <a:ext cx="1626900" cy="1015625"/>
          </a:xfrm>
          <a:prstGeom prst="rect">
            <a:avLst/>
          </a:prstGeom>
          <a:noFill/>
          <a:ln>
            <a:noFill/>
          </a:ln>
        </p:spPr>
      </p:pic>
      <p:pic>
        <p:nvPicPr>
          <p:cNvPr id="131" name="Google Shape;131;p20"/>
          <p:cNvPicPr preferRelativeResize="0"/>
          <p:nvPr/>
        </p:nvPicPr>
        <p:blipFill>
          <a:blip r:embed="rId7">
            <a:alphaModFix/>
          </a:blip>
          <a:stretch>
            <a:fillRect/>
          </a:stretch>
        </p:blipFill>
        <p:spPr>
          <a:xfrm>
            <a:off x="5417975" y="3599038"/>
            <a:ext cx="849600" cy="849600"/>
          </a:xfrm>
          <a:prstGeom prst="rect">
            <a:avLst/>
          </a:prstGeom>
          <a:noFill/>
          <a:ln>
            <a:noFill/>
          </a:ln>
        </p:spPr>
      </p:pic>
      <p:pic>
        <p:nvPicPr>
          <p:cNvPr id="132" name="Google Shape;132;p20"/>
          <p:cNvPicPr preferRelativeResize="0"/>
          <p:nvPr/>
        </p:nvPicPr>
        <p:blipFill>
          <a:blip r:embed="rId8">
            <a:alphaModFix/>
          </a:blip>
          <a:stretch>
            <a:fillRect/>
          </a:stretch>
        </p:blipFill>
        <p:spPr>
          <a:xfrm>
            <a:off x="5663050" y="3754163"/>
            <a:ext cx="849600" cy="849600"/>
          </a:xfrm>
          <a:prstGeom prst="rect">
            <a:avLst/>
          </a:prstGeom>
          <a:noFill/>
          <a:ln>
            <a:noFill/>
          </a:ln>
        </p:spPr>
      </p:pic>
      <p:pic>
        <p:nvPicPr>
          <p:cNvPr id="133" name="Google Shape;133;p20"/>
          <p:cNvPicPr preferRelativeResize="0"/>
          <p:nvPr/>
        </p:nvPicPr>
        <p:blipFill>
          <a:blip r:embed="rId9">
            <a:alphaModFix/>
          </a:blip>
          <a:stretch>
            <a:fillRect/>
          </a:stretch>
        </p:blipFill>
        <p:spPr>
          <a:xfrm>
            <a:off x="6686375" y="3615676"/>
            <a:ext cx="302447" cy="151224"/>
          </a:xfrm>
          <a:prstGeom prst="rect">
            <a:avLst/>
          </a:prstGeom>
          <a:noFill/>
          <a:ln>
            <a:noFill/>
          </a:ln>
        </p:spPr>
      </p:pic>
      <p:pic>
        <p:nvPicPr>
          <p:cNvPr id="134" name="Google Shape;134;p20"/>
          <p:cNvPicPr preferRelativeResize="0"/>
          <p:nvPr/>
        </p:nvPicPr>
        <p:blipFill>
          <a:blip r:embed="rId10">
            <a:alphaModFix/>
          </a:blip>
          <a:stretch>
            <a:fillRect/>
          </a:stretch>
        </p:blipFill>
        <p:spPr>
          <a:xfrm>
            <a:off x="6634875" y="3837875"/>
            <a:ext cx="1045175" cy="151225"/>
          </a:xfrm>
          <a:prstGeom prst="rect">
            <a:avLst/>
          </a:prstGeom>
          <a:noFill/>
          <a:ln>
            <a:noFill/>
          </a:ln>
        </p:spPr>
      </p:pic>
      <p:pic>
        <p:nvPicPr>
          <p:cNvPr id="135" name="Google Shape;135;p20"/>
          <p:cNvPicPr preferRelativeResize="0"/>
          <p:nvPr/>
        </p:nvPicPr>
        <p:blipFill>
          <a:blip r:embed="rId11">
            <a:alphaModFix/>
          </a:blip>
          <a:stretch>
            <a:fillRect/>
          </a:stretch>
        </p:blipFill>
        <p:spPr>
          <a:xfrm>
            <a:off x="6634875" y="4047875"/>
            <a:ext cx="1045175" cy="151225"/>
          </a:xfrm>
          <a:prstGeom prst="rect">
            <a:avLst/>
          </a:prstGeom>
          <a:noFill/>
          <a:ln>
            <a:noFill/>
          </a:ln>
        </p:spPr>
      </p:pic>
      <p:pic>
        <p:nvPicPr>
          <p:cNvPr id="136" name="Google Shape;136;p20"/>
          <p:cNvPicPr preferRelativeResize="0"/>
          <p:nvPr/>
        </p:nvPicPr>
        <p:blipFill>
          <a:blip r:embed="rId12">
            <a:alphaModFix/>
          </a:blip>
          <a:stretch>
            <a:fillRect/>
          </a:stretch>
        </p:blipFill>
        <p:spPr>
          <a:xfrm>
            <a:off x="6634875" y="4257875"/>
            <a:ext cx="1045175" cy="151225"/>
          </a:xfrm>
          <a:prstGeom prst="rect">
            <a:avLst/>
          </a:prstGeom>
          <a:noFill/>
          <a:ln>
            <a:noFill/>
          </a:ln>
        </p:spPr>
      </p:pic>
      <p:pic>
        <p:nvPicPr>
          <p:cNvPr id="137" name="Google Shape;137;p20"/>
          <p:cNvPicPr preferRelativeResize="0"/>
          <p:nvPr/>
        </p:nvPicPr>
        <p:blipFill>
          <a:blip r:embed="rId13">
            <a:alphaModFix/>
          </a:blip>
          <a:stretch>
            <a:fillRect/>
          </a:stretch>
        </p:blipFill>
        <p:spPr>
          <a:xfrm>
            <a:off x="6028275" y="3245125"/>
            <a:ext cx="1400725" cy="295275"/>
          </a:xfrm>
          <a:prstGeom prst="rect">
            <a:avLst/>
          </a:prstGeom>
          <a:noFill/>
          <a:ln>
            <a:noFill/>
          </a:ln>
        </p:spPr>
      </p:pic>
      <p:pic>
        <p:nvPicPr>
          <p:cNvPr id="138" name="Google Shape;138;p20"/>
          <p:cNvPicPr preferRelativeResize="0"/>
          <p:nvPr/>
        </p:nvPicPr>
        <p:blipFill>
          <a:blip r:embed="rId14">
            <a:alphaModFix/>
          </a:blip>
          <a:stretch>
            <a:fillRect/>
          </a:stretch>
        </p:blipFill>
        <p:spPr>
          <a:xfrm>
            <a:off x="1232250" y="991800"/>
            <a:ext cx="6570125" cy="36956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 calcmode="lin" valueType="num">
                                      <p:cBhvr additive="base">
                                        <p:cTn id="12" dur="1000"/>
                                        <p:tgtEl>
                                          <p:spTgt spid="129"/>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1000"/>
                                        <p:tgtEl>
                                          <p:spTgt spid="130"/>
                                        </p:tgtEl>
                                        <p:attrNameLst>
                                          <p:attrName>ppt_x</p:attrName>
                                        </p:attrNameLst>
                                      </p:cBhvr>
                                      <p:tavLst>
                                        <p:tav tm="0">
                                          <p:val>
                                            <p:strVal val="#ppt_x+1"/>
                                          </p:val>
                                        </p:tav>
                                        <p:tav tm="100000">
                                          <p:val>
                                            <p:strVal val="#ppt_x"/>
                                          </p:val>
                                        </p:tav>
                                      </p:tavLst>
                                    </p:anim>
                                  </p:childTnLst>
                                </p:cTn>
                              </p:par>
                              <p:par>
                                <p:cTn id="16" presetID="23" presetClass="entr" presetSubtype="16" fill="hold" nodeType="withEffect">
                                  <p:stCondLst>
                                    <p:cond delay="0"/>
                                  </p:stCondLst>
                                  <p:childTnLst>
                                    <p:set>
                                      <p:cBhvr>
                                        <p:cTn id="17" dur="1" fill="hold">
                                          <p:stCondLst>
                                            <p:cond delay="0"/>
                                          </p:stCondLst>
                                        </p:cTn>
                                        <p:tgtEl>
                                          <p:spTgt spid="131"/>
                                        </p:tgtEl>
                                        <p:attrNameLst>
                                          <p:attrName>style.visibility</p:attrName>
                                        </p:attrNameLst>
                                      </p:cBhvr>
                                      <p:to>
                                        <p:strVal val="visible"/>
                                      </p:to>
                                    </p:set>
                                    <p:anim calcmode="lin" valueType="num">
                                      <p:cBhvr additive="base">
                                        <p:cTn id="18" dur="1000"/>
                                        <p:tgtEl>
                                          <p:spTgt spid="131"/>
                                        </p:tgtEl>
                                        <p:attrNameLst>
                                          <p:attrName>ppt_w</p:attrName>
                                        </p:attrNameLst>
                                      </p:cBhvr>
                                      <p:tavLst>
                                        <p:tav tm="0">
                                          <p:val>
                                            <p:strVal val="0"/>
                                          </p:val>
                                        </p:tav>
                                        <p:tav tm="100000">
                                          <p:val>
                                            <p:strVal val="#ppt_w"/>
                                          </p:val>
                                        </p:tav>
                                      </p:tavLst>
                                    </p:anim>
                                    <p:anim calcmode="lin" valueType="num">
                                      <p:cBhvr additive="base">
                                        <p:cTn id="19" dur="1000"/>
                                        <p:tgtEl>
                                          <p:spTgt spid="131"/>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132"/>
                                        </p:tgtEl>
                                        <p:attrNameLst>
                                          <p:attrName>style.visibility</p:attrName>
                                        </p:attrNameLst>
                                      </p:cBhvr>
                                      <p:to>
                                        <p:strVal val="visible"/>
                                      </p:to>
                                    </p:set>
                                    <p:anim calcmode="lin" valueType="num">
                                      <p:cBhvr additive="base">
                                        <p:cTn id="22" dur="1000"/>
                                        <p:tgtEl>
                                          <p:spTgt spid="132"/>
                                        </p:tgtEl>
                                        <p:attrNameLst>
                                          <p:attrName>ppt_w</p:attrName>
                                        </p:attrNameLst>
                                      </p:cBhvr>
                                      <p:tavLst>
                                        <p:tav tm="0">
                                          <p:val>
                                            <p:strVal val="0"/>
                                          </p:val>
                                        </p:tav>
                                        <p:tav tm="100000">
                                          <p:val>
                                            <p:strVal val="#ppt_w"/>
                                          </p:val>
                                        </p:tav>
                                      </p:tavLst>
                                    </p:anim>
                                    <p:anim calcmode="lin" valueType="num">
                                      <p:cBhvr additive="base">
                                        <p:cTn id="23" dur="1000"/>
                                        <p:tgtEl>
                                          <p:spTgt spid="132"/>
                                        </p:tgtEl>
                                        <p:attrNameLst>
                                          <p:attrName>ppt_h</p:attrName>
                                        </p:attrNameLst>
                                      </p:cBhvr>
                                      <p:tavLst>
                                        <p:tav tm="0">
                                          <p:val>
                                            <p:strVal val="0"/>
                                          </p:val>
                                        </p:tav>
                                        <p:tav tm="100000">
                                          <p:val>
                                            <p:strVal val="#ppt_h"/>
                                          </p:val>
                                        </p:tav>
                                      </p:tavLst>
                                    </p:anim>
                                  </p:childTnLst>
                                </p:cTn>
                              </p:par>
                              <p:par>
                                <p:cTn id="24" presetID="10" presetClass="entr" presetSubtype="0" fill="hold" nodeType="withEffect">
                                  <p:stCondLst>
                                    <p:cond delay="0"/>
                                  </p:stCondLst>
                                  <p:childTnLst>
                                    <p:set>
                                      <p:cBhvr>
                                        <p:cTn id="25" dur="1" fill="hold">
                                          <p:stCondLst>
                                            <p:cond delay="0"/>
                                          </p:stCondLst>
                                        </p:cTn>
                                        <p:tgtEl>
                                          <p:spTgt spid="133"/>
                                        </p:tgtEl>
                                        <p:attrNameLst>
                                          <p:attrName>style.visibility</p:attrName>
                                        </p:attrNameLst>
                                      </p:cBhvr>
                                      <p:to>
                                        <p:strVal val="visible"/>
                                      </p:to>
                                    </p:set>
                                    <p:animEffect transition="in" filter="fade">
                                      <p:cBhvr>
                                        <p:cTn id="26" dur="1000"/>
                                        <p:tgtEl>
                                          <p:spTgt spid="133"/>
                                        </p:tgtEl>
                                      </p:cBhvr>
                                    </p:animEffect>
                                  </p:childTnLst>
                                </p:cTn>
                              </p:par>
                              <p:par>
                                <p:cTn id="27" presetID="10" presetClass="entr" presetSubtype="0" fill="hold" nodeType="withEffect">
                                  <p:stCondLst>
                                    <p:cond delay="0"/>
                                  </p:stCondLst>
                                  <p:childTnLst>
                                    <p:set>
                                      <p:cBhvr>
                                        <p:cTn id="28" dur="1" fill="hold">
                                          <p:stCondLst>
                                            <p:cond delay="0"/>
                                          </p:stCondLst>
                                        </p:cTn>
                                        <p:tgtEl>
                                          <p:spTgt spid="137"/>
                                        </p:tgtEl>
                                        <p:attrNameLst>
                                          <p:attrName>style.visibility</p:attrName>
                                        </p:attrNameLst>
                                      </p:cBhvr>
                                      <p:to>
                                        <p:strVal val="visible"/>
                                      </p:to>
                                    </p:set>
                                    <p:animEffect transition="in" filter="fade">
                                      <p:cBhvr>
                                        <p:cTn id="29" dur="1000"/>
                                        <p:tgtEl>
                                          <p:spTgt spid="137"/>
                                        </p:tgtEl>
                                      </p:cBhvr>
                                    </p:animEffect>
                                  </p:childTnLst>
                                </p:cTn>
                              </p:par>
                              <p:par>
                                <p:cTn id="30" presetID="10" presetClass="entr" presetSubtype="0" fill="hold" nodeType="with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1000"/>
                                        <p:tgtEl>
                                          <p:spTgt spid="135"/>
                                        </p:tgtEl>
                                      </p:cBhvr>
                                    </p:animEffect>
                                  </p:childTnLst>
                                </p:cTn>
                              </p:par>
                              <p:par>
                                <p:cTn id="33" presetID="10"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10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136"/>
                                        </p:tgtEl>
                                        <p:attrNameLst>
                                          <p:attrName>style.visibility</p:attrName>
                                        </p:attrNameLst>
                                      </p:cBhvr>
                                      <p:to>
                                        <p:strVal val="visible"/>
                                      </p:to>
                                    </p:set>
                                    <p:animEffect transition="in" filter="fade">
                                      <p:cBhvr>
                                        <p:cTn id="38" dur="1000"/>
                                        <p:tgtEl>
                                          <p:spTgt spid="136"/>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38"/>
                                        </p:tgtEl>
                                        <p:attrNameLst>
                                          <p:attrName>style.visibility</p:attrName>
                                        </p:attrNameLst>
                                      </p:cBhvr>
                                      <p:to>
                                        <p:strVal val="visible"/>
                                      </p:to>
                                    </p:set>
                                    <p:anim calcmode="lin" valueType="num">
                                      <p:cBhvr additive="base">
                                        <p:cTn id="43" dur="1000"/>
                                        <p:tgtEl>
                                          <p:spTgt spid="138"/>
                                        </p:tgtEl>
                                        <p:attrNameLst>
                                          <p:attrName>ppt_w</p:attrName>
                                        </p:attrNameLst>
                                      </p:cBhvr>
                                      <p:tavLst>
                                        <p:tav tm="0">
                                          <p:val>
                                            <p:strVal val="0"/>
                                          </p:val>
                                        </p:tav>
                                        <p:tav tm="100000">
                                          <p:val>
                                            <p:strVal val="#ppt_w"/>
                                          </p:val>
                                        </p:tav>
                                      </p:tavLst>
                                    </p:anim>
                                    <p:anim calcmode="lin" valueType="num">
                                      <p:cBhvr additive="base">
                                        <p:cTn id="44" dur="1000"/>
                                        <p:tgtEl>
                                          <p:spTgt spid="1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44" name="Google Shape;144;p21"/>
          <p:cNvPicPr preferRelativeResize="0"/>
          <p:nvPr/>
        </p:nvPicPr>
        <p:blipFill>
          <a:blip r:embed="rId3">
            <a:alphaModFix/>
          </a:blip>
          <a:stretch>
            <a:fillRect/>
          </a:stretch>
        </p:blipFill>
        <p:spPr>
          <a:xfrm>
            <a:off x="7898950" y="45925"/>
            <a:ext cx="1209925" cy="1209925"/>
          </a:xfrm>
          <a:prstGeom prst="rect">
            <a:avLst/>
          </a:prstGeom>
          <a:noFill/>
          <a:ln>
            <a:noFill/>
          </a:ln>
        </p:spPr>
      </p:pic>
      <p:sp>
        <p:nvSpPr>
          <p:cNvPr id="145" name="Google Shape;145;p21"/>
          <p:cNvSpPr txBox="1">
            <a:spLocks noGrp="1"/>
          </p:cNvSpPr>
          <p:nvPr>
            <p:ph type="body" idx="1"/>
          </p:nvPr>
        </p:nvSpPr>
        <p:spPr>
          <a:xfrm>
            <a:off x="125000" y="572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1600"/>
              </a:spcAft>
              <a:buNone/>
            </a:pPr>
            <a:endParaRPr sz="1700"/>
          </a:p>
        </p:txBody>
      </p:sp>
      <p:pic>
        <p:nvPicPr>
          <p:cNvPr id="146" name="Google Shape;146;p21"/>
          <p:cNvPicPr preferRelativeResize="0"/>
          <p:nvPr/>
        </p:nvPicPr>
        <p:blipFill>
          <a:blip r:embed="rId4">
            <a:alphaModFix/>
          </a:blip>
          <a:stretch>
            <a:fillRect/>
          </a:stretch>
        </p:blipFill>
        <p:spPr>
          <a:xfrm>
            <a:off x="515850" y="801302"/>
            <a:ext cx="7146976" cy="40047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Presentación en pantalla (16:9)</PresentationFormat>
  <Paragraphs>48</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Lora</vt:lpstr>
      <vt:lpstr>Impact</vt:lpstr>
      <vt:lpstr>Simple Dark</vt:lpstr>
      <vt:lpstr>Diapositiva 1</vt:lpstr>
      <vt:lpstr>DISEÑO</vt:lpstr>
      <vt:lpstr>DISEÑO</vt:lpstr>
      <vt:lpstr>IMPLEMENTACIÓN</vt:lpstr>
      <vt:lpstr>IMPLEMENTACIÓN</vt:lpstr>
      <vt:lpstr>IMPLEMENTACIÓN</vt:lpstr>
      <vt:lpstr>ARTE</vt:lpstr>
      <vt:lpstr>ARTE</vt:lpstr>
      <vt:lpstr>ARTE</vt:lpstr>
      <vt:lpstr>COMUNICACIÓN</vt:lpstr>
      <vt:lpstr>COMUNICACIÓN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Usuario</cp:lastModifiedBy>
  <cp:revision>2</cp:revision>
  <dcterms:modified xsi:type="dcterms:W3CDTF">2020-05-25T17:30:14Z</dcterms:modified>
</cp:coreProperties>
</file>