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Diapositive de titr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re et texte vertical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itre vertical et text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re et contenu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eux contenu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Titre de section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is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re seul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Vid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u avec légen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 avec légend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png"/><Relationship Id="rId4" Type="http://schemas.openxmlformats.org/officeDocument/2006/relationships/image" Target="../media/image00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0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8.png"/><Relationship Id="rId4" Type="http://schemas.openxmlformats.org/officeDocument/2006/relationships/image" Target="../media/image12.png"/><Relationship Id="rId5" Type="http://schemas.openxmlformats.org/officeDocument/2006/relationships/image" Target="../media/image0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7.png"/><Relationship Id="rId4" Type="http://schemas.openxmlformats.org/officeDocument/2006/relationships/image" Target="../media/image10.png"/><Relationship Id="rId5" Type="http://schemas.openxmlformats.org/officeDocument/2006/relationships/image" Target="../media/image09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3.png"/><Relationship Id="rId4" Type="http://schemas.openxmlformats.org/officeDocument/2006/relationships/image" Target="../media/image0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0" y="4581128"/>
            <a:ext cx="9144000" cy="2276871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Shape 85"/>
          <p:cNvSpPr/>
          <p:nvPr/>
        </p:nvSpPr>
        <p:spPr>
          <a:xfrm>
            <a:off x="0" y="0"/>
            <a:ext cx="9144000" cy="4581127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 txBox="1"/>
          <p:nvPr>
            <p:ph type="ctrTitle"/>
          </p:nvPr>
        </p:nvSpPr>
        <p:spPr>
          <a:xfrm>
            <a:off x="1632615" y="1986408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4CAF50"/>
              </a:buClr>
              <a:buSzPct val="25000"/>
              <a:buFont typeface="Arial"/>
              <a:buNone/>
            </a:pPr>
            <a:r>
              <a:rPr b="0" i="0" lang="fr-FR" sz="6600" u="none" cap="none" strike="noStrike">
                <a:solidFill>
                  <a:srgbClr val="4CAF50"/>
                </a:solidFill>
                <a:latin typeface="Arial"/>
                <a:ea typeface="Arial"/>
                <a:cs typeface="Arial"/>
                <a:sym typeface="Arial"/>
              </a:rPr>
              <a:t>Players To Players</a:t>
            </a:r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2555775" y="4725144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25000"/>
              <a:buFont typeface="Arial"/>
              <a:buNone/>
            </a:pPr>
            <a:r>
              <a:rPr b="1" i="0" lang="fr-FR" sz="28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Une application web de :</a:t>
            </a:r>
          </a:p>
          <a:p>
            <a:pPr indent="0" lvl="0" marL="0" marR="0" rtl="0" algn="r">
              <a:spcBef>
                <a:spcPts val="560"/>
              </a:spcBef>
              <a:spcAft>
                <a:spcPts val="0"/>
              </a:spcAft>
              <a:buClr>
                <a:srgbClr val="BFBFBF"/>
              </a:buClr>
              <a:buSzPct val="25000"/>
              <a:buFont typeface="Arial"/>
              <a:buNone/>
            </a:pPr>
            <a:r>
              <a:rPr b="1" i="0" lang="fr-FR" sz="28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Morvan Lassauzay</a:t>
            </a:r>
          </a:p>
          <a:p>
            <a:pPr indent="0" lvl="0" marL="0" marR="0" rtl="0" algn="r">
              <a:spcBef>
                <a:spcPts val="560"/>
              </a:spcBef>
              <a:spcAft>
                <a:spcPts val="0"/>
              </a:spcAft>
              <a:buClr>
                <a:srgbClr val="BFBFBF"/>
              </a:buClr>
              <a:buSzPct val="25000"/>
              <a:buFont typeface="Arial"/>
              <a:buNone/>
            </a:pPr>
            <a:r>
              <a:rPr b="1" i="0" lang="fr-FR" sz="28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Alexandre Metgy</a:t>
            </a:r>
          </a:p>
          <a:p>
            <a:pPr indent="0" lvl="0" marL="0" marR="0" rtl="0" algn="r">
              <a:spcBef>
                <a:spcPts val="560"/>
              </a:spcBef>
              <a:buClr>
                <a:srgbClr val="BFBFBF"/>
              </a:buClr>
              <a:buSzPct val="25000"/>
              <a:buFont typeface="Arial"/>
              <a:buNone/>
            </a:pPr>
            <a:r>
              <a:rPr b="1" i="0" lang="fr-FR" sz="28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Victor Nea</a:t>
            </a:r>
          </a:p>
        </p:txBody>
      </p:sp>
      <p:pic>
        <p:nvPicPr>
          <p:cNvPr descr="C:\Users\Alexandre\Downloads\mono-512.png" id="88" name="Shape 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519" y="1772816"/>
            <a:ext cx="1759585" cy="1759585"/>
          </a:xfrm>
          <a:prstGeom prst="rect">
            <a:avLst/>
          </a:prstGeom>
          <a:noFill/>
          <a:ln>
            <a:noFill/>
          </a:ln>
        </p:spPr>
      </p:pic>
      <p:sp>
        <p:nvSpPr>
          <p:cNvPr descr="Image result for upmc" id="89" name="Shape 89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ee original image" id="90" name="Shape 9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7308" y="5090912"/>
            <a:ext cx="2476500" cy="125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fr-FR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Choix d’implémentation</a:t>
            </a:r>
            <a:br>
              <a:rPr b="0" i="0" lang="fr-FR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fr-FR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Bases de données</a:t>
            </a:r>
          </a:p>
        </p:txBody>
      </p:sp>
      <p:sp>
        <p:nvSpPr>
          <p:cNvPr id="155" name="Shape 155"/>
          <p:cNvSpPr/>
          <p:nvPr/>
        </p:nvSpPr>
        <p:spPr>
          <a:xfrm>
            <a:off x="0" y="0"/>
            <a:ext cx="9144000" cy="1340767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Shape 156"/>
          <p:cNvSpPr txBox="1"/>
          <p:nvPr/>
        </p:nvSpPr>
        <p:spPr>
          <a:xfrm>
            <a:off x="457200" y="11663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buClr>
                <a:srgbClr val="4CAF50"/>
              </a:buClr>
              <a:buSzPct val="25000"/>
              <a:buFont typeface="Calibri"/>
              <a:buNone/>
            </a:pPr>
            <a:r>
              <a:rPr b="1" lang="fr-FR" sz="3959">
                <a:solidFill>
                  <a:srgbClr val="4CAF50"/>
                </a:solidFill>
                <a:latin typeface="Calibri"/>
                <a:ea typeface="Calibri"/>
                <a:cs typeface="Calibri"/>
                <a:sym typeface="Calibri"/>
              </a:rPr>
              <a:t>CHOIX D’IMPLEMENTATION</a:t>
            </a:r>
            <a:br>
              <a:rPr b="1" lang="fr-FR" sz="3959">
                <a:solidFill>
                  <a:srgbClr val="4CAF5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fr-FR" sz="3959">
                <a:solidFill>
                  <a:srgbClr val="4CAF50"/>
                </a:solidFill>
                <a:latin typeface="Calibri"/>
                <a:ea typeface="Calibri"/>
                <a:cs typeface="Calibri"/>
                <a:sym typeface="Calibri"/>
              </a:rPr>
              <a:t>BASES DE DONNEES</a:t>
            </a:r>
          </a:p>
        </p:txBody>
      </p:sp>
      <p:pic>
        <p:nvPicPr>
          <p:cNvPr id="157" name="Shape 1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023" y="1824097"/>
            <a:ext cx="8748463" cy="1604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4981" y="3861048"/>
            <a:ext cx="8607499" cy="2361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fr-FR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Choix d’implémentation</a:t>
            </a:r>
            <a:br>
              <a:rPr b="0" i="0" lang="fr-FR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fr-FR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API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457200" y="1816224"/>
            <a:ext cx="8229600" cy="470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de jeux : </a:t>
            </a:r>
            <a:r>
              <a:rPr b="1" i="0" lang="fr-FR" sz="3200" u="none" cap="none" strike="noStrike">
                <a:solidFill>
                  <a:srgbClr val="4CAF50"/>
                </a:solidFill>
                <a:latin typeface="Calibri"/>
                <a:ea typeface="Calibri"/>
                <a:cs typeface="Calibri"/>
                <a:sym typeface="Calibri"/>
              </a:rPr>
              <a:t>GiantBomb</a:t>
            </a: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vs </a:t>
            </a:r>
            <a:r>
              <a:rPr b="1" i="0" lang="fr-FR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IGDB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GiantBomb : + de jeux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GiantBomb : + documentation, + claire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Maps</a:t>
            </a:r>
          </a:p>
          <a:p>
            <a:pPr indent="-2857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Localisation des parties</a:t>
            </a:r>
          </a:p>
        </p:txBody>
      </p:sp>
      <p:sp>
        <p:nvSpPr>
          <p:cNvPr id="165" name="Shape 165"/>
          <p:cNvSpPr/>
          <p:nvPr/>
        </p:nvSpPr>
        <p:spPr>
          <a:xfrm>
            <a:off x="0" y="0"/>
            <a:ext cx="9144000" cy="1340767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Shape 166"/>
          <p:cNvSpPr txBox="1"/>
          <p:nvPr/>
        </p:nvSpPr>
        <p:spPr>
          <a:xfrm>
            <a:off x="457200" y="11663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buClr>
                <a:srgbClr val="4CAF50"/>
              </a:buClr>
              <a:buSzPct val="25000"/>
              <a:buFont typeface="Calibri"/>
              <a:buNone/>
            </a:pPr>
            <a:r>
              <a:rPr b="1" lang="fr-FR" sz="3959">
                <a:solidFill>
                  <a:srgbClr val="4CAF50"/>
                </a:solidFill>
                <a:latin typeface="Calibri"/>
                <a:ea typeface="Calibri"/>
                <a:cs typeface="Calibri"/>
                <a:sym typeface="Calibri"/>
              </a:rPr>
              <a:t>CHOIX D’IMPLEMENTATION</a:t>
            </a:r>
            <a:br>
              <a:rPr b="1" lang="fr-FR" sz="3959">
                <a:solidFill>
                  <a:srgbClr val="4CAF5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fr-FR" sz="3959">
                <a:solidFill>
                  <a:srgbClr val="4CAF50"/>
                </a:solidFill>
                <a:latin typeface="Calibri"/>
                <a:ea typeface="Calibri"/>
                <a:cs typeface="Calibri"/>
                <a:sym typeface="Calibri"/>
              </a:rPr>
              <a:t>API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0" y="0"/>
            <a:ext cx="9144000" cy="1340767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Shape 172"/>
          <p:cNvSpPr txBox="1"/>
          <p:nvPr/>
        </p:nvSpPr>
        <p:spPr>
          <a:xfrm>
            <a:off x="457200" y="11663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buClr>
                <a:srgbClr val="4CAF50"/>
              </a:buClr>
              <a:buSzPct val="25000"/>
              <a:buFont typeface="Calibri"/>
              <a:buNone/>
            </a:pPr>
            <a:r>
              <a:rPr b="1" lang="fr-FR" sz="3959">
                <a:solidFill>
                  <a:srgbClr val="4CAF50"/>
                </a:solidFill>
                <a:latin typeface="Calibri"/>
                <a:ea typeface="Calibri"/>
                <a:cs typeface="Calibri"/>
                <a:sym typeface="Calibri"/>
              </a:rPr>
              <a:t>CHOIX D’IMPLEMENTATION</a:t>
            </a:r>
            <a:br>
              <a:rPr b="1" lang="fr-FR" sz="3959">
                <a:solidFill>
                  <a:srgbClr val="4CAF5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fr-FR" sz="3959">
                <a:solidFill>
                  <a:srgbClr val="4CAF50"/>
                </a:solidFill>
                <a:latin typeface="Calibri"/>
                <a:ea typeface="Calibri"/>
                <a:cs typeface="Calibri"/>
                <a:sym typeface="Calibri"/>
              </a:rPr>
              <a:t>ARCHITECTURE DE L’APPLICATION</a:t>
            </a:r>
          </a:p>
        </p:txBody>
      </p:sp>
      <p:pic>
        <p:nvPicPr>
          <p:cNvPr id="173" name="Shape 1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04" y="1829382"/>
            <a:ext cx="8950721" cy="4709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Shape 1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52320" y="3260203"/>
            <a:ext cx="1638300" cy="1104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Shape 17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16824" y="4786241"/>
            <a:ext cx="1691679" cy="875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/>
        </p:nvSpPr>
        <p:spPr>
          <a:xfrm>
            <a:off x="0" y="0"/>
            <a:ext cx="9144000" cy="1340767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Shape 181"/>
          <p:cNvSpPr txBox="1"/>
          <p:nvPr/>
        </p:nvSpPr>
        <p:spPr>
          <a:xfrm>
            <a:off x="457200" y="11663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buClr>
                <a:srgbClr val="4CAF50"/>
              </a:buClr>
              <a:buSzPct val="25000"/>
              <a:buFont typeface="Calibri"/>
              <a:buNone/>
            </a:pPr>
            <a:r>
              <a:rPr b="1" lang="fr-FR" sz="3959">
                <a:solidFill>
                  <a:srgbClr val="4CAF50"/>
                </a:solidFill>
                <a:latin typeface="Calibri"/>
                <a:ea typeface="Calibri"/>
                <a:cs typeface="Calibri"/>
                <a:sym typeface="Calibri"/>
              </a:rPr>
              <a:t>CHOIX D’IMPLEMENTATION</a:t>
            </a:r>
            <a:br>
              <a:rPr b="1" lang="fr-FR" sz="3959">
                <a:solidFill>
                  <a:srgbClr val="4CAF5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fr-FR" sz="3959">
                <a:solidFill>
                  <a:srgbClr val="4CAF50"/>
                </a:solidFill>
                <a:latin typeface="Calibri"/>
                <a:ea typeface="Calibri"/>
                <a:cs typeface="Calibri"/>
                <a:sym typeface="Calibri"/>
              </a:rPr>
              <a:t>RECHERCHE DYNAMIQUE DE JEUX</a:t>
            </a:r>
          </a:p>
        </p:txBody>
      </p:sp>
      <p:pic>
        <p:nvPicPr>
          <p:cNvPr id="182" name="Shape 1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746" y="3708623"/>
            <a:ext cx="3286124" cy="1952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Shape 1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23928" y="3652614"/>
            <a:ext cx="5105399" cy="21526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Victor\Desktop\search.gif" id="184" name="Shape 18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07703" y="1602109"/>
            <a:ext cx="5038724" cy="1466850"/>
          </a:xfrm>
          <a:prstGeom prst="rect">
            <a:avLst/>
          </a:prstGeom>
          <a:noFill/>
          <a:ln cap="flat" cmpd="sng" w="57150">
            <a:solidFill>
              <a:srgbClr val="4CAF50"/>
            </a:solidFill>
            <a:prstDash val="solid"/>
            <a:round/>
            <a:headEnd len="med" w="med" type="none"/>
            <a:tailEnd len="med" w="med" type="none"/>
          </a:ln>
        </p:spPr>
      </p:pic>
      <p:cxnSp>
        <p:nvCxnSpPr>
          <p:cNvPr id="185" name="Shape 185"/>
          <p:cNvCxnSpPr>
            <a:endCxn id="183" idx="1"/>
          </p:cNvCxnSpPr>
          <p:nvPr/>
        </p:nvCxnSpPr>
        <p:spPr>
          <a:xfrm>
            <a:off x="2044428" y="4725039"/>
            <a:ext cx="1879500" cy="3900"/>
          </a:xfrm>
          <a:prstGeom prst="straightConnector1">
            <a:avLst/>
          </a:prstGeom>
          <a:noFill/>
          <a:ln cap="flat" cmpd="sng" w="57150">
            <a:solidFill>
              <a:srgbClr val="4CAF50"/>
            </a:solidFill>
            <a:prstDash val="solid"/>
            <a:round/>
            <a:headEnd len="med" w="med" type="none"/>
            <a:tailEnd len="lg" w="lg" type="stealth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Shape 191"/>
          <p:cNvSpPr txBox="1"/>
          <p:nvPr>
            <p:ph type="ctrTitle"/>
          </p:nvPr>
        </p:nvSpPr>
        <p:spPr>
          <a:xfrm>
            <a:off x="685800" y="2463031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4CAF50"/>
              </a:buClr>
              <a:buSzPct val="25000"/>
              <a:buFont typeface="Calibri"/>
              <a:buNone/>
            </a:pPr>
            <a:r>
              <a:rPr b="1" i="0" lang="fr-FR" sz="13800" u="none" cap="none" strike="noStrike">
                <a:solidFill>
                  <a:srgbClr val="4CAF50"/>
                </a:solidFill>
                <a:latin typeface="Calibri"/>
                <a:ea typeface="Calibri"/>
                <a:cs typeface="Calibri"/>
                <a:sym typeface="Calibri"/>
              </a:rPr>
              <a:t>Démo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0" y="1600200"/>
            <a:ext cx="9144000" cy="506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Difficultés rencontrées :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Utilisation des outils (Hibernate, AWS)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Sécurité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Extensions :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Système de notifications (amis, parties)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Acceptation manuelle ou automatique des participants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Recherche de parties par mots clés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Visibilité des informations d’un profil</a:t>
            </a:r>
          </a:p>
          <a:p>
            <a:pPr indent="-2857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Compte-rendu d’événements : photos, commentaires...</a:t>
            </a:r>
          </a:p>
        </p:txBody>
      </p:sp>
      <p:sp>
        <p:nvSpPr>
          <p:cNvPr id="198" name="Shape 198"/>
          <p:cNvSpPr/>
          <p:nvPr/>
        </p:nvSpPr>
        <p:spPr>
          <a:xfrm>
            <a:off x="0" y="0"/>
            <a:ext cx="9144000" cy="1340767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Shape 199"/>
          <p:cNvSpPr txBox="1"/>
          <p:nvPr/>
        </p:nvSpPr>
        <p:spPr>
          <a:xfrm>
            <a:off x="457200" y="11663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4CAF50"/>
              </a:buClr>
              <a:buSzPct val="25000"/>
              <a:buFont typeface="Calibri"/>
              <a:buNone/>
            </a:pPr>
            <a:r>
              <a:rPr b="1" lang="fr-FR" sz="4290">
                <a:solidFill>
                  <a:srgbClr val="4CAF50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0" y="0"/>
            <a:ext cx="9144000" cy="1340767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 txBox="1"/>
          <p:nvPr>
            <p:ph type="title"/>
          </p:nvPr>
        </p:nvSpPr>
        <p:spPr>
          <a:xfrm>
            <a:off x="457200" y="12575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4CAF50"/>
              </a:buClr>
              <a:buSzPct val="25000"/>
              <a:buFont typeface="Calibri"/>
              <a:buNone/>
            </a:pPr>
            <a:r>
              <a:rPr b="1" i="0" lang="fr-FR" sz="4400" u="none" cap="none" strike="noStrike">
                <a:solidFill>
                  <a:srgbClr val="4CAF50"/>
                </a:solidFill>
                <a:latin typeface="Calibri"/>
                <a:ea typeface="Calibri"/>
                <a:cs typeface="Calibri"/>
                <a:sym typeface="Calibri"/>
              </a:rPr>
              <a:t>SOMMAIRE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457200" y="1600200"/>
            <a:ext cx="8229600" cy="49971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740"/>
              <a:buFont typeface="Arial"/>
              <a:buChar char="•"/>
            </a:pPr>
            <a:r>
              <a:rPr b="0" i="0" lang="fr-FR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Présentation de l’application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740"/>
              <a:buFont typeface="Arial"/>
              <a:buNone/>
            </a:pPr>
            <a:r>
              <a:t/>
            </a:r>
            <a:endParaRPr b="0" i="0" sz="27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740"/>
              <a:buFont typeface="Arial"/>
              <a:buChar char="•"/>
            </a:pPr>
            <a:r>
              <a:rPr b="0" i="0" lang="fr-FR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Fonctionnalités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99166"/>
              <a:buFont typeface="Arial"/>
              <a:buChar char="–"/>
            </a:pPr>
            <a:r>
              <a:rPr b="0" i="0" lang="fr-FR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réseau social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99166"/>
              <a:buFont typeface="Arial"/>
              <a:buChar char="–"/>
            </a:pPr>
            <a:r>
              <a:rPr b="0" i="0" lang="fr-FR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Spécifiques à l’application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99166"/>
              <a:buFont typeface="Arial"/>
              <a:buNone/>
            </a:pPr>
            <a:r>
              <a:t/>
            </a:r>
            <a:endParaRPr b="0" i="0" sz="238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740"/>
              <a:buFont typeface="Arial"/>
              <a:buChar char="•"/>
            </a:pPr>
            <a:r>
              <a:rPr b="0" i="0" lang="fr-FR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Choix d’implémentation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99166"/>
              <a:buFont typeface="Arial"/>
              <a:buChar char="–"/>
            </a:pPr>
            <a:r>
              <a:rPr b="0" i="0" lang="fr-FR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Hébergement, bases de données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99166"/>
              <a:buFont typeface="Arial"/>
              <a:buChar char="–"/>
            </a:pPr>
            <a:r>
              <a:rPr b="0" i="0" lang="fr-FR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API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99166"/>
              <a:buFont typeface="Arial"/>
              <a:buChar char="–"/>
            </a:pPr>
            <a:r>
              <a:rPr b="0" i="0" lang="fr-FR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99166"/>
              <a:buFont typeface="Arial"/>
              <a:buChar char="–"/>
            </a:pPr>
            <a:r>
              <a:rPr b="0" i="0" lang="fr-FR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Appels dynamiques (AJAX)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99166"/>
              <a:buFont typeface="Arial"/>
              <a:buNone/>
            </a:pPr>
            <a:r>
              <a:t/>
            </a:r>
            <a:endParaRPr b="0" i="0" sz="238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44"/>
              </a:spcBef>
              <a:buClr>
                <a:schemeClr val="dk1"/>
              </a:buClr>
              <a:buSzPct val="100740"/>
              <a:buFont typeface="Arial"/>
              <a:buChar char="•"/>
            </a:pPr>
            <a:r>
              <a:rPr b="0" i="0" lang="fr-FR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Démo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/>
        </p:nvSpPr>
        <p:spPr>
          <a:xfrm>
            <a:off x="0" y="0"/>
            <a:ext cx="9144000" cy="1340767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Shape 103"/>
          <p:cNvSpPr txBox="1"/>
          <p:nvPr>
            <p:ph type="title"/>
          </p:nvPr>
        </p:nvSpPr>
        <p:spPr>
          <a:xfrm>
            <a:off x="457200" y="11663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4CAF50"/>
              </a:buClr>
              <a:buSzPct val="25000"/>
              <a:buFont typeface="Calibri"/>
              <a:buNone/>
            </a:pPr>
            <a:r>
              <a:rPr b="1" i="0" lang="fr-FR" sz="4400" u="none" cap="none" strike="noStrike">
                <a:solidFill>
                  <a:srgbClr val="4CAF50"/>
                </a:solidFill>
                <a:latin typeface="Calibri"/>
                <a:ea typeface="Calibri"/>
                <a:cs typeface="Calibri"/>
                <a:sym typeface="Calibri"/>
              </a:rPr>
              <a:t>PRESENTATION DE L’APPLICATION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251519" y="1783357"/>
            <a:ext cx="864096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Voyages dans Paris + Passion jeux vidéo</a:t>
            </a:r>
          </a:p>
          <a:p>
            <a:pPr indent="-342900" lvl="0" marL="34290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Réseau social destiné aux joueurs de jeux vidéo</a:t>
            </a:r>
          </a:p>
          <a:p>
            <a:pPr indent="-342900" lvl="0" marL="34290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Permettre l’organisation de parties en IDF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4067944" y="2492896"/>
            <a:ext cx="1152128" cy="1656183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CAF50"/>
          </a:solidFill>
          <a:ln cap="flat" cmpd="sng" w="25400">
            <a:solidFill>
              <a:srgbClr val="4CAF5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0" y="0"/>
            <a:ext cx="9144000" cy="1340767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Shape 111"/>
          <p:cNvSpPr txBox="1"/>
          <p:nvPr>
            <p:ph type="title"/>
          </p:nvPr>
        </p:nvSpPr>
        <p:spPr>
          <a:xfrm>
            <a:off x="467543" y="11663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4CAF50"/>
              </a:buClr>
              <a:buSzPct val="25000"/>
              <a:buFont typeface="Calibri"/>
              <a:buNone/>
            </a:pPr>
            <a:r>
              <a:rPr b="1" i="0" lang="fr-FR" sz="4400" u="none" cap="none" strike="noStrike">
                <a:solidFill>
                  <a:srgbClr val="4CAF50"/>
                </a:solidFill>
                <a:latin typeface="Calibri"/>
                <a:ea typeface="Calibri"/>
                <a:cs typeface="Calibri"/>
                <a:sym typeface="Calibri"/>
              </a:rPr>
              <a:t>FONCTIONNALITES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Fonctionnalités de réseau social :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Compte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Amis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Préférences (plateformes, jeux et types de jeux)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Organisation de parties :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Héberger une partie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Rechercher une partie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Rejoindre / quitter une partie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0" y="0"/>
            <a:ext cx="9144000" cy="1340767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Shape 118"/>
          <p:cNvSpPr txBox="1"/>
          <p:nvPr>
            <p:ph type="title"/>
          </p:nvPr>
        </p:nvSpPr>
        <p:spPr>
          <a:xfrm>
            <a:off x="457200" y="11663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4CAF50"/>
              </a:buClr>
              <a:buSzPct val="25000"/>
              <a:buFont typeface="Calibri"/>
              <a:buNone/>
            </a:pPr>
            <a:r>
              <a:rPr b="1" i="0" lang="fr-FR" sz="4400" u="none" cap="none" strike="noStrike">
                <a:solidFill>
                  <a:srgbClr val="4CAF50"/>
                </a:solidFill>
                <a:latin typeface="Calibri"/>
                <a:ea typeface="Calibri"/>
                <a:cs typeface="Calibri"/>
                <a:sym typeface="Calibri"/>
              </a:rPr>
              <a:t>FONCTIONNALITES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Recherche de parties :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Localisation avec une carte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 plateforme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 jeux</a:t>
            </a:r>
          </a:p>
          <a:p>
            <a:pPr indent="-2857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Via les amis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0" y="0"/>
            <a:ext cx="9144000" cy="1340767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Shape 125"/>
          <p:cNvSpPr txBox="1"/>
          <p:nvPr>
            <p:ph type="title"/>
          </p:nvPr>
        </p:nvSpPr>
        <p:spPr>
          <a:xfrm>
            <a:off x="457200" y="5375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4CAF50"/>
              </a:buClr>
              <a:buSzPct val="25000"/>
              <a:buFont typeface="Calibri"/>
              <a:buNone/>
            </a:pPr>
            <a:r>
              <a:rPr b="1" i="0" lang="fr-FR" sz="3959" u="none" cap="none" strike="noStrike">
                <a:solidFill>
                  <a:srgbClr val="4CAF50"/>
                </a:solidFill>
                <a:latin typeface="Calibri"/>
                <a:ea typeface="Calibri"/>
                <a:cs typeface="Calibri"/>
                <a:sym typeface="Calibri"/>
              </a:rPr>
              <a:t>FONCTIONNALITES</a:t>
            </a:r>
            <a:br>
              <a:rPr b="1" i="0" lang="fr-FR" sz="3959" u="none" cap="none" strike="noStrike">
                <a:solidFill>
                  <a:srgbClr val="4CAF5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fr-FR" sz="3959" u="none" cap="none" strike="noStrike">
                <a:solidFill>
                  <a:srgbClr val="4CAF50"/>
                </a:solidFill>
                <a:latin typeface="Calibri"/>
                <a:ea typeface="Calibri"/>
                <a:cs typeface="Calibri"/>
                <a:sym typeface="Calibri"/>
              </a:rPr>
              <a:t>HEBERGER UNE PARTIE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Shape 1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519" y="1412775"/>
            <a:ext cx="8851975" cy="5361449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miter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/>
        </p:nvSpPr>
        <p:spPr>
          <a:xfrm>
            <a:off x="0" y="0"/>
            <a:ext cx="9144000" cy="1340767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/>
          <p:nvPr>
            <p:ph type="title"/>
          </p:nvPr>
        </p:nvSpPr>
        <p:spPr>
          <a:xfrm>
            <a:off x="457200" y="5375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4CAF50"/>
              </a:buClr>
              <a:buSzPct val="25000"/>
              <a:buFont typeface="Calibri"/>
              <a:buNone/>
            </a:pPr>
            <a:r>
              <a:rPr b="1" i="0" lang="fr-FR" sz="3959" u="none" cap="none" strike="noStrike">
                <a:solidFill>
                  <a:srgbClr val="4CAF50"/>
                </a:solidFill>
                <a:latin typeface="Calibri"/>
                <a:ea typeface="Calibri"/>
                <a:cs typeface="Calibri"/>
                <a:sym typeface="Calibri"/>
              </a:rPr>
              <a:t>FONCTIONNALITES</a:t>
            </a:r>
            <a:br>
              <a:rPr b="1" i="0" lang="fr-FR" sz="3959" u="none" cap="none" strike="noStrike">
                <a:solidFill>
                  <a:srgbClr val="4CAF5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fr-FR" sz="3959" u="none" cap="none" strike="noStrike">
                <a:solidFill>
                  <a:srgbClr val="4CAF50"/>
                </a:solidFill>
                <a:latin typeface="Calibri"/>
                <a:ea typeface="Calibri"/>
                <a:cs typeface="Calibri"/>
                <a:sym typeface="Calibri"/>
              </a:rPr>
              <a:t>LOCALISER DES PARTIES</a:t>
            </a:r>
          </a:p>
        </p:txBody>
      </p:sp>
      <p:pic>
        <p:nvPicPr>
          <p:cNvPr id="134" name="Shape 1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543" y="1412775"/>
            <a:ext cx="8280919" cy="5366107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miter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0" y="0"/>
            <a:ext cx="9144000" cy="1340767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Shape 140"/>
          <p:cNvSpPr txBox="1"/>
          <p:nvPr>
            <p:ph type="title"/>
          </p:nvPr>
        </p:nvSpPr>
        <p:spPr>
          <a:xfrm>
            <a:off x="457200" y="11663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4CAF50"/>
              </a:buClr>
              <a:buSzPct val="25000"/>
              <a:buFont typeface="Calibri"/>
              <a:buNone/>
            </a:pPr>
            <a:r>
              <a:rPr b="1" i="0" lang="fr-FR" sz="3959" u="none" cap="none" strike="noStrike">
                <a:solidFill>
                  <a:srgbClr val="4CAF50"/>
                </a:solidFill>
                <a:latin typeface="Calibri"/>
                <a:ea typeface="Calibri"/>
                <a:cs typeface="Calibri"/>
                <a:sym typeface="Calibri"/>
              </a:rPr>
              <a:t>FONCTIONNALITES</a:t>
            </a:r>
            <a:br>
              <a:rPr b="1" i="0" lang="fr-FR" sz="3959" u="none" cap="none" strike="noStrike">
                <a:solidFill>
                  <a:srgbClr val="4CAF5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fr-FR" sz="3959" u="none" cap="none" strike="noStrike">
                <a:solidFill>
                  <a:srgbClr val="4CAF50"/>
                </a:solidFill>
                <a:latin typeface="Calibri"/>
                <a:ea typeface="Calibri"/>
                <a:cs typeface="Calibri"/>
                <a:sym typeface="Calibri"/>
              </a:rPr>
              <a:t>RECHERCHE PAR JEU</a:t>
            </a:r>
          </a:p>
        </p:txBody>
      </p:sp>
      <p:pic>
        <p:nvPicPr>
          <p:cNvPr id="141" name="Shape 1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315" y="4272475"/>
            <a:ext cx="9027367" cy="2373862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miter/>
            <a:headEnd len="med" w="med" type="none"/>
            <a:tailEnd len="med" w="med" type="none"/>
          </a:ln>
        </p:spPr>
      </p:pic>
      <p:pic>
        <p:nvPicPr>
          <p:cNvPr id="142" name="Shape 1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4095" y="1495796"/>
            <a:ext cx="7452320" cy="2653282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miter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0" y="0"/>
            <a:ext cx="9144000" cy="1340767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Shape 148"/>
          <p:cNvSpPr txBox="1"/>
          <p:nvPr>
            <p:ph type="title"/>
          </p:nvPr>
        </p:nvSpPr>
        <p:spPr>
          <a:xfrm>
            <a:off x="457200" y="11663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4CAF50"/>
              </a:buClr>
              <a:buSzPct val="25000"/>
              <a:buFont typeface="Calibri"/>
              <a:buNone/>
            </a:pPr>
            <a:r>
              <a:rPr b="1" i="0" lang="fr-FR" sz="3959" u="none" cap="none" strike="noStrike">
                <a:solidFill>
                  <a:srgbClr val="4CAF50"/>
                </a:solidFill>
                <a:latin typeface="Calibri"/>
                <a:ea typeface="Calibri"/>
                <a:cs typeface="Calibri"/>
                <a:sym typeface="Calibri"/>
              </a:rPr>
              <a:t>CHOIX D’IMPLEMENTATION</a:t>
            </a:r>
            <a:br>
              <a:rPr b="1" i="0" lang="fr-FR" sz="3959" u="none" cap="none" strike="noStrike">
                <a:solidFill>
                  <a:srgbClr val="4CAF5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fr-FR" sz="3959" u="none" cap="none" strike="noStrike">
                <a:solidFill>
                  <a:srgbClr val="4CAF50"/>
                </a:solidFill>
                <a:latin typeface="Calibri"/>
                <a:ea typeface="Calibri"/>
                <a:cs typeface="Calibri"/>
                <a:sym typeface="Calibri"/>
              </a:rPr>
              <a:t>HEBERGEMENT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457200" y="1927373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Amazon AWS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Elastic Beanstalk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Amazon RDS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Avantages comparé à Google App Engine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Modélisation relationnelle avant choix de l’hébergeur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de données SQL (gratuit)</a:t>
            </a:r>
          </a:p>
          <a:p>
            <a:pPr indent="-285750" lvl="1" marL="742950" marR="0" rtl="0" algn="l">
              <a:spcBef>
                <a:spcPts val="56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