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677" y="720090"/>
            <a:ext cx="1125664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8909" y="1543049"/>
            <a:ext cx="5265420" cy="394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1459" y="223520"/>
            <a:ext cx="1572259" cy="457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77" y="2684744"/>
            <a:ext cx="6753225" cy="189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19725" y="6448818"/>
            <a:ext cx="1094104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5307" y="6448818"/>
            <a:ext cx="62166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7169" y="6448818"/>
            <a:ext cx="203834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F3863"/>
                </a:solidFill>
                <a:latin typeface="Verdana"/>
                <a:cs typeface="Verdana"/>
              </a:defRPr>
            </a:lvl1pPr>
          </a:lstStyle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ayesian-a-b-testing-and-its-benefits-a7bbe5cb5103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commons.psu.edu/2017/02/14/public-service-announcement/" TargetMode="External"/><Relationship Id="rId5" Type="http://schemas.openxmlformats.org/officeDocument/2006/relationships/hyperlink" Target="https://www.indeed.com/career-advice/career-development/what-is-a-public-service-announcement" TargetMode="External"/><Relationship Id="rId4" Type="http://schemas.openxmlformats.org/officeDocument/2006/relationships/hyperlink" Target="https://www.statology.org/benjamini-hochberg-procedur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57400" y="2004068"/>
            <a:ext cx="8547100" cy="139583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810" algn="ctr">
              <a:lnSpc>
                <a:spcPct val="107100"/>
              </a:lnSpc>
              <a:spcBef>
                <a:spcPts val="85"/>
              </a:spcBef>
            </a:pPr>
            <a:r>
              <a:rPr lang="en-US" sz="4400" spc="145" dirty="0">
                <a:solidFill>
                  <a:srgbClr val="FFFFFF"/>
                </a:solidFill>
                <a:latin typeface="Verdana"/>
                <a:cs typeface="Verdana"/>
              </a:rPr>
              <a:t>Marketing of Public Service Announcement A/B Testing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6120" y="3660140"/>
            <a:ext cx="5577840" cy="403860"/>
          </a:xfrm>
          <a:custGeom>
            <a:avLst/>
            <a:gdLst/>
            <a:ahLst/>
            <a:cxnLst/>
            <a:rect l="l" t="t" r="r" b="b"/>
            <a:pathLst>
              <a:path w="5577840" h="403860">
                <a:moveTo>
                  <a:pt x="5375909" y="0"/>
                </a:moveTo>
                <a:lnTo>
                  <a:pt x="201930" y="0"/>
                </a:lnTo>
                <a:lnTo>
                  <a:pt x="155634" y="5333"/>
                </a:lnTo>
                <a:lnTo>
                  <a:pt x="113133" y="20527"/>
                </a:lnTo>
                <a:lnTo>
                  <a:pt x="75640" y="44367"/>
                </a:lnTo>
                <a:lnTo>
                  <a:pt x="44367" y="75640"/>
                </a:lnTo>
                <a:lnTo>
                  <a:pt x="20527" y="113133"/>
                </a:lnTo>
                <a:lnTo>
                  <a:pt x="5333" y="155634"/>
                </a:lnTo>
                <a:lnTo>
                  <a:pt x="0" y="201930"/>
                </a:lnTo>
                <a:lnTo>
                  <a:pt x="5333" y="248225"/>
                </a:lnTo>
                <a:lnTo>
                  <a:pt x="20527" y="290726"/>
                </a:lnTo>
                <a:lnTo>
                  <a:pt x="44367" y="328219"/>
                </a:lnTo>
                <a:lnTo>
                  <a:pt x="75640" y="359492"/>
                </a:lnTo>
                <a:lnTo>
                  <a:pt x="113133" y="383332"/>
                </a:lnTo>
                <a:lnTo>
                  <a:pt x="155634" y="398526"/>
                </a:lnTo>
                <a:lnTo>
                  <a:pt x="201930" y="403860"/>
                </a:lnTo>
                <a:lnTo>
                  <a:pt x="5375909" y="403860"/>
                </a:lnTo>
                <a:lnTo>
                  <a:pt x="5422205" y="398526"/>
                </a:lnTo>
                <a:lnTo>
                  <a:pt x="5464706" y="383332"/>
                </a:lnTo>
                <a:lnTo>
                  <a:pt x="5502199" y="359492"/>
                </a:lnTo>
                <a:lnTo>
                  <a:pt x="5533472" y="328219"/>
                </a:lnTo>
                <a:lnTo>
                  <a:pt x="5557312" y="290726"/>
                </a:lnTo>
                <a:lnTo>
                  <a:pt x="5572506" y="248225"/>
                </a:lnTo>
                <a:lnTo>
                  <a:pt x="5577839" y="201930"/>
                </a:lnTo>
                <a:lnTo>
                  <a:pt x="5572506" y="155634"/>
                </a:lnTo>
                <a:lnTo>
                  <a:pt x="5557312" y="113133"/>
                </a:lnTo>
                <a:lnTo>
                  <a:pt x="5533472" y="75640"/>
                </a:lnTo>
                <a:lnTo>
                  <a:pt x="5502199" y="44367"/>
                </a:lnTo>
                <a:lnTo>
                  <a:pt x="5464706" y="20527"/>
                </a:lnTo>
                <a:lnTo>
                  <a:pt x="5422205" y="5333"/>
                </a:lnTo>
                <a:lnTo>
                  <a:pt x="5375909" y="0"/>
                </a:lnTo>
                <a:close/>
              </a:path>
            </a:pathLst>
          </a:custGeom>
          <a:solidFill>
            <a:srgbClr val="F3C1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71290" y="3696017"/>
            <a:ext cx="47155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Verdana"/>
                <a:cs typeface="Verdana"/>
              </a:rPr>
              <a:t>Experimental Design and A/B Testing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620" y="223520"/>
            <a:ext cx="11595100" cy="6337300"/>
            <a:chOff x="388620" y="223520"/>
            <a:chExt cx="11595100" cy="63373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1460" y="223520"/>
              <a:ext cx="1572259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" y="6484620"/>
              <a:ext cx="145478" cy="76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743565" y="6444615"/>
            <a:ext cx="10915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50" dirty="0">
                <a:solidFill>
                  <a:srgbClr val="FFFFFF"/>
                </a:solidFill>
                <a:latin typeface="Verdana"/>
                <a:cs typeface="Verdana"/>
              </a:rPr>
              <a:t>©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800" spc="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800" spc="-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800" spc="-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309" y="6444615"/>
            <a:ext cx="6216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800" spc="-8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800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174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</a:t>
            </a:r>
            <a:r>
              <a:rPr spc="-20" dirty="0"/>
              <a:t>n</a:t>
            </a:r>
            <a:r>
              <a:rPr spc="75" dirty="0"/>
              <a:t>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10</a:t>
            </a:fld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787717" y="1558290"/>
            <a:ext cx="5724525" cy="31635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927100" algn="l"/>
              </a:tabLst>
            </a:pPr>
            <a:r>
              <a:rPr sz="1800" b="1" spc="-5" dirty="0">
                <a:latin typeface="Calibri"/>
                <a:cs typeface="Calibri"/>
              </a:rPr>
              <a:t>Control	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Announcements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(PSA)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alibri"/>
                <a:cs typeface="Calibri"/>
              </a:rPr>
              <a:t>Treatment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Creative Ads,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a.Ads 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good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headline</a:t>
            </a:r>
            <a:endParaRPr sz="1800" dirty="0">
              <a:latin typeface="Calibri"/>
              <a:cs typeface="Calibri"/>
            </a:endParaRPr>
          </a:p>
          <a:p>
            <a:pPr marL="12700" marR="485140">
              <a:lnSpc>
                <a:spcPts val="232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b.Make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text </a:t>
            </a:r>
            <a:r>
              <a:rPr sz="1800" spc="-5" dirty="0">
                <a:latin typeface="Calibri"/>
                <a:cs typeface="Calibri"/>
              </a:rPr>
              <a:t>of information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concise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informative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invite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engange.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“Get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lang="en-US" sz="1800" spc="-5" dirty="0">
                <a:latin typeface="Calibri"/>
                <a:cs typeface="Calibri"/>
              </a:rPr>
              <a:t>!</a:t>
            </a:r>
            <a:r>
              <a:rPr sz="1800" spc="-5" dirty="0">
                <a:latin typeface="Calibri"/>
                <a:cs typeface="Calibri"/>
              </a:rPr>
              <a:t>”,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“Buy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Now</a:t>
            </a:r>
            <a:r>
              <a:rPr lang="en-US" sz="1800" dirty="0">
                <a:latin typeface="Calibri"/>
                <a:cs typeface="Calibri"/>
              </a:rPr>
              <a:t>!</a:t>
            </a:r>
            <a:r>
              <a:rPr sz="1800" dirty="0">
                <a:latin typeface="Calibri"/>
                <a:cs typeface="Calibri"/>
              </a:rPr>
              <a:t>”</a:t>
            </a: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5" dirty="0">
                <a:latin typeface="Calibri"/>
                <a:cs typeface="Calibri"/>
              </a:rPr>
              <a:t> 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median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customer.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9164"/>
              </p:ext>
            </p:extLst>
          </p:nvPr>
        </p:nvGraphicFramePr>
        <p:xfrm>
          <a:off x="6824979" y="1549375"/>
          <a:ext cx="4649469" cy="15033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671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10" dirty="0"/>
                        <a:t>Variants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25" dirty="0"/>
                        <a:t>Ads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spc="-5" dirty="0"/>
                        <a:t>Total</a:t>
                      </a:r>
                      <a:r>
                        <a:rPr sz="1800" b="1" spc="-25" dirty="0"/>
                        <a:t> </a:t>
                      </a:r>
                      <a:r>
                        <a:rPr sz="1800" b="1" spc="20" dirty="0"/>
                        <a:t>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/>
                        <a:t>Keterangan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/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PSA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&lt;15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/>
                        <a:t>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7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/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PSA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&gt;15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/>
                        <a:t>Treatment</a:t>
                      </a:r>
                      <a:r>
                        <a:rPr sz="1800" spc="10" dirty="0"/>
                        <a:t> </a:t>
                      </a:r>
                      <a:r>
                        <a:rPr sz="1800" spc="5" dirty="0"/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7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/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Creative</a:t>
                      </a:r>
                      <a:r>
                        <a:rPr sz="1800" spc="-35" dirty="0"/>
                        <a:t> </a:t>
                      </a:r>
                      <a:r>
                        <a:rPr sz="1800" dirty="0"/>
                        <a:t>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&lt;15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/>
                        <a:t>Treatment</a:t>
                      </a:r>
                      <a:r>
                        <a:rPr sz="1800" spc="10" dirty="0"/>
                        <a:t> </a:t>
                      </a:r>
                      <a:r>
                        <a:rPr sz="1800" spc="5" dirty="0"/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72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dirty="0"/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Creative</a:t>
                      </a:r>
                      <a:r>
                        <a:rPr sz="1800" spc="-35" dirty="0"/>
                        <a:t> </a:t>
                      </a:r>
                      <a:r>
                        <a:rPr sz="1800" dirty="0"/>
                        <a:t>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/>
                        <a:t>&gt;15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10" dirty="0"/>
                        <a:t>Treatment</a:t>
                      </a:r>
                      <a:r>
                        <a:rPr sz="1800" spc="10" dirty="0"/>
                        <a:t> </a:t>
                      </a:r>
                      <a:r>
                        <a:rPr sz="1800" spc="5" dirty="0"/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823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</a:t>
            </a:r>
            <a:r>
              <a:rPr spc="15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5460" y="2707639"/>
            <a:ext cx="5605780" cy="3756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9615" y="1494536"/>
            <a:ext cx="10752455" cy="13093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libri"/>
                <a:cs typeface="Calibri"/>
              </a:rPr>
              <a:t>Goal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towards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</a:t>
            </a:r>
            <a:endParaRPr sz="1800">
              <a:latin typeface="Calibri"/>
              <a:cs typeface="Calibri"/>
            </a:endParaRPr>
          </a:p>
          <a:p>
            <a:pPr marL="41910" marR="5080">
              <a:lnSpc>
                <a:spcPts val="232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want</a:t>
            </a:r>
            <a:r>
              <a:rPr sz="180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compare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(right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tail)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prove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greater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800" b="1" spc="-5" dirty="0">
                <a:latin typeface="Calibri"/>
                <a:cs typeface="Calibri"/>
              </a:rPr>
              <a:t>Hypothesis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11</a:t>
            </a:fld>
            <a:endParaRPr spc="-6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290" y="3590290"/>
            <a:ext cx="4252595" cy="0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00" y="2821214"/>
            <a:ext cx="5737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80" dirty="0"/>
              <a:t>Experimental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12</a:t>
            </a:fld>
            <a:endParaRPr spc="-6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459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Experimental</a:t>
            </a:r>
            <a:endParaRPr spc="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13</a:t>
            </a:fld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759459" y="1494536"/>
            <a:ext cx="10819130" cy="42360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spc="-10" dirty="0">
                <a:latin typeface="Calibri"/>
                <a:cs typeface="Calibri"/>
              </a:rPr>
              <a:t>Randomization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 marL="358140" marR="7620" algn="just">
              <a:lnSpc>
                <a:spcPts val="232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Randomization</a:t>
            </a:r>
            <a:r>
              <a:rPr sz="1800" dirty="0">
                <a:latin typeface="Calibri"/>
                <a:cs typeface="Calibri"/>
              </a:rPr>
              <a:t> unit is </a:t>
            </a:r>
            <a:r>
              <a:rPr sz="1800" spc="-5" dirty="0">
                <a:latin typeface="Calibri"/>
                <a:cs typeface="Calibri"/>
              </a:rPr>
              <a:t>“who” or “what” </a:t>
            </a:r>
            <a:r>
              <a:rPr sz="1800" dirty="0">
                <a:latin typeface="Calibri"/>
                <a:cs typeface="Calibri"/>
              </a:rPr>
              <a:t>kind </a:t>
            </a:r>
            <a:r>
              <a:rPr sz="1800" spc="-5" dirty="0">
                <a:latin typeface="Calibri"/>
                <a:cs typeface="Calibri"/>
              </a:rPr>
              <a:t>of thinks that allocated</a:t>
            </a:r>
            <a:r>
              <a:rPr sz="1800" dirty="0">
                <a:latin typeface="Calibri"/>
                <a:cs typeface="Calibri"/>
              </a:rPr>
              <a:t> randomly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each group. To </a:t>
            </a:r>
            <a:r>
              <a:rPr sz="1800" spc="-5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more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context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we’re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people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Jakarta.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Calibri"/>
                <a:cs typeface="Calibri"/>
              </a:rPr>
              <a:t>Target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randomization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 marL="358140" marR="5080" algn="just">
              <a:lnSpc>
                <a:spcPct val="1069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Target of randomization </a:t>
            </a:r>
            <a:r>
              <a:rPr sz="1800" dirty="0">
                <a:latin typeface="Calibri"/>
                <a:cs typeface="Calibri"/>
              </a:rPr>
              <a:t>unit is all user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exposed </a:t>
            </a:r>
            <a:r>
              <a:rPr sz="1800" spc="-5" dirty="0">
                <a:latin typeface="Calibri"/>
                <a:cs typeface="Calibri"/>
              </a:rPr>
              <a:t>by Public Service </a:t>
            </a:r>
            <a:r>
              <a:rPr sz="1800" dirty="0">
                <a:latin typeface="Calibri"/>
                <a:cs typeface="Calibri"/>
              </a:rPr>
              <a:t>Announcement and Creative </a:t>
            </a:r>
            <a:r>
              <a:rPr sz="1800" spc="-5" dirty="0">
                <a:latin typeface="Calibri"/>
                <a:cs typeface="Calibri"/>
              </a:rPr>
              <a:t>Ads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Jakarta. Also, we would considering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5" dirty="0">
                <a:latin typeface="Calibri"/>
                <a:cs typeface="Calibri"/>
              </a:rPr>
              <a:t>total </a:t>
            </a:r>
            <a:r>
              <a:rPr sz="1800" dirty="0">
                <a:latin typeface="Calibri"/>
                <a:cs typeface="Calibri"/>
              </a:rPr>
              <a:t>ads </a:t>
            </a:r>
            <a:r>
              <a:rPr sz="1800" spc="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expose </a:t>
            </a:r>
            <a:r>
              <a:rPr sz="1800" spc="-5" dirty="0">
                <a:latin typeface="Calibri"/>
                <a:cs typeface="Calibri"/>
              </a:rPr>
              <a:t>to the customer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variant of the randomization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6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Calibri"/>
                <a:cs typeface="Calibri"/>
              </a:rPr>
              <a:t>Sample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Size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affect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endParaRPr sz="1800">
              <a:latin typeface="Calibri"/>
              <a:cs typeface="Calibri"/>
            </a:endParaRPr>
          </a:p>
          <a:p>
            <a:pPr marL="927100" lvl="1" indent="-572135">
              <a:lnSpc>
                <a:spcPct val="100000"/>
              </a:lnSpc>
              <a:spcBef>
                <a:spcPts val="160"/>
              </a:spcBef>
              <a:buAutoNum type="alphaLcPeriod"/>
              <a:tabLst>
                <a:tab pos="927100" algn="l"/>
                <a:tab pos="927735" algn="l"/>
              </a:tabLst>
            </a:pP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dirty="0">
                <a:latin typeface="Calibri"/>
                <a:cs typeface="Calibri"/>
              </a:rPr>
              <a:t> level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(α)</a:t>
            </a:r>
            <a:endParaRPr sz="18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α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(Accept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Ho</a:t>
            </a:r>
            <a:r>
              <a:rPr sz="1800" spc="-10" dirty="0">
                <a:latin typeface="Calibri"/>
                <a:cs typeface="Calibri"/>
              </a:rPr>
              <a:t> right)</a:t>
            </a:r>
            <a:endParaRPr sz="18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opportunities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H1,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whereas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right.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wrong,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reduce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Conservatively,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1%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α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We’re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α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5%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dirty="0">
                <a:latin typeface="Calibri"/>
                <a:cs typeface="Calibri"/>
              </a:rPr>
              <a:t> level.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459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</a:t>
            </a:r>
            <a:r>
              <a:rPr spc="-95" dirty="0"/>
              <a:t>x</a:t>
            </a:r>
            <a:r>
              <a:rPr spc="75" dirty="0"/>
              <a:t>pe</a:t>
            </a:r>
            <a:r>
              <a:rPr spc="55" dirty="0"/>
              <a:t>r</a:t>
            </a:r>
            <a:r>
              <a:rPr spc="50" dirty="0"/>
              <a:t>iment</a:t>
            </a:r>
            <a:r>
              <a:rPr lang="en-US" spc="50" dirty="0"/>
              <a:t>al</a:t>
            </a:r>
            <a:endParaRPr spc="5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14</a:t>
            </a:fld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759459" y="1494536"/>
            <a:ext cx="1473200" cy="6102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Calibri"/>
                <a:cs typeface="Calibri"/>
              </a:rPr>
              <a:t>Sample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5741" y="1784477"/>
            <a:ext cx="9330690" cy="2084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alibri"/>
                <a:cs typeface="Calibri"/>
              </a:rPr>
              <a:t>Power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β)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β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(Reject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Ho</a:t>
            </a:r>
            <a:r>
              <a:rPr sz="1800" spc="-10" dirty="0">
                <a:latin typeface="Calibri"/>
                <a:cs typeface="Calibri"/>
              </a:rPr>
              <a:t> wrong)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32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opportunities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reject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Ho,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whereas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wrong.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Because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right,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β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value.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Conservatively,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80%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power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lever.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We’re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determined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 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β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80%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level.</a:t>
            </a:r>
            <a:endParaRPr sz="1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(σ)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population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241" y="3273425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4241" y="3840571"/>
            <a:ext cx="9879330" cy="12014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554355" algn="l"/>
              </a:tabLst>
            </a:pPr>
            <a:r>
              <a:rPr sz="1800" spc="-5" dirty="0">
                <a:latin typeface="Calibri"/>
                <a:cs typeface="Calibri"/>
              </a:rPr>
              <a:t>d.	Difference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treatment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65" dirty="0">
                <a:latin typeface="Calibri"/>
                <a:cs typeface="Calibri"/>
              </a:rPr>
              <a:t>(</a:t>
            </a:r>
            <a:r>
              <a:rPr sz="1800" spc="-265" dirty="0">
                <a:solidFill>
                  <a:srgbClr val="1F2023"/>
                </a:solidFill>
                <a:latin typeface="Arial MT"/>
                <a:cs typeface="Arial MT"/>
              </a:rPr>
              <a:t>δ)</a:t>
            </a:r>
            <a:endParaRPr sz="1800">
              <a:latin typeface="Arial MT"/>
              <a:cs typeface="Arial MT"/>
            </a:endParaRPr>
          </a:p>
          <a:p>
            <a:pPr marL="584200" marR="5080">
              <a:lnSpc>
                <a:spcPct val="107000"/>
              </a:lnSpc>
              <a:spcBef>
                <a:spcPts val="1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propose,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treatment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profitable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1%.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PSA</a:t>
            </a:r>
            <a:r>
              <a:rPr sz="1800" spc="-10" dirty="0">
                <a:latin typeface="Calibri"/>
                <a:cs typeface="Calibri"/>
              </a:rPr>
              <a:t> because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459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Experimental</a:t>
            </a:r>
            <a:endParaRPr spc="50" dirty="0"/>
          </a:p>
        </p:txBody>
      </p:sp>
      <p:sp>
        <p:nvSpPr>
          <p:cNvPr id="4" name="object 4"/>
          <p:cNvSpPr txBox="1"/>
          <p:nvPr/>
        </p:nvSpPr>
        <p:spPr>
          <a:xfrm>
            <a:off x="759459" y="1494536"/>
            <a:ext cx="9646285" cy="6102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Calibri"/>
                <a:cs typeface="Calibri"/>
              </a:rPr>
              <a:t>Calculating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Sample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Remember,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17" y="2974046"/>
            <a:ext cx="10471785" cy="29698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Thus,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" dirty="0">
                <a:latin typeface="Calibri"/>
                <a:cs typeface="Calibri"/>
              </a:rPr>
              <a:t> equation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1.570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b="1" spc="-5" dirty="0">
                <a:latin typeface="Calibri"/>
                <a:cs typeface="Calibri"/>
              </a:rPr>
              <a:t>user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needed.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6.280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7400"/>
              </a:lnSpc>
              <a:spcBef>
                <a:spcPts val="805"/>
              </a:spcBef>
              <a:tabLst>
                <a:tab pos="747395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case,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don't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standard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rate.	However,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current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baseline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Bernoulli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trial,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0.02.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standard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Bernoulli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12700" marR="697230">
              <a:lnSpc>
                <a:spcPct val="106500"/>
              </a:lnSpc>
            </a:pP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3.080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higher.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12.320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8500" y="2080260"/>
            <a:ext cx="2763520" cy="9956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0177" y="4970271"/>
            <a:ext cx="1611645" cy="312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15</a:t>
            </a:fld>
            <a:endParaRPr spc="-6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4595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</a:t>
            </a:r>
            <a:r>
              <a:rPr spc="-95" dirty="0"/>
              <a:t>x</a:t>
            </a:r>
            <a:r>
              <a:rPr spc="75" dirty="0"/>
              <a:t>pe</a:t>
            </a:r>
            <a:r>
              <a:rPr spc="55" dirty="0"/>
              <a:t>r</a:t>
            </a:r>
            <a:r>
              <a:rPr spc="50" dirty="0"/>
              <a:t>iment</a:t>
            </a:r>
            <a:r>
              <a:rPr lang="en-US" spc="50" dirty="0"/>
              <a:t>al</a:t>
            </a:r>
            <a:endParaRPr spc="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16</a:t>
            </a:fld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759459" y="1494536"/>
            <a:ext cx="10725785" cy="9048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10" dirty="0">
                <a:latin typeface="Calibri"/>
                <a:cs typeface="Calibri"/>
              </a:rPr>
              <a:t> long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experiment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ts val="232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assumption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5" dirty="0">
                <a:latin typeface="Calibri"/>
                <a:cs typeface="Calibri"/>
              </a:rPr>
              <a:t> week 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3.000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weeks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3590289"/>
            <a:ext cx="5867400" cy="45719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499" y="2804542"/>
            <a:ext cx="6542660" cy="55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07000"/>
              </a:lnSpc>
              <a:spcBef>
                <a:spcPts val="100"/>
              </a:spcBef>
            </a:pPr>
            <a:r>
              <a:rPr lang="en-US" sz="3600" spc="40" dirty="0"/>
              <a:t>Experiment </a:t>
            </a:r>
            <a:r>
              <a:rPr sz="3600" spc="-110" dirty="0"/>
              <a:t>a</a:t>
            </a:r>
            <a:r>
              <a:rPr sz="3600" spc="130" dirty="0"/>
              <a:t>nd</a:t>
            </a:r>
            <a:r>
              <a:rPr lang="en-US" sz="3600" spc="-440" dirty="0"/>
              <a:t> </a:t>
            </a:r>
            <a:r>
              <a:rPr lang="en-US" sz="3600" spc="150" dirty="0"/>
              <a:t>Data Gain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17</a:t>
            </a:fld>
            <a:endParaRPr spc="-6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3064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/>
              <a:t>Experiment and Data Gain</a:t>
            </a:r>
            <a:endParaRPr lang="en-US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59459" y="1494536"/>
            <a:ext cx="10513060" cy="15938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pc="-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can’t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gain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directly,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we’re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r>
              <a:rPr sz="1800" dirty="0">
                <a:latin typeface="Calibri"/>
                <a:cs typeface="Calibri"/>
              </a:rPr>
              <a:t> 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according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7000"/>
              </a:lnSpc>
              <a:spcBef>
                <a:spcPts val="810"/>
              </a:spcBef>
              <a:tabLst>
                <a:tab pos="10073005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marketing_AB.csv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588.101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 Random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3.080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12.320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	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calculate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percentages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sampling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3934075"/>
            <a:ext cx="3164750" cy="13967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179" y="3450771"/>
            <a:ext cx="4024330" cy="27629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18</a:t>
            </a:fld>
            <a:endParaRPr spc="-65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E249270-8AF6-01D5-D9B4-C4AA093C21C9}"/>
              </a:ext>
            </a:extLst>
          </p:cNvPr>
          <p:cNvSpPr/>
          <p:nvPr/>
        </p:nvSpPr>
        <p:spPr>
          <a:xfrm>
            <a:off x="467677" y="1308157"/>
            <a:ext cx="5867400" cy="45719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9702" y="3429000"/>
            <a:ext cx="4252595" cy="0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111" y="2671990"/>
            <a:ext cx="52152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" dirty="0"/>
              <a:t>Analyz</a:t>
            </a:r>
            <a:r>
              <a:rPr lang="en-US" sz="4000" spc="30" dirty="0"/>
              <a:t>e The Data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19</a:t>
            </a:fld>
            <a:endParaRPr spc="-6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692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pc="75" dirty="0"/>
              <a:t>O</a:t>
            </a:r>
            <a:r>
              <a:rPr u="heavy" spc="75" dirty="0">
                <a:uFill>
                  <a:solidFill>
                    <a:srgbClr val="F3C145"/>
                  </a:solidFill>
                </a:uFill>
              </a:rPr>
              <a:t>utline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0377" y="1597342"/>
            <a:ext cx="7124065" cy="256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Introduction/Background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Topics, Datasets, and Tool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Define Problem, Goals, Metrics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Dashboard User Flow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Data Cleaning 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Dashboard and Business Insights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Conclusion, Solution</a:t>
            </a:r>
          </a:p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Times New Roman"/>
              <a:buChar char="■"/>
              <a:tabLst>
                <a:tab pos="299085" algn="l"/>
                <a:tab pos="299720" algn="l"/>
              </a:tabLst>
            </a:pPr>
            <a:r>
              <a:rPr lang="en-US" sz="2000" spc="45" dirty="0">
                <a:solidFill>
                  <a:srgbClr val="0F3863"/>
                </a:solidFill>
                <a:latin typeface="Verdana"/>
                <a:cs typeface="Verdana"/>
              </a:rPr>
              <a:t>References</a:t>
            </a: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</a:t>
            </a:fld>
            <a:endParaRPr spc="-6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20</a:t>
            </a:fld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467677" y="1340445"/>
            <a:ext cx="10556240" cy="46297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a.	Check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quality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(missing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value,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duplicate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data,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distribution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trustworthiness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Validate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Avoid</a:t>
            </a:r>
            <a:r>
              <a:rPr sz="1800" spc="-5" dirty="0">
                <a:latin typeface="Calibri"/>
                <a:cs typeface="Calibri"/>
              </a:rPr>
              <a:t> threat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internal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validity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Avoid</a:t>
            </a:r>
            <a:r>
              <a:rPr sz="1800" spc="-5" dirty="0">
                <a:latin typeface="Calibri"/>
                <a:cs typeface="Calibri"/>
              </a:rPr>
              <a:t> threat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 external validity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Mitigate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effect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simpson’s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paradox</a:t>
            </a:r>
            <a:endParaRPr sz="1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following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checklist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</a:t>
            </a:r>
            <a:r>
              <a:rPr sz="180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Missing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5" dirty="0">
                <a:latin typeface="Calibri"/>
                <a:cs typeface="Calibri"/>
              </a:rPr>
              <a:t> missing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Uniqueness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duplicate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Invalid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follow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format?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variable/column?</a:t>
            </a:r>
            <a:endParaRPr sz="1800">
              <a:latin typeface="Calibri"/>
              <a:cs typeface="Calibri"/>
            </a:endParaRPr>
          </a:p>
          <a:p>
            <a:pPr marL="355600" lvl="1" indent="-288290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delays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many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periode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experiment?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long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logged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analysis?</a:t>
            </a:r>
            <a:endParaRPr sz="1800">
              <a:latin typeface="Calibri"/>
              <a:cs typeface="Calibri"/>
            </a:endParaRPr>
          </a:p>
          <a:p>
            <a:pPr marL="355600" marR="6985" indent="2540">
              <a:lnSpc>
                <a:spcPct val="1065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We’re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checking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(Missing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value),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Duplicate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Invalid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combination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40055" y="1699260"/>
            <a:ext cx="5658485" cy="316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65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b.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exploration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(how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many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group,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choose)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exploration,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3.080</a:t>
            </a:r>
            <a:endParaRPr sz="18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user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25%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percentage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7000"/>
              </a:lnSpc>
              <a:spcBef>
                <a:spcPts val="810"/>
              </a:spcBef>
              <a:buFont typeface="Symbol"/>
              <a:buChar char="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Using box </a:t>
            </a:r>
            <a:r>
              <a:rPr sz="1800" spc="-5" dirty="0">
                <a:latin typeface="Calibri"/>
                <a:cs typeface="Calibri"/>
              </a:rPr>
              <a:t>plot, we </a:t>
            </a:r>
            <a:r>
              <a:rPr sz="1800" dirty="0">
                <a:latin typeface="Calibri"/>
                <a:cs typeface="Calibri"/>
              </a:rPr>
              <a:t>can analysis </a:t>
            </a:r>
            <a:r>
              <a:rPr sz="1800" spc="-5" dirty="0">
                <a:latin typeface="Calibri"/>
                <a:cs typeface="Calibri"/>
              </a:rPr>
              <a:t>there are no </a:t>
            </a:r>
            <a:r>
              <a:rPr sz="1800" dirty="0">
                <a:latin typeface="Calibri"/>
                <a:cs typeface="Calibri"/>
              </a:rPr>
              <a:t>difference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ads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consume by customer with </a:t>
            </a:r>
            <a:r>
              <a:rPr sz="1800" dirty="0">
                <a:latin typeface="Calibri"/>
                <a:cs typeface="Calibri"/>
              </a:rPr>
              <a:t>psa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7000"/>
              </a:lnSpc>
              <a:spcBef>
                <a:spcPts val="810"/>
              </a:spcBef>
              <a:buFont typeface="Symbol"/>
              <a:buChar char="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There are disparities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proportion </a:t>
            </a:r>
            <a:r>
              <a:rPr sz="1800" dirty="0">
                <a:latin typeface="Calibri"/>
                <a:cs typeface="Calibri"/>
              </a:rPr>
              <a:t>between converted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marketing </a:t>
            </a:r>
            <a:r>
              <a:rPr sz="1800" spc="-5" dirty="0">
                <a:latin typeface="Calibri"/>
                <a:cs typeface="Calibri"/>
              </a:rPr>
              <a:t>funnel.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there are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significant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variants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488" y="1387186"/>
            <a:ext cx="2574862" cy="1772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3608" y="1402319"/>
            <a:ext cx="2564901" cy="17648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91656" y="3735724"/>
            <a:ext cx="2706307" cy="1880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624" y="3723237"/>
            <a:ext cx="2804419" cy="18935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21</a:t>
            </a:fld>
            <a:endParaRPr spc="-6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67677" y="1339444"/>
            <a:ext cx="5659120" cy="306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b.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3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exploration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(how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many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group,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choose)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psa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Friday,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endParaRPr sz="18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less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Tuesday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</a:t>
            </a:r>
            <a:r>
              <a:rPr sz="1800" spc="-5" dirty="0">
                <a:latin typeface="Calibri"/>
                <a:cs typeface="Calibri"/>
              </a:rPr>
              <a:t> Saturday.</a:t>
            </a:r>
            <a:endParaRPr sz="18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7100"/>
              </a:lnSpc>
              <a:spcBef>
                <a:spcPts val="810"/>
              </a:spcBef>
              <a:buFont typeface="Symbol"/>
              <a:buChar char=""/>
              <a:tabLst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Using </a:t>
            </a:r>
            <a:r>
              <a:rPr sz="1800" spc="-5" dirty="0">
                <a:latin typeface="Calibri"/>
                <a:cs typeface="Calibri"/>
              </a:rPr>
              <a:t>distribution plotting, we </a:t>
            </a:r>
            <a:r>
              <a:rPr sz="1800" spc="5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distinguish between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converted</a:t>
            </a:r>
            <a:r>
              <a:rPr sz="1800" dirty="0">
                <a:latin typeface="Calibri"/>
                <a:cs typeface="Calibri"/>
              </a:rPr>
              <a:t> and </a:t>
            </a:r>
            <a:r>
              <a:rPr sz="1800" spc="-5" dirty="0">
                <a:latin typeface="Calibri"/>
                <a:cs typeface="Calibri"/>
              </a:rPr>
              <a:t>unconverted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customers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been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consumed.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distribution.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hour, as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 see</a:t>
            </a:r>
            <a:r>
              <a:rPr sz="1800" dirty="0">
                <a:latin typeface="Calibri"/>
                <a:cs typeface="Calibri"/>
              </a:rPr>
              <a:t> there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aren’t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differences</a:t>
            </a:r>
            <a:r>
              <a:rPr sz="1800" dirty="0">
                <a:latin typeface="Calibri"/>
                <a:cs typeface="Calibri"/>
              </a:rPr>
              <a:t> both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 distribution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494" y="4395707"/>
            <a:ext cx="3301631" cy="2268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86" y="841037"/>
            <a:ext cx="4357784" cy="2811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4010" y="3738392"/>
            <a:ext cx="4476860" cy="2926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22</a:t>
            </a:fld>
            <a:endParaRPr spc="-6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1459" y="223520"/>
            <a:ext cx="1572259" cy="457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467677" y="1237702"/>
            <a:ext cx="5657850" cy="46304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latin typeface="Calibri"/>
                <a:cs typeface="Calibri"/>
              </a:rPr>
              <a:t>c.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SRM</a:t>
            </a:r>
            <a:r>
              <a:rPr sz="1800" b="1" spc="-5" dirty="0">
                <a:latin typeface="Calibri"/>
                <a:cs typeface="Calibri"/>
              </a:rPr>
              <a:t> test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chi-square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179705" marR="8255" algn="just">
              <a:lnSpc>
                <a:spcPct val="107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Sample </a:t>
            </a:r>
            <a:r>
              <a:rPr sz="1800" dirty="0">
                <a:latin typeface="Calibri"/>
                <a:cs typeface="Calibri"/>
              </a:rPr>
              <a:t>Ratio </a:t>
            </a:r>
            <a:r>
              <a:rPr sz="1800" spc="-5" dirty="0">
                <a:latin typeface="Calibri"/>
                <a:cs typeface="Calibri"/>
              </a:rPr>
              <a:t>Mismatch </a:t>
            </a:r>
            <a:r>
              <a:rPr sz="1800" dirty="0">
                <a:latin typeface="Calibri"/>
                <a:cs typeface="Calibri"/>
              </a:rPr>
              <a:t>(SRM) is </a:t>
            </a:r>
            <a:r>
              <a:rPr sz="1800" spc="-5" dirty="0">
                <a:latin typeface="Calibri"/>
                <a:cs typeface="Calibri"/>
              </a:rPr>
              <a:t>the situation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observed sample </a:t>
            </a:r>
            <a:r>
              <a:rPr sz="1800" dirty="0">
                <a:latin typeface="Calibri"/>
                <a:cs typeface="Calibri"/>
              </a:rPr>
              <a:t>ratio in the experiment is </a:t>
            </a:r>
            <a:r>
              <a:rPr sz="1800" spc="-5" dirty="0">
                <a:latin typeface="Calibri"/>
                <a:cs typeface="Calibri"/>
              </a:rPr>
              <a:t>different from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expected.</a:t>
            </a:r>
            <a:endParaRPr sz="1800">
              <a:latin typeface="Calibri"/>
              <a:cs typeface="Calibri"/>
            </a:endParaRPr>
          </a:p>
          <a:p>
            <a:pPr marL="179705" marR="6985" algn="just">
              <a:lnSpc>
                <a:spcPct val="1065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Chi-square</a:t>
            </a:r>
            <a:r>
              <a:rPr sz="1800" dirty="0">
                <a:latin typeface="Calibri"/>
                <a:cs typeface="Calibri"/>
              </a:rPr>
              <a:t> 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SRM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 marL="179705" marR="5080" algn="just">
              <a:lnSpc>
                <a:spcPct val="1074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steps </a:t>
            </a:r>
            <a:r>
              <a:rPr sz="1800" spc="-5" dirty="0">
                <a:latin typeface="Calibri"/>
                <a:cs typeface="Calibri"/>
              </a:rPr>
              <a:t>for doing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chi-square </a:t>
            </a:r>
            <a:r>
              <a:rPr sz="1800" dirty="0">
                <a:latin typeface="Calibri"/>
                <a:cs typeface="Calibri"/>
              </a:rPr>
              <a:t>test </a:t>
            </a:r>
            <a:r>
              <a:rPr sz="1800" spc="1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order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detect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406400" indent="-227329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07034" algn="l"/>
              </a:tabLst>
            </a:pP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alternative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(H0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H1)</a:t>
            </a:r>
            <a:endParaRPr sz="1800">
              <a:latin typeface="Calibri"/>
              <a:cs typeface="Calibri"/>
            </a:endParaRPr>
          </a:p>
          <a:p>
            <a:pPr marL="406400" indent="-227329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07034" algn="l"/>
              </a:tabLst>
            </a:pPr>
            <a:r>
              <a:rPr sz="1800" spc="-5" dirty="0">
                <a:latin typeface="Calibri"/>
                <a:cs typeface="Calibri"/>
              </a:rPr>
              <a:t>Calculate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chi-square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statistics</a:t>
            </a:r>
            <a:endParaRPr sz="1800">
              <a:latin typeface="Calibri"/>
              <a:cs typeface="Calibri"/>
            </a:endParaRPr>
          </a:p>
          <a:p>
            <a:pPr marL="406400" indent="-227329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07034" algn="l"/>
              </a:tabLst>
            </a:pP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</a:t>
            </a:r>
            <a:endParaRPr sz="1800">
              <a:latin typeface="Calibri"/>
              <a:cs typeface="Calibri"/>
            </a:endParaRPr>
          </a:p>
          <a:p>
            <a:pPr marL="406400" indent="-227329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07034" algn="l"/>
              </a:tabLst>
            </a:pPr>
            <a:r>
              <a:rPr sz="1800" dirty="0">
                <a:latin typeface="Calibri"/>
                <a:cs typeface="Calibri"/>
              </a:rPr>
              <a:t>Make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draw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17970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doing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chi-square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in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order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detect</a:t>
            </a:r>
            <a:endParaRPr sz="1800">
              <a:latin typeface="Calibri"/>
              <a:cs typeface="Calibri"/>
            </a:endParaRPr>
          </a:p>
          <a:p>
            <a:pPr marL="179705" algn="just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SRM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7003" y="1142222"/>
            <a:ext cx="5329557" cy="16644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19291" y="3016733"/>
            <a:ext cx="5176520" cy="24352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32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Observed: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control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traffic</a:t>
            </a:r>
            <a:r>
              <a:rPr sz="1800" dirty="0">
                <a:latin typeface="Calibri"/>
                <a:cs typeface="Calibri"/>
              </a:rPr>
              <a:t> volumes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(sample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respectively</a:t>
            </a:r>
            <a:endParaRPr sz="1800">
              <a:latin typeface="Calibri"/>
              <a:cs typeface="Calibri"/>
            </a:endParaRPr>
          </a:p>
          <a:p>
            <a:pPr marL="12700" marR="668020">
              <a:lnSpc>
                <a:spcPct val="101000"/>
              </a:lnSpc>
              <a:spcBef>
                <a:spcPts val="775"/>
              </a:spcBef>
            </a:pPr>
            <a:r>
              <a:rPr sz="1800" spc="-5" dirty="0">
                <a:latin typeface="Calibri"/>
                <a:cs typeface="Calibri"/>
              </a:rPr>
              <a:t>Expected: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expected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treatment </a:t>
            </a:r>
            <a:r>
              <a:rPr sz="1800" dirty="0">
                <a:latin typeface="Calibri"/>
                <a:cs typeface="Calibri"/>
              </a:rPr>
              <a:t>— i.e.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Observed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dirty="0">
                <a:latin typeface="Calibri"/>
                <a:cs typeface="Calibri"/>
              </a:rPr>
              <a:t> #</a:t>
            </a:r>
            <a:r>
              <a:rPr sz="1800" spc="-5" dirty="0">
                <a:latin typeface="Calibri"/>
                <a:cs typeface="Calibri"/>
              </a:rPr>
              <a:t> user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expected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observed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23</a:t>
            </a:fld>
            <a:endParaRPr spc="-6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67677" y="1237702"/>
            <a:ext cx="3852545" cy="81406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latin typeface="Calibri"/>
                <a:cs typeface="Calibri"/>
              </a:rPr>
              <a:t>c.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SRM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chi-square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179705">
              <a:lnSpc>
                <a:spcPct val="100000"/>
              </a:lnSpc>
              <a:spcBef>
                <a:spcPts val="945"/>
              </a:spcBef>
            </a:pP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 </a:t>
            </a:r>
            <a:r>
              <a:rPr sz="1800" spc="-10" dirty="0">
                <a:latin typeface="Calibri"/>
                <a:cs typeface="Calibri"/>
              </a:rPr>
              <a:t>rule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941" y="2251487"/>
            <a:ext cx="10981875" cy="25191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24</a:t>
            </a:fld>
            <a:endParaRPr spc="-6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562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E</a:t>
            </a:r>
            <a:r>
              <a:rPr u="heavy" dirty="0">
                <a:uFill>
                  <a:solidFill>
                    <a:srgbClr val="F3C145"/>
                  </a:solidFill>
                </a:uFill>
              </a:rPr>
              <a:t>nsur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8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th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-3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-80" dirty="0">
                <a:uFill>
                  <a:solidFill>
                    <a:srgbClr val="F3C145"/>
                  </a:solidFill>
                </a:uFill>
              </a:rPr>
              <a:t>Quality of Data</a:t>
            </a:r>
            <a:endParaRPr spc="4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25</a:t>
            </a:fld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467677" y="1237702"/>
            <a:ext cx="11246485" cy="316484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latin typeface="Calibri"/>
                <a:cs typeface="Calibri"/>
              </a:rPr>
              <a:t>c.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Perform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SRM</a:t>
            </a:r>
            <a:r>
              <a:rPr sz="1800" b="1" spc="-5" dirty="0">
                <a:latin typeface="Calibri"/>
                <a:cs typeface="Calibri"/>
              </a:rPr>
              <a:t> test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chi-square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7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Comparison of chi-square statistics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5" dirty="0">
                <a:latin typeface="Calibri"/>
                <a:cs typeface="Calibri"/>
              </a:rPr>
              <a:t>critical </a:t>
            </a:r>
            <a:r>
              <a:rPr sz="1800" dirty="0">
                <a:latin typeface="Calibri"/>
                <a:cs typeface="Calibri"/>
              </a:rPr>
              <a:t>value. </a:t>
            </a:r>
            <a:r>
              <a:rPr sz="1800" spc="-5" dirty="0">
                <a:latin typeface="Calibri"/>
                <a:cs typeface="Calibri"/>
              </a:rPr>
              <a:t>We must </a:t>
            </a:r>
            <a:r>
              <a:rPr sz="1800" dirty="0">
                <a:latin typeface="Calibri"/>
                <a:cs typeface="Calibri"/>
              </a:rPr>
              <a:t>calculate </a:t>
            </a:r>
            <a:r>
              <a:rPr sz="1800" spc="-5" dirty="0">
                <a:latin typeface="Calibri"/>
                <a:cs typeface="Calibri"/>
              </a:rPr>
              <a:t>the critical first. Critical </a:t>
            </a:r>
            <a:r>
              <a:rPr sz="1800" dirty="0">
                <a:latin typeface="Calibri"/>
                <a:cs typeface="Calibri"/>
              </a:rPr>
              <a:t>value is </a:t>
            </a:r>
            <a:r>
              <a:rPr sz="1800" spc="-5" dirty="0">
                <a:latin typeface="Calibri"/>
                <a:cs typeface="Calibri"/>
              </a:rPr>
              <a:t>the chi-square </a:t>
            </a:r>
            <a:r>
              <a:rPr sz="1800" dirty="0">
                <a:latin typeface="Calibri"/>
                <a:cs typeface="Calibri"/>
              </a:rPr>
              <a:t> value </a:t>
            </a:r>
            <a:r>
              <a:rPr sz="1800" spc="-5" dirty="0">
                <a:latin typeface="Calibri"/>
                <a:cs typeface="Calibri"/>
              </a:rPr>
              <a:t>at alpha.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get </a:t>
            </a:r>
            <a:r>
              <a:rPr sz="1800" spc="-5" dirty="0">
                <a:latin typeface="Calibri"/>
                <a:cs typeface="Calibri"/>
              </a:rPr>
              <a:t>critical </a:t>
            </a:r>
            <a:r>
              <a:rPr sz="1800" dirty="0">
                <a:latin typeface="Calibri"/>
                <a:cs typeface="Calibri"/>
              </a:rPr>
              <a:t>value 6.635. </a:t>
            </a:r>
            <a:r>
              <a:rPr sz="1800" spc="-5" dirty="0">
                <a:latin typeface="Calibri"/>
                <a:cs typeface="Calibri"/>
              </a:rPr>
              <a:t>Make decisions from chi-square statistics and critical </a:t>
            </a:r>
            <a:r>
              <a:rPr sz="1800" dirty="0">
                <a:latin typeface="Calibri"/>
                <a:cs typeface="Calibri"/>
              </a:rPr>
              <a:t>value and </a:t>
            </a: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 calculate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Fail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Reject </a:t>
            </a:r>
            <a:r>
              <a:rPr sz="1800" b="1" dirty="0">
                <a:latin typeface="Calibri"/>
                <a:cs typeface="Calibri"/>
              </a:rPr>
              <a:t>Ho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5" dirty="0">
                <a:latin typeface="Calibri"/>
                <a:cs typeface="Calibri"/>
              </a:rPr>
              <a:t> No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SRM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7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Based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data quality, we </a:t>
            </a:r>
            <a:r>
              <a:rPr sz="180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done data </a:t>
            </a:r>
            <a:r>
              <a:rPr sz="1800" dirty="0">
                <a:latin typeface="Calibri"/>
                <a:cs typeface="Calibri"/>
              </a:rPr>
              <a:t>cleaning </a:t>
            </a:r>
            <a:r>
              <a:rPr sz="1800" spc="5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 we use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of sufficient </a:t>
            </a:r>
            <a:r>
              <a:rPr sz="1800" dirty="0">
                <a:latin typeface="Calibri"/>
                <a:cs typeface="Calibri"/>
              </a:rPr>
              <a:t>quality. But </a:t>
            </a:r>
            <a:r>
              <a:rPr sz="1800" spc="-5" dirty="0">
                <a:latin typeface="Calibri"/>
                <a:cs typeface="Calibri"/>
              </a:rPr>
              <a:t>we </a:t>
            </a:r>
            <a:r>
              <a:rPr sz="1800" dirty="0">
                <a:latin typeface="Calibri"/>
                <a:cs typeface="Calibri"/>
              </a:rPr>
              <a:t>need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check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again, </a:t>
            </a:r>
            <a:r>
              <a:rPr sz="1800" dirty="0">
                <a:latin typeface="Calibri"/>
                <a:cs typeface="Calibri"/>
              </a:rPr>
              <a:t>whether the sample </a:t>
            </a:r>
            <a:r>
              <a:rPr sz="1800" spc="-5" dirty="0">
                <a:latin typeface="Calibri"/>
                <a:cs typeface="Calibri"/>
              </a:rPr>
              <a:t>size after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cleaning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sufficient (according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experimental design)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5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draw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credible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conclusions.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Based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detection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SRM,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although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cleaned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control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treatment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different.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However,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was </a:t>
            </a:r>
            <a:r>
              <a:rPr sz="1800" spc="-10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detected.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spc="-400" dirty="0"/>
              <a:t> </a:t>
            </a:r>
            <a:r>
              <a:rPr lang="en-US" spc="90" dirty="0"/>
              <a:t>Data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467677" y="1357566"/>
            <a:ext cx="1122172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lift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2700" marR="7140575" algn="just">
              <a:lnSpc>
                <a:spcPct val="107000"/>
              </a:lnSpc>
            </a:pPr>
            <a:r>
              <a:rPr sz="1800" spc="-5" dirty="0">
                <a:latin typeface="Calibri"/>
                <a:cs typeface="Calibri"/>
              </a:rPr>
              <a:t>Lift-over-baseline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treatment </a:t>
            </a:r>
            <a:r>
              <a:rPr sz="1800" dirty="0">
                <a:latin typeface="Calibri"/>
                <a:cs typeface="Calibri"/>
              </a:rPr>
              <a:t>B is 3.48 %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Lift-over-baseline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treatment </a:t>
            </a:r>
            <a:r>
              <a:rPr sz="1800" dirty="0">
                <a:latin typeface="Calibri"/>
                <a:cs typeface="Calibri"/>
              </a:rPr>
              <a:t>C is -0.09 %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Lift-over-baseline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treatment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5.17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inference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Treatment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biggest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lift-over-baseline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68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variants,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Benjamini-Hochberg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Correction.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best,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testing.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</a:t>
            </a:r>
            <a:r>
              <a:rPr sz="1800" spc="-10" dirty="0">
                <a:latin typeface="Calibri"/>
                <a:cs typeface="Calibri"/>
              </a:rPr>
              <a:t> 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z-test</a:t>
            </a:r>
            <a:r>
              <a:rPr sz="1800" spc="-10" dirty="0">
                <a:latin typeface="Calibri"/>
                <a:cs typeface="Calibri"/>
              </a:rPr>
              <a:t> 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proport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compare,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therefore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 </a:t>
            </a:r>
            <a:r>
              <a:rPr sz="1800" spc="-5" dirty="0">
                <a:latin typeface="Calibri"/>
                <a:cs typeface="Calibri"/>
              </a:rPr>
              <a:t> 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pair.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correction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Benjamini-Hochberg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Correction.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696" y="1808533"/>
            <a:ext cx="3512838" cy="2363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26</a:t>
            </a:fld>
            <a:endParaRPr spc="-6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lang="en-US" spc="-35" dirty="0"/>
              <a:t> Data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559" y="2964179"/>
            <a:ext cx="5262880" cy="3528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677" y="1339444"/>
            <a:ext cx="11066145" cy="19716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stage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conducting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a.	Define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null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hypothesis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alternative </a:t>
            </a:r>
            <a:r>
              <a:rPr sz="1800" b="1" spc="-5" dirty="0">
                <a:latin typeface="Calibri"/>
                <a:cs typeface="Calibri"/>
              </a:rPr>
              <a:t>hypothesis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compare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(right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tail)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prove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whether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 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greater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5770880">
              <a:lnSpc>
                <a:spcPct val="100000"/>
              </a:lnSpc>
              <a:spcBef>
                <a:spcPts val="1615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siginificance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5" dirty="0">
                <a:latin typeface="Calibri"/>
                <a:cs typeface="Calibri"/>
              </a:rPr>
              <a:t> (alpha)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27</a:t>
            </a:fld>
            <a:endParaRPr spc="-6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1459" y="223520"/>
            <a:ext cx="1572259" cy="457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0" dirty="0">
                <a:solidFill>
                  <a:srgbClr val="0F3863"/>
                </a:solidFill>
                <a:latin typeface="Verdana"/>
                <a:cs typeface="Verdana"/>
              </a:rPr>
              <a:t>H</a:t>
            </a:r>
            <a:r>
              <a:rPr sz="3200" spc="-140" dirty="0">
                <a:solidFill>
                  <a:srgbClr val="0F3863"/>
                </a:solidFill>
                <a:latin typeface="Verdana"/>
                <a:cs typeface="Verdana"/>
              </a:rPr>
              <a:t>y</a:t>
            </a:r>
            <a:r>
              <a:rPr sz="3200" spc="130" dirty="0">
                <a:solidFill>
                  <a:srgbClr val="0F3863"/>
                </a:solidFill>
                <a:latin typeface="Verdana"/>
                <a:cs typeface="Verdana"/>
              </a:rPr>
              <a:t>pot</a:t>
            </a:r>
            <a:r>
              <a:rPr sz="3200" spc="140" dirty="0">
                <a:solidFill>
                  <a:srgbClr val="0F3863"/>
                </a:solidFill>
                <a:latin typeface="Verdana"/>
                <a:cs typeface="Verdana"/>
              </a:rPr>
              <a:t>h</a:t>
            </a:r>
            <a:r>
              <a:rPr sz="3200" spc="60" dirty="0">
                <a:solidFill>
                  <a:srgbClr val="0F3863"/>
                </a:solidFill>
                <a:latin typeface="Verdana"/>
                <a:cs typeface="Verdana"/>
              </a:rPr>
              <a:t>esis</a:t>
            </a:r>
            <a:r>
              <a:rPr sz="3200" spc="-400" dirty="0">
                <a:solidFill>
                  <a:srgbClr val="0F3863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0F3863"/>
                </a:solidFill>
                <a:latin typeface="Verdana"/>
                <a:cs typeface="Verdana"/>
              </a:rPr>
              <a:t>Testing</a:t>
            </a:r>
            <a:r>
              <a:rPr sz="3200" spc="-400" dirty="0">
                <a:solidFill>
                  <a:srgbClr val="0F3863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0F3863"/>
                </a:solidFill>
                <a:latin typeface="Verdana"/>
                <a:cs typeface="Verdana"/>
              </a:rPr>
              <a:t>and</a:t>
            </a:r>
            <a:r>
              <a:rPr sz="3200" spc="-390" dirty="0">
                <a:solidFill>
                  <a:srgbClr val="0F3863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0F3863"/>
                </a:solidFill>
                <a:latin typeface="Verdana"/>
                <a:cs typeface="Verdana"/>
              </a:rPr>
              <a:t>Anal</a:t>
            </a:r>
            <a:r>
              <a:rPr sz="3200" spc="15" dirty="0">
                <a:solidFill>
                  <a:srgbClr val="0F3863"/>
                </a:solidFill>
                <a:latin typeface="Verdana"/>
                <a:cs typeface="Verdana"/>
              </a:rPr>
              <a:t>y</a:t>
            </a:r>
            <a:r>
              <a:rPr sz="3200" spc="-35" dirty="0">
                <a:solidFill>
                  <a:srgbClr val="0F3863"/>
                </a:solidFill>
                <a:latin typeface="Verdana"/>
                <a:cs typeface="Verdana"/>
              </a:rPr>
              <a:t>ze</a:t>
            </a:r>
            <a:r>
              <a:rPr sz="3200" spc="-400" dirty="0">
                <a:solidFill>
                  <a:srgbClr val="0F3863"/>
                </a:solidFill>
                <a:latin typeface="Verdana"/>
                <a:cs typeface="Verdana"/>
              </a:rPr>
              <a:t> </a:t>
            </a:r>
            <a:r>
              <a:rPr lang="en-US" sz="3200" spc="90" dirty="0">
                <a:solidFill>
                  <a:srgbClr val="0F3863"/>
                </a:solidFill>
                <a:latin typeface="Verdana"/>
                <a:cs typeface="Verdana"/>
              </a:rPr>
              <a:t>Data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77" y="1357566"/>
            <a:ext cx="3396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b. Calculate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 p-value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each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644" y="2399977"/>
            <a:ext cx="7802769" cy="22561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2820" y="2299562"/>
            <a:ext cx="2898460" cy="266895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28</a:t>
            </a:fld>
            <a:endParaRPr spc="-6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spc="-400" dirty="0"/>
              <a:t> </a:t>
            </a:r>
            <a:r>
              <a:rPr lang="en-US" spc="90" dirty="0"/>
              <a:t>Data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467677" y="1357566"/>
            <a:ext cx="71539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c.	</a:t>
            </a:r>
            <a:r>
              <a:rPr sz="1800" b="1" spc="-5" dirty="0">
                <a:latin typeface="Calibri"/>
                <a:cs typeface="Calibri"/>
              </a:rPr>
              <a:t>Arrange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p-values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order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smallest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largest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(ascending </a:t>
            </a:r>
            <a:r>
              <a:rPr sz="1800" b="1" spc="-10" dirty="0">
                <a:latin typeface="Calibri"/>
                <a:cs typeface="Calibri"/>
              </a:rPr>
              <a:t>order)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7" y="4125341"/>
            <a:ext cx="382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d.	</a:t>
            </a:r>
            <a:r>
              <a:rPr sz="1800" b="1" dirty="0">
                <a:latin typeface="Calibri"/>
                <a:cs typeface="Calibri"/>
              </a:rPr>
              <a:t>Assign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ranks</a:t>
            </a:r>
            <a:r>
              <a:rPr sz="1800" b="1" dirty="0">
                <a:latin typeface="Calibri"/>
                <a:cs typeface="Calibri"/>
              </a:rPr>
              <a:t> to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ordered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p-values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0334" y="1888328"/>
            <a:ext cx="2247214" cy="20682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1859" y="4391659"/>
            <a:ext cx="2735580" cy="22047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29</a:t>
            </a:fld>
            <a:endParaRPr spc="-6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692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pc="70" dirty="0"/>
              <a:t>I</a:t>
            </a:r>
            <a:r>
              <a:rPr u="heavy" spc="70" dirty="0">
                <a:uFill>
                  <a:solidFill>
                    <a:srgbClr val="F3C145"/>
                  </a:solidFill>
                </a:uFill>
              </a:rPr>
              <a:t>ntroduction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377" y="1599882"/>
            <a:ext cx="7950200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0F3863"/>
              </a:buClr>
              <a:buSzPct val="111111"/>
              <a:buChar char="•"/>
              <a:tabLst>
                <a:tab pos="299720" algn="l"/>
              </a:tabLst>
            </a:pPr>
            <a:r>
              <a:rPr lang="en-US" sz="1800" spc="55" dirty="0">
                <a:latin typeface="Verdana"/>
                <a:cs typeface="Verdana"/>
              </a:rPr>
              <a:t>Hello and welcome to my Business Intelligence portfolio! My name is </a:t>
            </a:r>
            <a:r>
              <a:rPr lang="en-US" sz="1800" spc="55" dirty="0" err="1">
                <a:latin typeface="Verdana"/>
                <a:cs typeface="Verdana"/>
              </a:rPr>
              <a:t>Mory</a:t>
            </a:r>
            <a:r>
              <a:rPr lang="en-US" sz="1800" spc="55" dirty="0">
                <a:latin typeface="Verdana"/>
                <a:cs typeface="Verdana"/>
              </a:rPr>
              <a:t> Handy. I am just starting my journey in the field of data and eager to learn and grow as a professional. I have completed several online courses from </a:t>
            </a:r>
            <a:r>
              <a:rPr lang="en-US" sz="1800" spc="55" dirty="0" err="1">
                <a:latin typeface="Verdana"/>
                <a:cs typeface="Verdana"/>
              </a:rPr>
              <a:t>Pacmann</a:t>
            </a:r>
            <a:r>
              <a:rPr lang="en-US" sz="1800" spc="55" dirty="0">
                <a:latin typeface="Verdana"/>
                <a:cs typeface="Verdana"/>
              </a:rPr>
              <a:t> and have hands-on experience with data cleaning, visualization, and simple statistical analysis. My goal is to continue learning and expanding my skill set, and this portfolio showcases the projects I have worked on so far. I hope that this portfolio gives you a glimpse into my enthusiasm for data and my ability to learn quickly and apply new techniques to real-world case. Thank you for visiting my portfolio, hope all of you can get insight from this case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0F3863"/>
              </a:buClr>
              <a:buSzPct val="111111"/>
              <a:buChar char="•"/>
              <a:tabLst>
                <a:tab pos="299720" algn="l"/>
              </a:tabLst>
            </a:pPr>
            <a:endParaRPr lang="en-US" sz="1800" spc="55" dirty="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0F3863"/>
              </a:buClr>
              <a:buSzPct val="111111"/>
              <a:buChar char="•"/>
              <a:tabLst>
                <a:tab pos="299720" algn="l"/>
              </a:tabLst>
            </a:pPr>
            <a:endParaRPr lang="en-US" sz="1800" spc="55" dirty="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0F3863"/>
              </a:buClr>
              <a:buSzPct val="111111"/>
              <a:buChar char="•"/>
              <a:tabLst>
                <a:tab pos="299720" algn="l"/>
              </a:tabLst>
            </a:pPr>
            <a:r>
              <a:rPr lang="en-US" sz="1800" spc="55" dirty="0">
                <a:latin typeface="Verdana"/>
                <a:cs typeface="Verdana"/>
              </a:rPr>
              <a:t>Medium : https://medium.com/@mrmorry77</a:t>
            </a: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0F3863"/>
              </a:buClr>
              <a:buSzPct val="111111"/>
              <a:buChar char="•"/>
              <a:tabLst>
                <a:tab pos="299720" algn="l"/>
              </a:tabLst>
            </a:pPr>
            <a:r>
              <a:rPr lang="en-US" sz="1800" spc="55" dirty="0" err="1">
                <a:latin typeface="Verdana"/>
                <a:cs typeface="Verdana"/>
              </a:rPr>
              <a:t>Github</a:t>
            </a:r>
            <a:r>
              <a:rPr lang="en-US" sz="1800" spc="55" dirty="0">
                <a:latin typeface="Verdana"/>
                <a:cs typeface="Verdana"/>
              </a:rPr>
              <a:t> : https://github.com/MoryHandy13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</a:t>
            </a:fld>
            <a:endParaRPr spc="-6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spc="-400" dirty="0"/>
              <a:t> </a:t>
            </a:r>
            <a:r>
              <a:rPr lang="en-US" spc="90" dirty="0"/>
              <a:t>Data</a:t>
            </a:r>
            <a:endParaRPr spc="40" dirty="0"/>
          </a:p>
        </p:txBody>
      </p:sp>
      <p:sp>
        <p:nvSpPr>
          <p:cNvPr id="4" name="object 4"/>
          <p:cNvSpPr/>
          <p:nvPr/>
        </p:nvSpPr>
        <p:spPr>
          <a:xfrm>
            <a:off x="4309110" y="2141092"/>
            <a:ext cx="421640" cy="582930"/>
          </a:xfrm>
          <a:custGeom>
            <a:avLst/>
            <a:gdLst/>
            <a:ahLst/>
            <a:cxnLst/>
            <a:rect l="l" t="t" r="r" b="b"/>
            <a:pathLst>
              <a:path w="421639" h="582930">
                <a:moveTo>
                  <a:pt x="105029" y="8382"/>
                </a:moveTo>
                <a:lnTo>
                  <a:pt x="58648" y="48945"/>
                </a:lnTo>
                <a:lnTo>
                  <a:pt x="26924" y="117221"/>
                </a:lnTo>
                <a:lnTo>
                  <a:pt x="15151" y="157302"/>
                </a:lnTo>
                <a:lnTo>
                  <a:pt x="6743" y="199631"/>
                </a:lnTo>
                <a:lnTo>
                  <a:pt x="1676" y="244221"/>
                </a:lnTo>
                <a:lnTo>
                  <a:pt x="0" y="291211"/>
                </a:lnTo>
                <a:lnTo>
                  <a:pt x="1676" y="337375"/>
                </a:lnTo>
                <a:lnTo>
                  <a:pt x="6743" y="381749"/>
                </a:lnTo>
                <a:lnTo>
                  <a:pt x="15151" y="424192"/>
                </a:lnTo>
                <a:lnTo>
                  <a:pt x="26924" y="464693"/>
                </a:lnTo>
                <a:lnTo>
                  <a:pt x="41617" y="501751"/>
                </a:lnTo>
                <a:lnTo>
                  <a:pt x="78054" y="560895"/>
                </a:lnTo>
                <a:lnTo>
                  <a:pt x="99822" y="582930"/>
                </a:lnTo>
                <a:lnTo>
                  <a:pt x="105029" y="574675"/>
                </a:lnTo>
                <a:lnTo>
                  <a:pt x="86347" y="552246"/>
                </a:lnTo>
                <a:lnTo>
                  <a:pt x="69951" y="525322"/>
                </a:lnTo>
                <a:lnTo>
                  <a:pt x="43942" y="457962"/>
                </a:lnTo>
                <a:lnTo>
                  <a:pt x="34607" y="418909"/>
                </a:lnTo>
                <a:lnTo>
                  <a:pt x="27940" y="378117"/>
                </a:lnTo>
                <a:lnTo>
                  <a:pt x="23939" y="335559"/>
                </a:lnTo>
                <a:lnTo>
                  <a:pt x="22606" y="291084"/>
                </a:lnTo>
                <a:lnTo>
                  <a:pt x="23939" y="246037"/>
                </a:lnTo>
                <a:lnTo>
                  <a:pt x="27952" y="203073"/>
                </a:lnTo>
                <a:lnTo>
                  <a:pt x="34658" y="162306"/>
                </a:lnTo>
                <a:lnTo>
                  <a:pt x="44069" y="123698"/>
                </a:lnTo>
                <a:lnTo>
                  <a:pt x="70065" y="57327"/>
                </a:lnTo>
                <a:lnTo>
                  <a:pt x="86423" y="30670"/>
                </a:lnTo>
                <a:lnTo>
                  <a:pt x="105029" y="8382"/>
                </a:lnTo>
                <a:close/>
              </a:path>
              <a:path w="421639" h="582930">
                <a:moveTo>
                  <a:pt x="308864" y="283210"/>
                </a:moveTo>
                <a:lnTo>
                  <a:pt x="113284" y="283210"/>
                </a:lnTo>
                <a:lnTo>
                  <a:pt x="113284" y="298450"/>
                </a:lnTo>
                <a:lnTo>
                  <a:pt x="308864" y="298450"/>
                </a:lnTo>
                <a:lnTo>
                  <a:pt x="308864" y="283210"/>
                </a:lnTo>
                <a:close/>
              </a:path>
              <a:path w="421639" h="582930">
                <a:moveTo>
                  <a:pt x="421259" y="291084"/>
                </a:moveTo>
                <a:lnTo>
                  <a:pt x="419582" y="244221"/>
                </a:lnTo>
                <a:lnTo>
                  <a:pt x="414553" y="199631"/>
                </a:lnTo>
                <a:lnTo>
                  <a:pt x="406146" y="157302"/>
                </a:lnTo>
                <a:lnTo>
                  <a:pt x="394335" y="117221"/>
                </a:lnTo>
                <a:lnTo>
                  <a:pt x="379704" y="80683"/>
                </a:lnTo>
                <a:lnTo>
                  <a:pt x="343319" y="22059"/>
                </a:lnTo>
                <a:lnTo>
                  <a:pt x="321564" y="0"/>
                </a:lnTo>
                <a:lnTo>
                  <a:pt x="316230" y="8382"/>
                </a:lnTo>
                <a:lnTo>
                  <a:pt x="334822" y="30670"/>
                </a:lnTo>
                <a:lnTo>
                  <a:pt x="351180" y="57327"/>
                </a:lnTo>
                <a:lnTo>
                  <a:pt x="377190" y="123698"/>
                </a:lnTo>
                <a:lnTo>
                  <a:pt x="386613" y="162306"/>
                </a:lnTo>
                <a:lnTo>
                  <a:pt x="393357" y="203073"/>
                </a:lnTo>
                <a:lnTo>
                  <a:pt x="397421" y="246037"/>
                </a:lnTo>
                <a:lnTo>
                  <a:pt x="398780" y="291211"/>
                </a:lnTo>
                <a:lnTo>
                  <a:pt x="397433" y="335559"/>
                </a:lnTo>
                <a:lnTo>
                  <a:pt x="393420" y="378117"/>
                </a:lnTo>
                <a:lnTo>
                  <a:pt x="386715" y="418909"/>
                </a:lnTo>
                <a:lnTo>
                  <a:pt x="377317" y="457962"/>
                </a:lnTo>
                <a:lnTo>
                  <a:pt x="351345" y="525322"/>
                </a:lnTo>
                <a:lnTo>
                  <a:pt x="316230" y="574675"/>
                </a:lnTo>
                <a:lnTo>
                  <a:pt x="321564" y="582930"/>
                </a:lnTo>
                <a:lnTo>
                  <a:pt x="362712" y="533819"/>
                </a:lnTo>
                <a:lnTo>
                  <a:pt x="394335" y="464693"/>
                </a:lnTo>
                <a:lnTo>
                  <a:pt x="406146" y="424192"/>
                </a:lnTo>
                <a:lnTo>
                  <a:pt x="414553" y="381749"/>
                </a:lnTo>
                <a:lnTo>
                  <a:pt x="419582" y="337375"/>
                </a:lnTo>
                <a:lnTo>
                  <a:pt x="421259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677" y="1237702"/>
            <a:ext cx="6744970" cy="11493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Calibri"/>
                <a:cs typeface="Calibri"/>
              </a:rPr>
              <a:t>e. Calculate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each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individual p-value’s </a:t>
            </a:r>
            <a:r>
              <a:rPr sz="1800" b="1" spc="-10" dirty="0">
                <a:latin typeface="Calibri"/>
                <a:cs typeface="Calibri"/>
              </a:rPr>
              <a:t>Benjamini-Hochberg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critical value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45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  <a:p>
            <a:pPr marL="1350645" algn="ctr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ambria Math"/>
                <a:cs typeface="Cambria Math"/>
              </a:rPr>
              <a:t>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0709" y="241274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9614" y="2259647"/>
            <a:ext cx="2954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6380" algn="l"/>
              </a:tabLst>
            </a:pPr>
            <a:r>
              <a:rPr sz="1800" spc="-5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𝑐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5" dirty="0">
                <a:latin typeface="Cambria Math"/>
                <a:cs typeface="Cambria Math"/>
              </a:rPr>
              <a:t>𝑖𝑡𝑖</a:t>
            </a:r>
            <a:r>
              <a:rPr sz="1800" spc="-10" dirty="0">
                <a:latin typeface="Cambria Math"/>
                <a:cs typeface="Cambria Math"/>
              </a:rPr>
              <a:t>𝑐</a:t>
            </a:r>
            <a:r>
              <a:rPr sz="1800" spc="-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</a:t>
            </a:r>
            <a:r>
              <a:rPr sz="1800" spc="-15" dirty="0">
                <a:latin typeface="Cambria Math"/>
                <a:cs typeface="Cambria Math"/>
              </a:rPr>
              <a:t>𝑙</a:t>
            </a:r>
            <a:r>
              <a:rPr sz="1800" dirty="0">
                <a:latin typeface="Cambria Math"/>
                <a:cs typeface="Cambria Math"/>
              </a:rPr>
              <a:t>𝑢𝑒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where:</a:t>
            </a: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i	=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p-value’s rank</a:t>
            </a:r>
          </a:p>
          <a:p>
            <a:pPr marL="355600" indent="-3435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m	=</a:t>
            </a:r>
            <a:r>
              <a:rPr spc="-5" dirty="0"/>
              <a:t> total</a:t>
            </a:r>
            <a:r>
              <a:rPr dirty="0"/>
              <a:t> </a:t>
            </a:r>
            <a:r>
              <a:rPr spc="-5" dirty="0"/>
              <a:t>number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tests</a:t>
            </a: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Q	=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false</a:t>
            </a:r>
            <a:r>
              <a:rPr spc="10" dirty="0"/>
              <a:t> </a:t>
            </a:r>
            <a:r>
              <a:rPr spc="-5" dirty="0"/>
              <a:t>discovery</a:t>
            </a:r>
            <a:r>
              <a:rPr spc="15" dirty="0"/>
              <a:t> </a:t>
            </a:r>
            <a:r>
              <a:rPr spc="-5" dirty="0"/>
              <a:t>rate</a:t>
            </a:r>
            <a:r>
              <a:rPr spc="5" dirty="0"/>
              <a:t> </a:t>
            </a:r>
            <a:r>
              <a:rPr spc="-10" dirty="0"/>
              <a:t>(chosen</a:t>
            </a:r>
            <a:r>
              <a:rPr spc="30" dirty="0"/>
              <a:t> </a:t>
            </a:r>
            <a:r>
              <a:rPr spc="-5" dirty="0"/>
              <a:t>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experimenter)</a:t>
            </a: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pc="-10" dirty="0"/>
              <a:t>Suppose</a:t>
            </a:r>
            <a:r>
              <a:rPr spc="50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experimenter</a:t>
            </a:r>
            <a:r>
              <a:rPr spc="25" dirty="0"/>
              <a:t> </a:t>
            </a:r>
            <a:r>
              <a:rPr spc="-5" dirty="0"/>
              <a:t>want</a:t>
            </a:r>
            <a:r>
              <a:rPr spc="10" dirty="0"/>
              <a:t> </a:t>
            </a:r>
            <a:r>
              <a:rPr dirty="0"/>
              <a:t>to </a:t>
            </a:r>
            <a:r>
              <a:rPr spc="-10" dirty="0"/>
              <a:t>control</a:t>
            </a:r>
            <a:r>
              <a:rPr spc="60" dirty="0"/>
              <a:t> </a:t>
            </a:r>
            <a:r>
              <a:rPr spc="-5" dirty="0"/>
              <a:t>false discovery</a:t>
            </a: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rate </a:t>
            </a:r>
            <a:r>
              <a:rPr dirty="0"/>
              <a:t>in</a:t>
            </a:r>
            <a:r>
              <a:rPr spc="-5" dirty="0"/>
              <a:t> 5%.</a:t>
            </a:r>
            <a:r>
              <a:rPr dirty="0"/>
              <a:t> </a:t>
            </a:r>
            <a:r>
              <a:rPr spc="-5" dirty="0"/>
              <a:t>So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Q</a:t>
            </a:r>
            <a:r>
              <a:rPr spc="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5" dirty="0"/>
              <a:t>0.05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4431" y="1867214"/>
            <a:ext cx="3734561" cy="223394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30</a:t>
            </a:fld>
            <a:endParaRPr spc="-6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8716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spc="-400" dirty="0"/>
              <a:t> </a:t>
            </a:r>
            <a:r>
              <a:rPr lang="en-US" spc="90" dirty="0"/>
              <a:t>Data</a:t>
            </a:r>
            <a:endParaRPr spc="40" dirty="0"/>
          </a:p>
        </p:txBody>
      </p:sp>
      <p:sp>
        <p:nvSpPr>
          <p:cNvPr id="4" name="object 4"/>
          <p:cNvSpPr/>
          <p:nvPr/>
        </p:nvSpPr>
        <p:spPr>
          <a:xfrm>
            <a:off x="4309110" y="2141092"/>
            <a:ext cx="421640" cy="582930"/>
          </a:xfrm>
          <a:custGeom>
            <a:avLst/>
            <a:gdLst/>
            <a:ahLst/>
            <a:cxnLst/>
            <a:rect l="l" t="t" r="r" b="b"/>
            <a:pathLst>
              <a:path w="421639" h="582930">
                <a:moveTo>
                  <a:pt x="105029" y="8382"/>
                </a:moveTo>
                <a:lnTo>
                  <a:pt x="58648" y="48945"/>
                </a:lnTo>
                <a:lnTo>
                  <a:pt x="26924" y="117221"/>
                </a:lnTo>
                <a:lnTo>
                  <a:pt x="15151" y="157302"/>
                </a:lnTo>
                <a:lnTo>
                  <a:pt x="6743" y="199631"/>
                </a:lnTo>
                <a:lnTo>
                  <a:pt x="1676" y="244221"/>
                </a:lnTo>
                <a:lnTo>
                  <a:pt x="0" y="291211"/>
                </a:lnTo>
                <a:lnTo>
                  <a:pt x="1676" y="337375"/>
                </a:lnTo>
                <a:lnTo>
                  <a:pt x="6743" y="381749"/>
                </a:lnTo>
                <a:lnTo>
                  <a:pt x="15151" y="424192"/>
                </a:lnTo>
                <a:lnTo>
                  <a:pt x="26924" y="464693"/>
                </a:lnTo>
                <a:lnTo>
                  <a:pt x="41617" y="501751"/>
                </a:lnTo>
                <a:lnTo>
                  <a:pt x="78054" y="560895"/>
                </a:lnTo>
                <a:lnTo>
                  <a:pt x="99822" y="582930"/>
                </a:lnTo>
                <a:lnTo>
                  <a:pt x="105029" y="574675"/>
                </a:lnTo>
                <a:lnTo>
                  <a:pt x="86347" y="552246"/>
                </a:lnTo>
                <a:lnTo>
                  <a:pt x="69951" y="525322"/>
                </a:lnTo>
                <a:lnTo>
                  <a:pt x="43942" y="457962"/>
                </a:lnTo>
                <a:lnTo>
                  <a:pt x="34607" y="418909"/>
                </a:lnTo>
                <a:lnTo>
                  <a:pt x="27940" y="378117"/>
                </a:lnTo>
                <a:lnTo>
                  <a:pt x="23939" y="335559"/>
                </a:lnTo>
                <a:lnTo>
                  <a:pt x="22606" y="291084"/>
                </a:lnTo>
                <a:lnTo>
                  <a:pt x="23939" y="246037"/>
                </a:lnTo>
                <a:lnTo>
                  <a:pt x="27952" y="203073"/>
                </a:lnTo>
                <a:lnTo>
                  <a:pt x="34658" y="162306"/>
                </a:lnTo>
                <a:lnTo>
                  <a:pt x="44069" y="123698"/>
                </a:lnTo>
                <a:lnTo>
                  <a:pt x="70065" y="57327"/>
                </a:lnTo>
                <a:lnTo>
                  <a:pt x="86423" y="30670"/>
                </a:lnTo>
                <a:lnTo>
                  <a:pt x="105029" y="8382"/>
                </a:lnTo>
                <a:close/>
              </a:path>
              <a:path w="421639" h="582930">
                <a:moveTo>
                  <a:pt x="308864" y="283210"/>
                </a:moveTo>
                <a:lnTo>
                  <a:pt x="113284" y="283210"/>
                </a:lnTo>
                <a:lnTo>
                  <a:pt x="113284" y="298450"/>
                </a:lnTo>
                <a:lnTo>
                  <a:pt x="308864" y="298450"/>
                </a:lnTo>
                <a:lnTo>
                  <a:pt x="308864" y="283210"/>
                </a:lnTo>
                <a:close/>
              </a:path>
              <a:path w="421639" h="582930">
                <a:moveTo>
                  <a:pt x="421259" y="291084"/>
                </a:moveTo>
                <a:lnTo>
                  <a:pt x="419582" y="244221"/>
                </a:lnTo>
                <a:lnTo>
                  <a:pt x="414553" y="199631"/>
                </a:lnTo>
                <a:lnTo>
                  <a:pt x="406146" y="157302"/>
                </a:lnTo>
                <a:lnTo>
                  <a:pt x="394335" y="117221"/>
                </a:lnTo>
                <a:lnTo>
                  <a:pt x="379704" y="80683"/>
                </a:lnTo>
                <a:lnTo>
                  <a:pt x="343319" y="22059"/>
                </a:lnTo>
                <a:lnTo>
                  <a:pt x="321564" y="0"/>
                </a:lnTo>
                <a:lnTo>
                  <a:pt x="316230" y="8382"/>
                </a:lnTo>
                <a:lnTo>
                  <a:pt x="334822" y="30670"/>
                </a:lnTo>
                <a:lnTo>
                  <a:pt x="351180" y="57327"/>
                </a:lnTo>
                <a:lnTo>
                  <a:pt x="377190" y="123698"/>
                </a:lnTo>
                <a:lnTo>
                  <a:pt x="386613" y="162306"/>
                </a:lnTo>
                <a:lnTo>
                  <a:pt x="393357" y="203073"/>
                </a:lnTo>
                <a:lnTo>
                  <a:pt x="397421" y="246037"/>
                </a:lnTo>
                <a:lnTo>
                  <a:pt x="398780" y="291211"/>
                </a:lnTo>
                <a:lnTo>
                  <a:pt x="397433" y="335559"/>
                </a:lnTo>
                <a:lnTo>
                  <a:pt x="393420" y="378117"/>
                </a:lnTo>
                <a:lnTo>
                  <a:pt x="386715" y="418909"/>
                </a:lnTo>
                <a:lnTo>
                  <a:pt x="377317" y="457962"/>
                </a:lnTo>
                <a:lnTo>
                  <a:pt x="351345" y="525322"/>
                </a:lnTo>
                <a:lnTo>
                  <a:pt x="316230" y="574675"/>
                </a:lnTo>
                <a:lnTo>
                  <a:pt x="321564" y="582930"/>
                </a:lnTo>
                <a:lnTo>
                  <a:pt x="362712" y="533819"/>
                </a:lnTo>
                <a:lnTo>
                  <a:pt x="394335" y="464693"/>
                </a:lnTo>
                <a:lnTo>
                  <a:pt x="406146" y="424192"/>
                </a:lnTo>
                <a:lnTo>
                  <a:pt x="414553" y="381749"/>
                </a:lnTo>
                <a:lnTo>
                  <a:pt x="419582" y="337375"/>
                </a:lnTo>
                <a:lnTo>
                  <a:pt x="421259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677" y="1237702"/>
            <a:ext cx="6744970" cy="11493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Calibri"/>
                <a:cs typeface="Calibri"/>
              </a:rPr>
              <a:t>e. Calculate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each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individual p-value’s </a:t>
            </a:r>
            <a:r>
              <a:rPr sz="1800" b="1" spc="-10" dirty="0">
                <a:latin typeface="Calibri"/>
                <a:cs typeface="Calibri"/>
              </a:rPr>
              <a:t>Benjamini-Hochberg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critical value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45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  <a:p>
            <a:pPr marL="1350645" algn="ctr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ambria Math"/>
                <a:cs typeface="Cambria Math"/>
              </a:rPr>
              <a:t>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0709" y="241274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9614" y="2259647"/>
            <a:ext cx="2954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6380" algn="l"/>
              </a:tabLst>
            </a:pPr>
            <a:r>
              <a:rPr sz="1800" spc="-5" dirty="0">
                <a:latin typeface="Cambria Math"/>
                <a:cs typeface="Cambria Math"/>
              </a:rPr>
              <a:t>𝐵</a:t>
            </a:r>
            <a:r>
              <a:rPr sz="1800" dirty="0">
                <a:latin typeface="Cambria Math"/>
                <a:cs typeface="Cambria Math"/>
              </a:rPr>
              <a:t>𝐻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𝑐</a:t>
            </a:r>
            <a:r>
              <a:rPr sz="1800" dirty="0">
                <a:latin typeface="Cambria Math"/>
                <a:cs typeface="Cambria Math"/>
              </a:rPr>
              <a:t>𝑟</a:t>
            </a:r>
            <a:r>
              <a:rPr sz="1800" spc="5" dirty="0">
                <a:latin typeface="Cambria Math"/>
                <a:cs typeface="Cambria Math"/>
              </a:rPr>
              <a:t>𝑖𝑡𝑖</a:t>
            </a:r>
            <a:r>
              <a:rPr sz="1800" spc="-10" dirty="0">
                <a:latin typeface="Cambria Math"/>
                <a:cs typeface="Cambria Math"/>
              </a:rPr>
              <a:t>𝑐</a:t>
            </a:r>
            <a:r>
              <a:rPr sz="1800" spc="-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𝑙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𝑣𝑎</a:t>
            </a:r>
            <a:r>
              <a:rPr sz="1800" spc="-15" dirty="0">
                <a:latin typeface="Cambria Math"/>
                <a:cs typeface="Cambria Math"/>
              </a:rPr>
              <a:t>𝑙</a:t>
            </a:r>
            <a:r>
              <a:rPr sz="1800" dirty="0">
                <a:latin typeface="Cambria Math"/>
                <a:cs typeface="Cambria Math"/>
              </a:rPr>
              <a:t>𝑢𝑒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𝑄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pc="-5" dirty="0"/>
              <a:t>where:</a:t>
            </a: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i	=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p-value’s rank</a:t>
            </a:r>
          </a:p>
          <a:p>
            <a:pPr marL="355600" indent="-3435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m	=</a:t>
            </a:r>
            <a:r>
              <a:rPr spc="-5" dirty="0"/>
              <a:t> total</a:t>
            </a:r>
            <a:r>
              <a:rPr dirty="0"/>
              <a:t> </a:t>
            </a:r>
            <a:r>
              <a:rPr spc="-5" dirty="0"/>
              <a:t>number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tests</a:t>
            </a: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  <a:tab pos="927100" algn="l"/>
              </a:tabLst>
            </a:pPr>
            <a:r>
              <a:rPr dirty="0"/>
              <a:t>Q	=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false</a:t>
            </a:r>
            <a:r>
              <a:rPr spc="10" dirty="0"/>
              <a:t> </a:t>
            </a:r>
            <a:r>
              <a:rPr spc="-5" dirty="0"/>
              <a:t>discovery</a:t>
            </a:r>
            <a:r>
              <a:rPr spc="15" dirty="0"/>
              <a:t> </a:t>
            </a:r>
            <a:r>
              <a:rPr spc="-5" dirty="0"/>
              <a:t>rate</a:t>
            </a:r>
            <a:r>
              <a:rPr spc="5" dirty="0"/>
              <a:t> </a:t>
            </a:r>
            <a:r>
              <a:rPr spc="-10" dirty="0"/>
              <a:t>(chosen</a:t>
            </a:r>
            <a:r>
              <a:rPr spc="30" dirty="0"/>
              <a:t> </a:t>
            </a:r>
            <a:r>
              <a:rPr spc="-5" dirty="0"/>
              <a:t>by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experimenter)</a:t>
            </a: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pc="-10" dirty="0"/>
              <a:t>Suppose</a:t>
            </a:r>
            <a:r>
              <a:rPr spc="50" dirty="0"/>
              <a:t> </a:t>
            </a:r>
            <a:r>
              <a:rPr spc="-5" dirty="0"/>
              <a:t>that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experimenter</a:t>
            </a:r>
            <a:r>
              <a:rPr spc="25" dirty="0"/>
              <a:t> </a:t>
            </a:r>
            <a:r>
              <a:rPr spc="-5" dirty="0"/>
              <a:t>want</a:t>
            </a:r>
            <a:r>
              <a:rPr spc="10" dirty="0"/>
              <a:t> </a:t>
            </a:r>
            <a:r>
              <a:rPr dirty="0"/>
              <a:t>to </a:t>
            </a:r>
            <a:r>
              <a:rPr spc="-10" dirty="0"/>
              <a:t>control</a:t>
            </a:r>
            <a:r>
              <a:rPr spc="60" dirty="0"/>
              <a:t> </a:t>
            </a:r>
            <a:r>
              <a:rPr spc="-5" dirty="0"/>
              <a:t>false discovery</a:t>
            </a: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pc="-5" dirty="0"/>
              <a:t>rate </a:t>
            </a:r>
            <a:r>
              <a:rPr dirty="0"/>
              <a:t>in</a:t>
            </a:r>
            <a:r>
              <a:rPr spc="-5" dirty="0"/>
              <a:t> 5%.</a:t>
            </a:r>
            <a:r>
              <a:rPr dirty="0"/>
              <a:t> </a:t>
            </a:r>
            <a:r>
              <a:rPr spc="-5" dirty="0"/>
              <a:t>So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Q</a:t>
            </a:r>
            <a:r>
              <a:rPr spc="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5" dirty="0"/>
              <a:t>0.05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4431" y="1867214"/>
            <a:ext cx="3734561" cy="223394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31</a:t>
            </a:fld>
            <a:endParaRPr spc="-6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</a:t>
            </a:r>
            <a:r>
              <a:rPr spc="-140" dirty="0"/>
              <a:t>y</a:t>
            </a:r>
            <a:r>
              <a:rPr spc="130" dirty="0"/>
              <a:t>pot</a:t>
            </a:r>
            <a:r>
              <a:rPr spc="140" dirty="0"/>
              <a:t>h</a:t>
            </a:r>
            <a:r>
              <a:rPr spc="60" dirty="0"/>
              <a:t>esis</a:t>
            </a:r>
            <a:r>
              <a:rPr spc="-400" dirty="0"/>
              <a:t> </a:t>
            </a:r>
            <a:r>
              <a:rPr spc="60" dirty="0"/>
              <a:t>Testing</a:t>
            </a:r>
            <a:r>
              <a:rPr spc="-400" dirty="0"/>
              <a:t> </a:t>
            </a:r>
            <a:r>
              <a:rPr spc="50" dirty="0"/>
              <a:t>and</a:t>
            </a:r>
            <a:r>
              <a:rPr spc="-390" dirty="0"/>
              <a:t> </a:t>
            </a:r>
            <a:r>
              <a:rPr spc="10" dirty="0"/>
              <a:t>Anal</a:t>
            </a:r>
            <a:r>
              <a:rPr spc="15" dirty="0"/>
              <a:t>y</a:t>
            </a:r>
            <a:r>
              <a:rPr spc="-35" dirty="0"/>
              <a:t>ze</a:t>
            </a:r>
            <a:r>
              <a:rPr spc="-400" dirty="0"/>
              <a:t> </a:t>
            </a:r>
            <a:r>
              <a:rPr lang="en-US" spc="90" dirty="0"/>
              <a:t>Data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467677" y="1151977"/>
            <a:ext cx="9811385" cy="814069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10" dirty="0">
                <a:latin typeface="Calibri"/>
                <a:cs typeface="Calibri"/>
              </a:rPr>
              <a:t>f.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Compare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original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p-values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Benjamini-Hochberg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critical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945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original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p-values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Benjamini-Hochberg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(reject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77" y="3920363"/>
            <a:ext cx="10864850" cy="257365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800" b="1" dirty="0">
                <a:latin typeface="Calibri"/>
                <a:cs typeface="Calibri"/>
              </a:rPr>
              <a:t>g.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3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on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 vs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10" dirty="0">
                <a:latin typeface="Calibri"/>
                <a:cs typeface="Calibri"/>
              </a:rPr>
              <a:t> C,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5" dirty="0">
                <a:latin typeface="Calibri"/>
                <a:cs typeface="Calibri"/>
              </a:rPr>
              <a:t> A,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resulted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significant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outcome.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ts val="2320"/>
              </a:lnSpc>
              <a:spcBef>
                <a:spcPts val="9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hypothesis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concluded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sufficient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(ad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Group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becomes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winning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combinations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marketing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company.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15 </a:t>
            </a:r>
            <a:r>
              <a:rPr sz="1800" spc="-5" dirty="0">
                <a:latin typeface="Calibri"/>
                <a:cs typeface="Calibri"/>
              </a:rPr>
              <a:t>statistically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increasing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59" y="2200077"/>
            <a:ext cx="3827160" cy="17722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32</a:t>
            </a:fld>
            <a:endParaRPr spc="-6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252412"/>
            <a:ext cx="8782050" cy="951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50"/>
              </a:spcBef>
            </a:pPr>
            <a:r>
              <a:rPr spc="-130" dirty="0"/>
              <a:t>I</a:t>
            </a:r>
            <a:r>
              <a:rPr spc="-210" dirty="0"/>
              <a:t>n</a:t>
            </a:r>
            <a:r>
              <a:rPr spc="-10" dirty="0"/>
              <a:t>terval</a:t>
            </a:r>
            <a:r>
              <a:rPr spc="-395" dirty="0"/>
              <a:t> </a:t>
            </a:r>
            <a:r>
              <a:rPr spc="155" dirty="0"/>
              <a:t>of</a:t>
            </a:r>
            <a:r>
              <a:rPr spc="-395" dirty="0"/>
              <a:t> </a:t>
            </a:r>
            <a:r>
              <a:rPr spc="90" dirty="0"/>
              <a:t>Dif</a:t>
            </a:r>
            <a:r>
              <a:rPr spc="80" dirty="0"/>
              <a:t>f</a:t>
            </a:r>
            <a:r>
              <a:rPr spc="15" dirty="0"/>
              <a:t>er</a:t>
            </a:r>
            <a:r>
              <a:rPr spc="25" dirty="0"/>
              <a:t>e</a:t>
            </a:r>
            <a:r>
              <a:rPr spc="114" dirty="0"/>
              <a:t>nce</a:t>
            </a:r>
            <a:r>
              <a:rPr spc="-430" dirty="0"/>
              <a:t> </a:t>
            </a:r>
            <a:r>
              <a:rPr spc="75" dirty="0"/>
              <a:t>between</a:t>
            </a:r>
            <a:r>
              <a:rPr lang="en-US" spc="75" dirty="0"/>
              <a:t> </a:t>
            </a:r>
            <a:r>
              <a:rPr spc="-75" dirty="0"/>
              <a:t>T</a:t>
            </a:r>
            <a:r>
              <a:rPr u="heavy" spc="-50" dirty="0">
                <a:uFill>
                  <a:solidFill>
                    <a:srgbClr val="F3C145"/>
                  </a:solidFill>
                </a:uFill>
              </a:rPr>
              <a:t>r</a:t>
            </a:r>
            <a:r>
              <a:rPr u="heavy" spc="20" dirty="0">
                <a:uFill>
                  <a:solidFill>
                    <a:srgbClr val="F3C145"/>
                  </a:solidFill>
                </a:uFill>
              </a:rPr>
              <a:t>eatm</a:t>
            </a:r>
            <a:r>
              <a:rPr u="heavy" spc="25" dirty="0">
                <a:uFill>
                  <a:solidFill>
                    <a:srgbClr val="F3C145"/>
                  </a:solidFill>
                </a:uFill>
              </a:rPr>
              <a:t>e</a:t>
            </a:r>
            <a:r>
              <a:rPr u="heavy" spc="20" dirty="0">
                <a:uFill>
                  <a:solidFill>
                    <a:srgbClr val="F3C145"/>
                  </a:solidFill>
                </a:uFill>
              </a:rPr>
              <a:t>n</a:t>
            </a:r>
            <a:r>
              <a:rPr u="heavy" spc="100" dirty="0">
                <a:uFill>
                  <a:solidFill>
                    <a:srgbClr val="F3C145"/>
                  </a:solidFill>
                </a:uFill>
              </a:rPr>
              <a:t>t</a:t>
            </a:r>
            <a:r>
              <a:rPr u="heavy" spc="-40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-30" dirty="0">
                <a:uFill>
                  <a:solidFill>
                    <a:srgbClr val="F3C145"/>
                  </a:solidFill>
                </a:uFill>
              </a:rPr>
              <a:t>an</a:t>
            </a:r>
            <a:r>
              <a:rPr u="heavy" spc="210" dirty="0">
                <a:uFill>
                  <a:solidFill>
                    <a:srgbClr val="F3C145"/>
                  </a:solidFill>
                </a:uFill>
              </a:rPr>
              <a:t>d</a:t>
            </a:r>
            <a:r>
              <a:rPr u="heavy" spc="-41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265" dirty="0">
                <a:uFill>
                  <a:solidFill>
                    <a:srgbClr val="F3C145"/>
                  </a:solidFill>
                </a:uFill>
              </a:rPr>
              <a:t>Co</a:t>
            </a:r>
            <a:r>
              <a:rPr spc="75" dirty="0"/>
              <a:t>n</a:t>
            </a:r>
            <a:r>
              <a:rPr spc="35" dirty="0"/>
              <a:t>t</a:t>
            </a:r>
            <a:r>
              <a:rPr spc="65" dirty="0"/>
              <a:t>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097" y="1253716"/>
            <a:ext cx="10807065" cy="5499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spc="-5" dirty="0">
                <a:latin typeface="Calibri"/>
                <a:cs typeface="Calibri"/>
              </a:rPr>
              <a:t>After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will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calculate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confidence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interval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estimate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within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what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difference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proportion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discrepancy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spc="-10" dirty="0">
                <a:latin typeface="Calibri"/>
                <a:cs typeface="Calibri"/>
              </a:rPr>
              <a:t>population</a:t>
            </a:r>
            <a:r>
              <a:rPr sz="1600" spc="-5" dirty="0">
                <a:latin typeface="Calibri"/>
                <a:cs typeface="Calibri"/>
              </a:rPr>
              <a:t> lies.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" y="3691599"/>
            <a:ext cx="10810240" cy="263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3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Based on these </a:t>
            </a:r>
            <a:r>
              <a:rPr sz="1600" dirty="0">
                <a:latin typeface="Calibri"/>
                <a:cs typeface="Calibri"/>
              </a:rPr>
              <a:t>results, </a:t>
            </a:r>
            <a:r>
              <a:rPr sz="1600" spc="-5" dirty="0">
                <a:latin typeface="Calibri"/>
                <a:cs typeface="Calibri"/>
              </a:rPr>
              <a:t>we are </a:t>
            </a:r>
            <a:r>
              <a:rPr sz="1600" spc="5" dirty="0">
                <a:latin typeface="Calibri"/>
                <a:cs typeface="Calibri"/>
              </a:rPr>
              <a:t>95% </a:t>
            </a:r>
            <a:r>
              <a:rPr sz="1600" spc="-5" dirty="0">
                <a:latin typeface="Calibri"/>
                <a:cs typeface="Calibri"/>
              </a:rPr>
              <a:t>confident </a:t>
            </a:r>
            <a:r>
              <a:rPr sz="1600" dirty="0">
                <a:latin typeface="Calibri"/>
                <a:cs typeface="Calibri"/>
              </a:rPr>
              <a:t>that the difference </a:t>
            </a:r>
            <a:r>
              <a:rPr sz="1600" spc="-5" dirty="0">
                <a:latin typeface="Calibri"/>
                <a:cs typeface="Calibri"/>
              </a:rPr>
              <a:t>in proportion of </a:t>
            </a:r>
            <a:r>
              <a:rPr sz="1600" dirty="0">
                <a:latin typeface="Calibri"/>
                <a:cs typeface="Calibri"/>
              </a:rPr>
              <a:t>users who converted between the treatment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group </a:t>
            </a:r>
            <a:r>
              <a:rPr sz="1600" spc="-5" dirty="0">
                <a:latin typeface="Calibri"/>
                <a:cs typeface="Calibri"/>
              </a:rPr>
              <a:t>(B) and </a:t>
            </a:r>
            <a:r>
              <a:rPr sz="1600" dirty="0">
                <a:latin typeface="Calibri"/>
                <a:cs typeface="Calibri"/>
              </a:rPr>
              <a:t>the control </a:t>
            </a:r>
            <a:r>
              <a:rPr sz="1600" spc="-5" dirty="0">
                <a:latin typeface="Calibri"/>
                <a:cs typeface="Calibri"/>
              </a:rPr>
              <a:t>group </a:t>
            </a:r>
            <a:r>
              <a:rPr sz="1600" spc="-10" dirty="0">
                <a:latin typeface="Calibri"/>
                <a:cs typeface="Calibri"/>
              </a:rPr>
              <a:t>(A) </a:t>
            </a:r>
            <a:r>
              <a:rPr sz="1600" spc="-5" dirty="0">
                <a:latin typeface="Calibri"/>
                <a:cs typeface="Calibri"/>
              </a:rPr>
              <a:t>can be seen in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table </a:t>
            </a:r>
            <a:r>
              <a:rPr sz="1600" spc="-10" dirty="0">
                <a:latin typeface="Calibri"/>
                <a:cs typeface="Calibri"/>
              </a:rPr>
              <a:t>below. </a:t>
            </a:r>
            <a:r>
              <a:rPr sz="1600" spc="-5" dirty="0">
                <a:latin typeface="Calibri"/>
                <a:cs typeface="Calibri"/>
              </a:rPr>
              <a:t>Or it can </a:t>
            </a:r>
            <a:r>
              <a:rPr sz="1600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said </a:t>
            </a:r>
            <a:r>
              <a:rPr sz="1600" spc="-5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increase </a:t>
            </a:r>
            <a:r>
              <a:rPr sz="1600" spc="-5" dirty="0">
                <a:latin typeface="Calibri"/>
                <a:cs typeface="Calibri"/>
              </a:rPr>
              <a:t>in conversion rate using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Creative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 method </a:t>
            </a:r>
            <a:r>
              <a:rPr sz="1600" dirty="0">
                <a:latin typeface="Calibri"/>
                <a:cs typeface="Calibri"/>
              </a:rPr>
              <a:t>(treatment)</a:t>
            </a:r>
            <a:r>
              <a:rPr sz="1600" spc="-5" dirty="0">
                <a:latin typeface="Calibri"/>
                <a:cs typeface="Calibri"/>
              </a:rPr>
              <a:t> has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increased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according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below.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libri"/>
              <a:cs typeface="Calibri"/>
            </a:endParaRPr>
          </a:p>
          <a:p>
            <a:pPr marL="12700" marR="5715" algn="just">
              <a:lnSpc>
                <a:spcPct val="106800"/>
              </a:lnSpc>
            </a:pPr>
            <a:r>
              <a:rPr sz="1600" spc="-5" dirty="0">
                <a:latin typeface="Calibri"/>
                <a:cs typeface="Calibri"/>
              </a:rPr>
              <a:t>Recommendation for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marketing company: based on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statistical test </a:t>
            </a:r>
            <a:r>
              <a:rPr sz="1600" dirty="0">
                <a:latin typeface="Calibri"/>
                <a:cs typeface="Calibri"/>
              </a:rPr>
              <a:t>results, </a:t>
            </a:r>
            <a:r>
              <a:rPr sz="1600" spc="-5" dirty="0">
                <a:latin typeface="Calibri"/>
                <a:cs typeface="Calibri"/>
              </a:rPr>
              <a:t>it is statistically significant. </a:t>
            </a:r>
            <a:r>
              <a:rPr sz="1600" dirty="0">
                <a:latin typeface="Calibri"/>
                <a:cs typeface="Calibri"/>
              </a:rPr>
              <a:t>However, to </a:t>
            </a:r>
            <a:r>
              <a:rPr sz="1600" spc="-5" dirty="0">
                <a:latin typeface="Calibri"/>
                <a:cs typeface="Calibri"/>
              </a:rPr>
              <a:t>make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decision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whether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voucher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code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feature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not,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needs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ensured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whether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practically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significant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marketing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costs,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etc.</a:t>
            </a:r>
            <a:r>
              <a:rPr sz="1600" spc="-5" dirty="0">
                <a:latin typeface="Calibri"/>
                <a:cs typeface="Calibri"/>
              </a:rPr>
              <a:t> should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 incur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losses.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libri"/>
              <a:cs typeface="Calibri"/>
            </a:endParaRPr>
          </a:p>
          <a:p>
            <a:pPr marL="12700" marR="6350" algn="just">
              <a:lnSpc>
                <a:spcPct val="107300"/>
              </a:lnSpc>
            </a:pP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minimum difference in conversion </a:t>
            </a:r>
            <a:r>
              <a:rPr sz="1600" dirty="0">
                <a:latin typeface="Calibri"/>
                <a:cs typeface="Calibri"/>
              </a:rPr>
              <a:t>rate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1%, the Confidence </a:t>
            </a:r>
            <a:r>
              <a:rPr sz="1600" spc="-5" dirty="0">
                <a:latin typeface="Calibri"/>
                <a:cs typeface="Calibri"/>
              </a:rPr>
              <a:t>Interval values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b="1" dirty="0">
                <a:latin typeface="Calibri"/>
                <a:cs typeface="Calibri"/>
              </a:rPr>
              <a:t>A vs D (4.47% - </a:t>
            </a:r>
            <a:r>
              <a:rPr sz="1600" b="1" spc="-5" dirty="0">
                <a:latin typeface="Calibri"/>
                <a:cs typeface="Calibri"/>
              </a:rPr>
              <a:t>6.13%) </a:t>
            </a:r>
            <a:r>
              <a:rPr sz="1600" spc="-5" dirty="0">
                <a:latin typeface="Calibri"/>
                <a:cs typeface="Calibri"/>
              </a:rPr>
              <a:t>so </a:t>
            </a:r>
            <a:r>
              <a:rPr sz="1600" dirty="0">
                <a:latin typeface="Calibri"/>
                <a:cs typeface="Calibri"/>
              </a:rPr>
              <a:t>that the </a:t>
            </a:r>
            <a:r>
              <a:rPr sz="1600" spc="-5" dirty="0">
                <a:latin typeface="Calibri"/>
                <a:cs typeface="Calibri"/>
              </a:rPr>
              <a:t>use of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Creative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recommended.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296" y="1780914"/>
            <a:ext cx="2995423" cy="18190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33</a:t>
            </a:fld>
            <a:endParaRPr spc="-6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684302"/>
            <a:ext cx="847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Probability</a:t>
            </a:r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4307966" y="3787647"/>
            <a:ext cx="278130" cy="212090"/>
          </a:xfrm>
          <a:custGeom>
            <a:avLst/>
            <a:gdLst/>
            <a:ahLst/>
            <a:cxnLst/>
            <a:rect l="l" t="t" r="r" b="b"/>
            <a:pathLst>
              <a:path w="278129" h="212089">
                <a:moveTo>
                  <a:pt x="210693" y="0"/>
                </a:moveTo>
                <a:lnTo>
                  <a:pt x="207645" y="8508"/>
                </a:lnTo>
                <a:lnTo>
                  <a:pt x="219912" y="13892"/>
                </a:lnTo>
                <a:lnTo>
                  <a:pt x="230441" y="21288"/>
                </a:lnTo>
                <a:lnTo>
                  <a:pt x="251807" y="55429"/>
                </a:lnTo>
                <a:lnTo>
                  <a:pt x="258825" y="104775"/>
                </a:lnTo>
                <a:lnTo>
                  <a:pt x="258040" y="123443"/>
                </a:lnTo>
                <a:lnTo>
                  <a:pt x="246253" y="169163"/>
                </a:lnTo>
                <a:lnTo>
                  <a:pt x="219999" y="197738"/>
                </a:lnTo>
                <a:lnTo>
                  <a:pt x="207899" y="203072"/>
                </a:lnTo>
                <a:lnTo>
                  <a:pt x="210693" y="211708"/>
                </a:lnTo>
                <a:lnTo>
                  <a:pt x="251090" y="187706"/>
                </a:lnTo>
                <a:lnTo>
                  <a:pt x="273812" y="143335"/>
                </a:lnTo>
                <a:lnTo>
                  <a:pt x="278130" y="105918"/>
                </a:lnTo>
                <a:lnTo>
                  <a:pt x="277036" y="86483"/>
                </a:lnTo>
                <a:lnTo>
                  <a:pt x="260731" y="37083"/>
                </a:lnTo>
                <a:lnTo>
                  <a:pt x="226030" y="5526"/>
                </a:lnTo>
                <a:lnTo>
                  <a:pt x="210693" y="0"/>
                </a:lnTo>
                <a:close/>
              </a:path>
              <a:path w="278129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104" y="203072"/>
                </a:lnTo>
                <a:lnTo>
                  <a:pt x="58058" y="197738"/>
                </a:lnTo>
                <a:lnTo>
                  <a:pt x="47656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273" y="13892"/>
                </a:lnTo>
                <a:lnTo>
                  <a:pt x="70485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997" y="1253719"/>
            <a:ext cx="10885170" cy="4236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 algn="just">
              <a:lnSpc>
                <a:spcPct val="1070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sense </a:t>
            </a:r>
            <a:r>
              <a:rPr sz="1800" spc="-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chance </a:t>
            </a:r>
            <a:r>
              <a:rPr sz="1800" spc="-10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variation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have the </a:t>
            </a:r>
            <a:r>
              <a:rPr sz="1800" dirty="0">
                <a:latin typeface="Calibri"/>
                <a:cs typeface="Calibri"/>
              </a:rPr>
              <a:t>best </a:t>
            </a:r>
            <a:r>
              <a:rPr sz="1800" spc="-5" dirty="0">
                <a:latin typeface="Calibri"/>
                <a:cs typeface="Calibri"/>
              </a:rPr>
              <a:t>performance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long term, we simulate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probability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 given </a:t>
            </a:r>
            <a:r>
              <a:rPr sz="1800" dirty="0">
                <a:latin typeface="Calibri"/>
                <a:cs typeface="Calibri"/>
              </a:rPr>
              <a:t>the current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Bayesian </a:t>
            </a:r>
            <a:r>
              <a:rPr sz="1800" spc="-5" dirty="0">
                <a:latin typeface="Calibri"/>
                <a:cs typeface="Calibri"/>
              </a:rPr>
              <a:t>approach </a:t>
            </a:r>
            <a:r>
              <a:rPr sz="1800" spc="10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is. </a:t>
            </a:r>
            <a:r>
              <a:rPr sz="1800" spc="-5" dirty="0">
                <a:latin typeface="Calibri"/>
                <a:cs typeface="Calibri"/>
              </a:rPr>
              <a:t>Simply, we use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Bayesian theorem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find our </a:t>
            </a:r>
            <a:r>
              <a:rPr sz="1800" spc="-5" dirty="0">
                <a:latin typeface="Calibri"/>
                <a:cs typeface="Calibri"/>
              </a:rPr>
              <a:t>update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believe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(posterior)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something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(prior)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(likelihood).</a:t>
            </a:r>
            <a:endParaRPr sz="1800" dirty="0">
              <a:latin typeface="Calibri"/>
              <a:cs typeface="Calibri"/>
            </a:endParaRPr>
          </a:p>
          <a:p>
            <a:pPr marR="109220" algn="ctr">
              <a:lnSpc>
                <a:spcPct val="100000"/>
              </a:lnSpc>
              <a:spcBef>
                <a:spcPts val="940"/>
              </a:spcBef>
            </a:pPr>
            <a:r>
              <a:rPr sz="1800" spc="20" dirty="0">
                <a:latin typeface="Cambria Math"/>
                <a:cs typeface="Cambria Math"/>
              </a:rPr>
              <a:t>𝑃(𝜇|𝑧)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380" dirty="0">
                <a:latin typeface="Cambria Math"/>
                <a:cs typeface="Cambria Math"/>
              </a:rPr>
              <a:t>𝖺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𝑃(𝜇)𝑃(𝑧|𝜇)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latin typeface="Cambria Math"/>
                <a:cs typeface="Cambria Math"/>
              </a:rPr>
              <a:t>𝑃(𝜇)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prior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probability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(</a:t>
            </a:r>
            <a:r>
              <a:rPr sz="1800" spc="10" dirty="0">
                <a:latin typeface="Cambria Math"/>
                <a:cs typeface="Cambria Math"/>
              </a:rPr>
              <a:t>𝜇)</a:t>
            </a:r>
            <a:r>
              <a:rPr sz="1800" spc="10" dirty="0">
                <a:latin typeface="Calibri"/>
                <a:cs typeface="Calibri"/>
              </a:rPr>
              <a:t>.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convert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convert,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probability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binomial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Thus,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R="106045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~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𝐵𝑖𝑛𝑜𝑚𝑖𝑎𝑙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(𝜇,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𝑛</a:t>
            </a:r>
            <a:r>
              <a:rPr sz="1950" spc="89" baseline="-14957" dirty="0">
                <a:latin typeface="Cambria Math"/>
                <a:cs typeface="Cambria Math"/>
              </a:rPr>
              <a:t>𝑡𝑟𝑖𝑎𝑙</a:t>
            </a:r>
            <a:r>
              <a:rPr sz="1800" spc="6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𝑛</a:t>
            </a:r>
            <a:r>
              <a:rPr sz="1950" spc="82" baseline="-14957" dirty="0">
                <a:latin typeface="Cambria Math"/>
                <a:cs typeface="Cambria Math"/>
              </a:rPr>
              <a:t>𝑠𝑢𝑐𝑐𝑒𝑠𝑠</a:t>
            </a:r>
            <a:r>
              <a:rPr sz="1800" spc="55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1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800" spc="20" dirty="0">
                <a:latin typeface="Cambria Math"/>
                <a:cs typeface="Cambria Math"/>
              </a:rPr>
              <a:t>𝑃(𝜇|𝑧)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likelihood.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this? Because,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CVR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similar,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however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difference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between:</a:t>
            </a:r>
            <a:endParaRPr sz="1800" dirty="0">
              <a:latin typeface="Calibri"/>
              <a:cs typeface="Calibri"/>
            </a:endParaRPr>
          </a:p>
          <a:p>
            <a:pPr marL="906780" indent="-51371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906780" algn="l"/>
                <a:tab pos="907415" algn="l"/>
              </a:tabLst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conversion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5" dirty="0">
                <a:latin typeface="Calibri"/>
                <a:cs typeface="Calibri"/>
              </a:rPr>
              <a:t> users</a:t>
            </a:r>
            <a:endParaRPr sz="1800" dirty="0">
              <a:latin typeface="Calibri"/>
              <a:cs typeface="Calibri"/>
            </a:endParaRPr>
          </a:p>
          <a:p>
            <a:pPr marL="906780" indent="-51371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906780" algn="l"/>
                <a:tab pos="907415" algn="l"/>
              </a:tabLst>
            </a:pPr>
            <a:r>
              <a:rPr sz="1800" dirty="0">
                <a:latin typeface="Calibri"/>
                <a:cs typeface="Calibri"/>
              </a:rPr>
              <a:t>12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 dirty="0">
              <a:latin typeface="Calibri"/>
              <a:cs typeface="Calibri"/>
            </a:endParaRPr>
          </a:p>
          <a:p>
            <a:pPr marL="906780" indent="-513715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906780" algn="l"/>
                <a:tab pos="907415" algn="l"/>
              </a:tabLst>
            </a:pPr>
            <a:r>
              <a:rPr sz="1800" dirty="0">
                <a:latin typeface="Calibri"/>
                <a:cs typeface="Calibri"/>
              </a:rPr>
              <a:t>70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34</a:t>
            </a:fld>
            <a:endParaRPr spc="-6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472440"/>
            <a:ext cx="847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Probability</a:t>
            </a:r>
            <a:endParaRPr spc="-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584" y="1764749"/>
            <a:ext cx="6021302" cy="31321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853426" y="2783967"/>
            <a:ext cx="468630" cy="212090"/>
          </a:xfrm>
          <a:custGeom>
            <a:avLst/>
            <a:gdLst/>
            <a:ahLst/>
            <a:cxnLst/>
            <a:rect l="l" t="t" r="r" b="b"/>
            <a:pathLst>
              <a:path w="468629" h="212089">
                <a:moveTo>
                  <a:pt x="232918" y="1524"/>
                </a:moveTo>
                <a:lnTo>
                  <a:pt x="215646" y="1524"/>
                </a:lnTo>
                <a:lnTo>
                  <a:pt x="215646" y="209296"/>
                </a:lnTo>
                <a:lnTo>
                  <a:pt x="232918" y="209296"/>
                </a:lnTo>
                <a:lnTo>
                  <a:pt x="232918" y="1524"/>
                </a:lnTo>
                <a:close/>
              </a:path>
              <a:path w="468629" h="212089">
                <a:moveTo>
                  <a:pt x="401193" y="0"/>
                </a:moveTo>
                <a:lnTo>
                  <a:pt x="398145" y="8509"/>
                </a:lnTo>
                <a:lnTo>
                  <a:pt x="410358" y="13819"/>
                </a:lnTo>
                <a:lnTo>
                  <a:pt x="420893" y="21177"/>
                </a:lnTo>
                <a:lnTo>
                  <a:pt x="442307" y="55322"/>
                </a:lnTo>
                <a:lnTo>
                  <a:pt x="449325" y="104775"/>
                </a:lnTo>
                <a:lnTo>
                  <a:pt x="448540" y="123444"/>
                </a:lnTo>
                <a:lnTo>
                  <a:pt x="436752" y="169163"/>
                </a:lnTo>
                <a:lnTo>
                  <a:pt x="410499" y="197738"/>
                </a:lnTo>
                <a:lnTo>
                  <a:pt x="398399" y="203073"/>
                </a:lnTo>
                <a:lnTo>
                  <a:pt x="401193" y="211709"/>
                </a:lnTo>
                <a:lnTo>
                  <a:pt x="441590" y="187652"/>
                </a:lnTo>
                <a:lnTo>
                  <a:pt x="464312" y="143271"/>
                </a:lnTo>
                <a:lnTo>
                  <a:pt x="468629" y="105918"/>
                </a:lnTo>
                <a:lnTo>
                  <a:pt x="467536" y="86483"/>
                </a:lnTo>
                <a:lnTo>
                  <a:pt x="451230" y="37084"/>
                </a:lnTo>
                <a:lnTo>
                  <a:pt x="416530" y="5526"/>
                </a:lnTo>
                <a:lnTo>
                  <a:pt x="401193" y="0"/>
                </a:lnTo>
                <a:close/>
              </a:path>
              <a:path w="468629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50"/>
                </a:lnTo>
                <a:lnTo>
                  <a:pt x="17399" y="174625"/>
                </a:lnTo>
                <a:lnTo>
                  <a:pt x="52081" y="206182"/>
                </a:lnTo>
                <a:lnTo>
                  <a:pt x="67437" y="211709"/>
                </a:lnTo>
                <a:lnTo>
                  <a:pt x="70103" y="203073"/>
                </a:lnTo>
                <a:lnTo>
                  <a:pt x="58058" y="197738"/>
                </a:lnTo>
                <a:lnTo>
                  <a:pt x="47656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73" y="13819"/>
                </a:lnTo>
                <a:lnTo>
                  <a:pt x="70484" y="8509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1885" y="4175886"/>
            <a:ext cx="468630" cy="212090"/>
          </a:xfrm>
          <a:custGeom>
            <a:avLst/>
            <a:gdLst/>
            <a:ahLst/>
            <a:cxnLst/>
            <a:rect l="l" t="t" r="r" b="b"/>
            <a:pathLst>
              <a:path w="468629" h="212089">
                <a:moveTo>
                  <a:pt x="250698" y="1524"/>
                </a:moveTo>
                <a:lnTo>
                  <a:pt x="233425" y="1524"/>
                </a:lnTo>
                <a:lnTo>
                  <a:pt x="233425" y="209295"/>
                </a:lnTo>
                <a:lnTo>
                  <a:pt x="250698" y="209295"/>
                </a:lnTo>
                <a:lnTo>
                  <a:pt x="250698" y="1524"/>
                </a:lnTo>
                <a:close/>
              </a:path>
              <a:path w="468629" h="212089">
                <a:moveTo>
                  <a:pt x="401193" y="0"/>
                </a:moveTo>
                <a:lnTo>
                  <a:pt x="398145" y="8508"/>
                </a:lnTo>
                <a:lnTo>
                  <a:pt x="410358" y="13819"/>
                </a:lnTo>
                <a:lnTo>
                  <a:pt x="420893" y="21177"/>
                </a:lnTo>
                <a:lnTo>
                  <a:pt x="442307" y="55322"/>
                </a:lnTo>
                <a:lnTo>
                  <a:pt x="449325" y="104775"/>
                </a:lnTo>
                <a:lnTo>
                  <a:pt x="448540" y="123443"/>
                </a:lnTo>
                <a:lnTo>
                  <a:pt x="436753" y="169163"/>
                </a:lnTo>
                <a:lnTo>
                  <a:pt x="410499" y="197738"/>
                </a:lnTo>
                <a:lnTo>
                  <a:pt x="398399" y="203073"/>
                </a:lnTo>
                <a:lnTo>
                  <a:pt x="401193" y="211708"/>
                </a:lnTo>
                <a:lnTo>
                  <a:pt x="441590" y="187652"/>
                </a:lnTo>
                <a:lnTo>
                  <a:pt x="464312" y="143271"/>
                </a:lnTo>
                <a:lnTo>
                  <a:pt x="468630" y="105918"/>
                </a:lnTo>
                <a:lnTo>
                  <a:pt x="467536" y="86483"/>
                </a:lnTo>
                <a:lnTo>
                  <a:pt x="451231" y="37083"/>
                </a:lnTo>
                <a:lnTo>
                  <a:pt x="416530" y="5526"/>
                </a:lnTo>
                <a:lnTo>
                  <a:pt x="401193" y="0"/>
                </a:lnTo>
                <a:close/>
              </a:path>
              <a:path w="468629" h="212089">
                <a:moveTo>
                  <a:pt x="67437" y="0"/>
                </a:moveTo>
                <a:lnTo>
                  <a:pt x="27092" y="24056"/>
                </a:lnTo>
                <a:lnTo>
                  <a:pt x="4318" y="68548"/>
                </a:lnTo>
                <a:lnTo>
                  <a:pt x="0" y="105918"/>
                </a:lnTo>
                <a:lnTo>
                  <a:pt x="1075" y="125350"/>
                </a:lnTo>
                <a:lnTo>
                  <a:pt x="17399" y="174625"/>
                </a:lnTo>
                <a:lnTo>
                  <a:pt x="52081" y="206182"/>
                </a:lnTo>
                <a:lnTo>
                  <a:pt x="67437" y="211708"/>
                </a:lnTo>
                <a:lnTo>
                  <a:pt x="70104" y="203073"/>
                </a:lnTo>
                <a:lnTo>
                  <a:pt x="58058" y="197738"/>
                </a:lnTo>
                <a:lnTo>
                  <a:pt x="47656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273" y="13819"/>
                </a:lnTo>
                <a:lnTo>
                  <a:pt x="70485" y="8508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57669" y="1719071"/>
            <a:ext cx="4946015" cy="2691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111760">
              <a:lnSpc>
                <a:spcPct val="1070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Why?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0-1.</a:t>
            </a:r>
            <a:endParaRPr sz="1800">
              <a:latin typeface="Calibri"/>
              <a:cs typeface="Calibri"/>
            </a:endParaRPr>
          </a:p>
          <a:p>
            <a:pPr marL="929640">
              <a:lnSpc>
                <a:spcPct val="100000"/>
              </a:lnSpc>
              <a:spcBef>
                <a:spcPts val="940"/>
              </a:spcBef>
              <a:tabLst>
                <a:tab pos="163576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	~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𝐵𝑒𝑡𝑎(𝛼|𝛽)</a:t>
            </a:r>
            <a:endParaRPr sz="1800">
              <a:latin typeface="Cambria Math"/>
              <a:cs typeface="Cambria Math"/>
            </a:endParaRPr>
          </a:p>
          <a:p>
            <a:pPr marL="38100" marR="30480">
              <a:lnSpc>
                <a:spcPct val="107000"/>
              </a:lnSpc>
              <a:spcBef>
                <a:spcPts val="810"/>
              </a:spcBef>
            </a:pPr>
            <a:r>
              <a:rPr sz="1800" dirty="0">
                <a:latin typeface="Calibri"/>
                <a:cs typeface="Calibri"/>
              </a:rPr>
              <a:t>Multiply</a:t>
            </a:r>
            <a:r>
              <a:rPr sz="1800" spc="-5" dirty="0">
                <a:latin typeface="Calibri"/>
                <a:cs typeface="Calibri"/>
              </a:rPr>
              <a:t> 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likelihood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short,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  <a:tabLst>
                <a:tab pos="744220" algn="l"/>
              </a:tabLst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800" spc="2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𝑧	~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𝐵𝑒𝑡𝑎(𝛼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𝑛</a:t>
            </a:r>
            <a:r>
              <a:rPr sz="1950" spc="75" baseline="-14957" dirty="0">
                <a:latin typeface="Cambria Math"/>
                <a:cs typeface="Cambria Math"/>
              </a:rPr>
              <a:t>𝑠𝑢𝑐𝑐𝑒𝑠𝑠</a:t>
            </a:r>
            <a:r>
              <a:rPr sz="1950" spc="26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800" spc="1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𝑛</a:t>
            </a:r>
            <a:r>
              <a:rPr sz="1950" spc="52" baseline="-14957" dirty="0">
                <a:latin typeface="Cambria Math"/>
                <a:cs typeface="Cambria Math"/>
              </a:rPr>
              <a:t>𝑓𝑎𝑖𝑙</a:t>
            </a:r>
            <a:r>
              <a:rPr sz="1950" spc="3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35</a:t>
            </a:fld>
            <a:endParaRPr spc="-6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30" y="1211262"/>
            <a:ext cx="3640454" cy="2212975"/>
            <a:chOff x="506730" y="1211262"/>
            <a:chExt cx="3640454" cy="2212975"/>
          </a:xfrm>
        </p:grpSpPr>
        <p:sp>
          <p:nvSpPr>
            <p:cNvPr id="3" name="object 3"/>
            <p:cNvSpPr/>
            <p:nvPr/>
          </p:nvSpPr>
          <p:spPr>
            <a:xfrm>
              <a:off x="506730" y="1225550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>
                  <a:moveTo>
                    <a:pt x="0" y="0"/>
                  </a:moveTo>
                  <a:lnTo>
                    <a:pt x="3640328" y="0"/>
                  </a:lnTo>
                </a:path>
              </a:pathLst>
            </a:custGeom>
            <a:ln w="28575">
              <a:solidFill>
                <a:srgbClr val="F3C1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" y="1234440"/>
              <a:ext cx="3141980" cy="21894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677" y="472440"/>
            <a:ext cx="847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Probability</a:t>
            </a:r>
            <a:endParaRPr spc="-90" dirty="0"/>
          </a:p>
        </p:txBody>
      </p:sp>
      <p:sp>
        <p:nvSpPr>
          <p:cNvPr id="6" name="object 6"/>
          <p:cNvSpPr txBox="1"/>
          <p:nvPr/>
        </p:nvSpPr>
        <p:spPr>
          <a:xfrm>
            <a:off x="589280" y="3404234"/>
            <a:ext cx="324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879" y="1330038"/>
            <a:ext cx="3022011" cy="2044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24350" y="3396996"/>
            <a:ext cx="3246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88" y="1315471"/>
            <a:ext cx="3046003" cy="20910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16316" y="3394709"/>
            <a:ext cx="3261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480" y="3629659"/>
            <a:ext cx="3169920" cy="2319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7717" y="3666008"/>
            <a:ext cx="3204012" cy="2274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44700" y="3667703"/>
            <a:ext cx="3254579" cy="238044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8632" y="6037341"/>
            <a:ext cx="3257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Treatment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7990" y="6037341"/>
            <a:ext cx="32454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2645" y="6061392"/>
            <a:ext cx="32613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54790" y="6448818"/>
            <a:ext cx="193675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-45" dirty="0">
                <a:solidFill>
                  <a:srgbClr val="0F3863"/>
                </a:solidFill>
                <a:latin typeface="Verdana"/>
                <a:cs typeface="Verdana"/>
              </a:rPr>
              <a:t>36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6730" y="1211262"/>
            <a:ext cx="3640454" cy="2212975"/>
            <a:chOff x="506730" y="1211262"/>
            <a:chExt cx="3640454" cy="2212975"/>
          </a:xfrm>
        </p:grpSpPr>
        <p:sp>
          <p:nvSpPr>
            <p:cNvPr id="3" name="object 3"/>
            <p:cNvSpPr/>
            <p:nvPr/>
          </p:nvSpPr>
          <p:spPr>
            <a:xfrm>
              <a:off x="506730" y="1225550"/>
              <a:ext cx="3640454" cy="0"/>
            </a:xfrm>
            <a:custGeom>
              <a:avLst/>
              <a:gdLst/>
              <a:ahLst/>
              <a:cxnLst/>
              <a:rect l="l" t="t" r="r" b="b"/>
              <a:pathLst>
                <a:path w="3640454">
                  <a:moveTo>
                    <a:pt x="0" y="0"/>
                  </a:moveTo>
                  <a:lnTo>
                    <a:pt x="3640328" y="0"/>
                  </a:lnTo>
                </a:path>
              </a:pathLst>
            </a:custGeom>
            <a:ln w="28575">
              <a:solidFill>
                <a:srgbClr val="F3C1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" y="1234440"/>
              <a:ext cx="3141980" cy="21894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677" y="472440"/>
            <a:ext cx="8477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Probability</a:t>
            </a:r>
            <a:endParaRPr spc="-90" dirty="0"/>
          </a:p>
        </p:txBody>
      </p:sp>
      <p:sp>
        <p:nvSpPr>
          <p:cNvPr id="6" name="object 6"/>
          <p:cNvSpPr txBox="1"/>
          <p:nvPr/>
        </p:nvSpPr>
        <p:spPr>
          <a:xfrm>
            <a:off x="589280" y="3404234"/>
            <a:ext cx="324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879" y="1330038"/>
            <a:ext cx="3022011" cy="2044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24350" y="3396996"/>
            <a:ext cx="3246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988" y="1315471"/>
            <a:ext cx="3046003" cy="20910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16316" y="3394709"/>
            <a:ext cx="3261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480" y="3629659"/>
            <a:ext cx="3169920" cy="23190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7717" y="3666008"/>
            <a:ext cx="3204012" cy="2274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44700" y="3667703"/>
            <a:ext cx="3254579" cy="238044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88632" y="6037341"/>
            <a:ext cx="32575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Treatment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7990" y="6037341"/>
            <a:ext cx="32454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2645" y="6061392"/>
            <a:ext cx="32613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400" spc="-5" dirty="0">
                <a:latin typeface="Calibri"/>
                <a:cs typeface="Calibri"/>
              </a:rPr>
              <a:t>Control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Treatment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Posterior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54790" y="6448818"/>
            <a:ext cx="193675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-45" dirty="0">
                <a:solidFill>
                  <a:srgbClr val="0F3863"/>
                </a:solidFill>
                <a:latin typeface="Verdana"/>
                <a:cs typeface="Verdana"/>
              </a:rPr>
              <a:t>37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3507741"/>
            <a:ext cx="5867400" cy="149859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5925" y="2794000"/>
            <a:ext cx="8788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5" dirty="0"/>
              <a:t>Conclusion</a:t>
            </a:r>
            <a:r>
              <a:rPr sz="4000" spc="-495" dirty="0"/>
              <a:t> </a:t>
            </a:r>
            <a:r>
              <a:rPr sz="4000" spc="60" dirty="0"/>
              <a:t>and</a:t>
            </a:r>
            <a:r>
              <a:rPr sz="4000" spc="-484" dirty="0"/>
              <a:t> </a:t>
            </a:r>
            <a:r>
              <a:rPr lang="en-US" sz="4000" spc="150" dirty="0"/>
              <a:t>Solution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38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062" y="296672"/>
            <a:ext cx="1219303" cy="3108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7037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</a:t>
            </a:r>
            <a:r>
              <a:rPr u="heavy" spc="120" dirty="0">
                <a:uFill>
                  <a:solidFill>
                    <a:srgbClr val="F3C145"/>
                  </a:solidFill>
                </a:uFill>
              </a:rPr>
              <a:t>onclusion</a:t>
            </a:r>
            <a:r>
              <a:rPr u="heavy" spc="-38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and</a:t>
            </a:r>
            <a:r>
              <a:rPr u="heavy" spc="-39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80" dirty="0">
                <a:uFill>
                  <a:solidFill>
                    <a:srgbClr val="F3C145"/>
                  </a:solidFill>
                </a:uFill>
              </a:rPr>
              <a:t>Solution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467677" y="1135970"/>
            <a:ext cx="5894070" cy="2105063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15"/>
              </a:spcBef>
            </a:pPr>
            <a:r>
              <a:rPr sz="2000" b="1" dirty="0">
                <a:latin typeface="Calibri"/>
                <a:cs typeface="Calibri"/>
              </a:rPr>
              <a:t>1.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n-US" sz="2000" b="1" spc="-1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onclusions</a:t>
            </a:r>
            <a:r>
              <a:rPr sz="2000" b="1" spc="-35" dirty="0">
                <a:latin typeface="Calibri"/>
                <a:cs typeface="Calibri"/>
              </a:rPr>
              <a:t> </a:t>
            </a:r>
            <a:endParaRPr lang="en-US" sz="2000" b="1" spc="-35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15"/>
              </a:spcBef>
            </a:pPr>
            <a:r>
              <a:rPr sz="2000" dirty="0">
                <a:latin typeface="Calibri"/>
                <a:cs typeface="Calibri"/>
              </a:rPr>
              <a:t>As the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dirty="0">
                <a:latin typeface="Calibri"/>
                <a:cs typeface="Calibri"/>
              </a:rPr>
              <a:t>has been </a:t>
            </a:r>
            <a:r>
              <a:rPr sz="2000" spc="-5" dirty="0">
                <a:latin typeface="Calibri"/>
                <a:cs typeface="Calibri"/>
              </a:rPr>
              <a:t>done </a:t>
            </a:r>
            <a:r>
              <a:rPr sz="200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variant </a:t>
            </a: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(Control), </a:t>
            </a: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dirty="0">
                <a:latin typeface="Calibri"/>
                <a:cs typeface="Calibri"/>
              </a:rPr>
              <a:t>B </a:t>
            </a:r>
            <a:r>
              <a:rPr sz="2000" spc="-5" dirty="0">
                <a:latin typeface="Calibri"/>
                <a:cs typeface="Calibri"/>
              </a:rPr>
              <a:t>(Treatment 1), group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(Treatment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2),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(Treatment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3),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experiment </a:t>
            </a:r>
            <a:r>
              <a:rPr sz="2000" dirty="0">
                <a:latin typeface="Calibri"/>
                <a:cs typeface="Calibri"/>
              </a:rPr>
              <a:t> conclude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there are any </a:t>
            </a:r>
            <a:r>
              <a:rPr sz="2000" spc="-5" dirty="0">
                <a:latin typeface="Calibri"/>
                <a:cs typeface="Calibri"/>
              </a:rPr>
              <a:t>significant </a:t>
            </a:r>
            <a:r>
              <a:rPr sz="2000" dirty="0">
                <a:latin typeface="Calibri"/>
                <a:cs typeface="Calibri"/>
              </a:rPr>
              <a:t>value </a:t>
            </a:r>
            <a:r>
              <a:rPr sz="2000" spc="-10" dirty="0">
                <a:latin typeface="Calibri"/>
                <a:cs typeface="Calibri"/>
              </a:rPr>
              <a:t>of CVR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capture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figure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below.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677" y="5014822"/>
            <a:ext cx="5894070" cy="132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7000"/>
              </a:lnSpc>
              <a:spcBef>
                <a:spcPts val="95"/>
              </a:spcBef>
              <a:buFont typeface="Symbol"/>
              <a:buChar char=""/>
              <a:tabLst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results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group D </a:t>
            </a:r>
            <a:r>
              <a:rPr sz="2000" spc="-5" dirty="0">
                <a:latin typeface="Calibri"/>
                <a:cs typeface="Calibri"/>
              </a:rPr>
              <a:t>vs group C, group 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vs group </a:t>
            </a:r>
            <a:r>
              <a:rPr sz="2000" dirty="0">
                <a:latin typeface="Calibri"/>
                <a:cs typeface="Calibri"/>
              </a:rPr>
              <a:t>A, </a:t>
            </a: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dirty="0">
                <a:latin typeface="Calibri"/>
                <a:cs typeface="Calibri"/>
              </a:rPr>
              <a:t>B </a:t>
            </a:r>
            <a:r>
              <a:rPr sz="2000" spc="-5" dirty="0">
                <a:latin typeface="Calibri"/>
                <a:cs typeface="Calibri"/>
              </a:rPr>
              <a:t>vs </a:t>
            </a:r>
            <a:r>
              <a:rPr sz="2000" dirty="0">
                <a:latin typeface="Calibri"/>
                <a:cs typeface="Calibri"/>
              </a:rPr>
              <a:t> group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group</a:t>
            </a:r>
            <a:r>
              <a:rPr sz="2000" dirty="0">
                <a:latin typeface="Calibri"/>
                <a:cs typeface="Calibri"/>
              </a:rPr>
              <a:t> 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</a:t>
            </a:r>
            <a:r>
              <a:rPr sz="2000" dirty="0">
                <a:latin typeface="Calibri"/>
                <a:cs typeface="Calibri"/>
              </a:rPr>
              <a:t> group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resulted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significant </a:t>
            </a:r>
            <a:r>
              <a:rPr sz="2000" dirty="0">
                <a:latin typeface="Calibri"/>
                <a:cs typeface="Calibri"/>
              </a:rPr>
              <a:t>outcome.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448" y="3279554"/>
            <a:ext cx="3587331" cy="166160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107100"/>
              </a:lnSpc>
              <a:spcBef>
                <a:spcPts val="110"/>
              </a:spcBef>
              <a:buFont typeface="Symbol"/>
              <a:buChar char=""/>
              <a:tabLst>
                <a:tab pos="355600" algn="l"/>
              </a:tabLst>
            </a:pPr>
            <a:r>
              <a:rPr dirty="0"/>
              <a:t>Because our </a:t>
            </a:r>
            <a:r>
              <a:rPr spc="-5" dirty="0"/>
              <a:t>hypothesis </a:t>
            </a:r>
            <a:r>
              <a:rPr dirty="0"/>
              <a:t>is </a:t>
            </a:r>
            <a:r>
              <a:rPr spc="5" dirty="0"/>
              <a:t>to </a:t>
            </a:r>
            <a:r>
              <a:rPr dirty="0"/>
              <a:t>compare whether </a:t>
            </a:r>
            <a:r>
              <a:rPr spc="-440" dirty="0"/>
              <a:t> </a:t>
            </a:r>
            <a:r>
              <a:rPr dirty="0"/>
              <a:t>group</a:t>
            </a:r>
            <a:r>
              <a:rPr spc="5" dirty="0"/>
              <a:t> </a:t>
            </a:r>
            <a:r>
              <a:rPr dirty="0"/>
              <a:t>j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more</a:t>
            </a:r>
            <a:r>
              <a:rPr dirty="0"/>
              <a:t> </a:t>
            </a:r>
            <a:r>
              <a:rPr spc="-5" dirty="0"/>
              <a:t>than</a:t>
            </a:r>
            <a:r>
              <a:rPr dirty="0"/>
              <a:t> group</a:t>
            </a:r>
            <a:r>
              <a:rPr spc="5" dirty="0"/>
              <a:t> </a:t>
            </a:r>
            <a:r>
              <a:rPr dirty="0"/>
              <a:t>i,</a:t>
            </a:r>
            <a:r>
              <a:rPr spc="5" dirty="0"/>
              <a:t> </a:t>
            </a:r>
            <a:r>
              <a:rPr spc="-5" dirty="0"/>
              <a:t>so</a:t>
            </a:r>
            <a:r>
              <a:rPr dirty="0"/>
              <a:t> it</a:t>
            </a:r>
            <a:r>
              <a:rPr spc="5" dirty="0"/>
              <a:t> </a:t>
            </a:r>
            <a:r>
              <a:rPr spc="-5" dirty="0"/>
              <a:t>can</a:t>
            </a:r>
            <a:r>
              <a:rPr dirty="0"/>
              <a:t> </a:t>
            </a:r>
            <a:r>
              <a:rPr spc="10" dirty="0"/>
              <a:t>be </a:t>
            </a:r>
            <a:r>
              <a:rPr spc="15" dirty="0"/>
              <a:t> </a:t>
            </a:r>
            <a:r>
              <a:rPr dirty="0"/>
              <a:t>concluded </a:t>
            </a:r>
            <a:r>
              <a:rPr spc="-5" dirty="0"/>
              <a:t>that </a:t>
            </a:r>
            <a:r>
              <a:rPr dirty="0"/>
              <a:t>there is </a:t>
            </a:r>
            <a:r>
              <a:rPr spc="-5" dirty="0"/>
              <a:t>sufficient </a:t>
            </a:r>
            <a:r>
              <a:rPr dirty="0"/>
              <a:t>evidence that </a:t>
            </a:r>
            <a:r>
              <a:rPr spc="-440" dirty="0"/>
              <a:t> </a:t>
            </a:r>
            <a:r>
              <a:rPr spc="5" dirty="0"/>
              <a:t>the </a:t>
            </a:r>
            <a:r>
              <a:rPr spc="-5" dirty="0"/>
              <a:t>conversion rate </a:t>
            </a:r>
            <a:r>
              <a:rPr dirty="0"/>
              <a:t>of </a:t>
            </a:r>
            <a:r>
              <a:rPr spc="-5" dirty="0"/>
              <a:t>group </a:t>
            </a:r>
            <a:r>
              <a:rPr dirty="0"/>
              <a:t>D </a:t>
            </a:r>
            <a:r>
              <a:rPr spc="-5" dirty="0"/>
              <a:t>(ad </a:t>
            </a:r>
            <a:r>
              <a:rPr dirty="0"/>
              <a:t>+ </a:t>
            </a:r>
            <a:r>
              <a:rPr spc="-5" dirty="0"/>
              <a:t>total </a:t>
            </a:r>
            <a:r>
              <a:rPr dirty="0"/>
              <a:t>ads &gt; </a:t>
            </a:r>
            <a:r>
              <a:rPr spc="-440" dirty="0"/>
              <a:t> </a:t>
            </a:r>
            <a:r>
              <a:rPr dirty="0"/>
              <a:t>15)</a:t>
            </a:r>
            <a:r>
              <a:rPr spc="-2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higher</a:t>
            </a:r>
            <a:r>
              <a:rPr spc="-10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dirty="0"/>
              <a:t>groups</a:t>
            </a:r>
            <a:r>
              <a:rPr spc="-15" dirty="0"/>
              <a:t> </a:t>
            </a:r>
            <a:r>
              <a:rPr dirty="0"/>
              <a:t>A,</a:t>
            </a:r>
            <a:r>
              <a:rPr spc="-20" dirty="0"/>
              <a:t> </a:t>
            </a:r>
            <a:r>
              <a:rPr dirty="0"/>
              <a:t>B </a:t>
            </a:r>
            <a:r>
              <a:rPr spc="5" dirty="0"/>
              <a:t>and</a:t>
            </a:r>
            <a:r>
              <a:rPr spc="-10" dirty="0"/>
              <a:t> </a:t>
            </a:r>
            <a:r>
              <a:rPr spc="-5" dirty="0"/>
              <a:t>C.</a:t>
            </a:r>
          </a:p>
          <a:p>
            <a:pPr marL="355600" indent="-342900" algn="just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</a:tabLst>
            </a:pPr>
            <a:r>
              <a:rPr dirty="0"/>
              <a:t>Group</a:t>
            </a:r>
            <a:r>
              <a:rPr spc="585" dirty="0"/>
              <a:t> </a:t>
            </a:r>
            <a:r>
              <a:rPr dirty="0"/>
              <a:t>D</a:t>
            </a:r>
            <a:r>
              <a:rPr spc="635" dirty="0"/>
              <a:t> </a:t>
            </a:r>
            <a:r>
              <a:rPr dirty="0"/>
              <a:t>is</a:t>
            </a:r>
            <a:r>
              <a:rPr spc="625" dirty="0"/>
              <a:t> </a:t>
            </a:r>
            <a:r>
              <a:rPr spc="-5" dirty="0"/>
              <a:t>the</a:t>
            </a:r>
            <a:r>
              <a:rPr spc="630" dirty="0"/>
              <a:t> </a:t>
            </a:r>
            <a:r>
              <a:rPr spc="-10" dirty="0"/>
              <a:t>group</a:t>
            </a:r>
            <a:r>
              <a:rPr spc="615" dirty="0"/>
              <a:t> </a:t>
            </a:r>
            <a:r>
              <a:rPr dirty="0"/>
              <a:t>that</a:t>
            </a:r>
            <a:r>
              <a:rPr spc="620" dirty="0"/>
              <a:t> </a:t>
            </a:r>
            <a:r>
              <a:rPr dirty="0"/>
              <a:t>has</a:t>
            </a:r>
            <a:r>
              <a:rPr spc="625" dirty="0"/>
              <a:t> </a:t>
            </a:r>
            <a:r>
              <a:rPr dirty="0"/>
              <a:t>the</a:t>
            </a:r>
            <a:r>
              <a:rPr spc="605" dirty="0"/>
              <a:t> </a:t>
            </a:r>
            <a:r>
              <a:rPr spc="-5" dirty="0"/>
              <a:t>highest</a:t>
            </a: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dirty="0"/>
              <a:t>conversion</a:t>
            </a:r>
            <a:r>
              <a:rPr spc="-30" dirty="0"/>
              <a:t> </a:t>
            </a:r>
            <a:r>
              <a:rPr dirty="0"/>
              <a:t>rate</a:t>
            </a:r>
            <a:r>
              <a:rPr spc="-15" dirty="0"/>
              <a:t> </a:t>
            </a:r>
            <a:r>
              <a:rPr dirty="0"/>
              <a:t>among</a:t>
            </a:r>
            <a:r>
              <a:rPr spc="-40" dirty="0"/>
              <a:t> </a:t>
            </a:r>
            <a:r>
              <a:rPr dirty="0"/>
              <a:t>all groups.</a:t>
            </a:r>
          </a:p>
          <a:p>
            <a:pPr marL="355600" indent="-342900" algn="just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</a:tabLst>
            </a:pPr>
            <a:r>
              <a:rPr dirty="0"/>
              <a:t>Group</a:t>
            </a:r>
            <a:r>
              <a:rPr spc="65" dirty="0"/>
              <a:t> </a:t>
            </a:r>
            <a:r>
              <a:rPr dirty="0"/>
              <a:t>D</a:t>
            </a:r>
            <a:r>
              <a:rPr spc="95" dirty="0"/>
              <a:t> </a:t>
            </a:r>
            <a:r>
              <a:rPr dirty="0"/>
              <a:t>becomes</a:t>
            </a:r>
            <a:r>
              <a:rPr spc="90" dirty="0"/>
              <a:t> </a:t>
            </a:r>
            <a:r>
              <a:rPr spc="-5" dirty="0"/>
              <a:t>the</a:t>
            </a:r>
            <a:r>
              <a:rPr spc="90" dirty="0"/>
              <a:t> </a:t>
            </a:r>
            <a:r>
              <a:rPr dirty="0"/>
              <a:t>winning</a:t>
            </a:r>
            <a:r>
              <a:rPr spc="90" dirty="0"/>
              <a:t> </a:t>
            </a:r>
            <a:r>
              <a:rPr spc="-5" dirty="0"/>
              <a:t>version</a:t>
            </a:r>
            <a:r>
              <a:rPr spc="90" dirty="0"/>
              <a:t> </a:t>
            </a:r>
            <a:r>
              <a:rPr spc="-10"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4</a:t>
            </a:r>
          </a:p>
          <a:p>
            <a:pPr marL="355600">
              <a:lnSpc>
                <a:spcPct val="100000"/>
              </a:lnSpc>
              <a:spcBef>
                <a:spcPts val="185"/>
              </a:spcBef>
            </a:pPr>
            <a:r>
              <a:rPr dirty="0"/>
              <a:t>combinations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the</a:t>
            </a:r>
            <a:r>
              <a:rPr spc="-40" dirty="0"/>
              <a:t> </a:t>
            </a:r>
            <a:r>
              <a:rPr dirty="0"/>
              <a:t>marketing</a:t>
            </a:r>
            <a:r>
              <a:rPr spc="5" dirty="0"/>
              <a:t> </a:t>
            </a:r>
            <a:r>
              <a:rPr dirty="0"/>
              <a:t>company.</a:t>
            </a:r>
          </a:p>
          <a:p>
            <a:pPr marL="355600" indent="-342900" algn="just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55600" algn="l"/>
              </a:tabLst>
            </a:pPr>
            <a:r>
              <a:rPr spc="-5" dirty="0"/>
              <a:t>It</a:t>
            </a:r>
            <a:r>
              <a:rPr spc="145" dirty="0"/>
              <a:t> </a:t>
            </a:r>
            <a:r>
              <a:rPr dirty="0"/>
              <a:t>means</a:t>
            </a:r>
            <a:r>
              <a:rPr spc="120" dirty="0"/>
              <a:t> </a:t>
            </a:r>
            <a:r>
              <a:rPr dirty="0"/>
              <a:t>that</a:t>
            </a:r>
            <a:r>
              <a:rPr spc="135" dirty="0"/>
              <a:t> </a:t>
            </a:r>
            <a:r>
              <a:rPr dirty="0"/>
              <a:t>using</a:t>
            </a:r>
            <a:r>
              <a:rPr spc="125" dirty="0"/>
              <a:t> </a:t>
            </a:r>
            <a:r>
              <a:rPr dirty="0"/>
              <a:t>creative</a:t>
            </a:r>
            <a:r>
              <a:rPr spc="145" dirty="0"/>
              <a:t> </a:t>
            </a:r>
            <a:r>
              <a:rPr dirty="0"/>
              <a:t>ads</a:t>
            </a:r>
            <a:r>
              <a:rPr spc="140" dirty="0"/>
              <a:t> </a:t>
            </a:r>
            <a:r>
              <a:rPr spc="-5" dirty="0"/>
              <a:t>with</a:t>
            </a:r>
            <a:r>
              <a:rPr spc="150" dirty="0"/>
              <a:t> </a:t>
            </a:r>
            <a:r>
              <a:rPr spc="-5" dirty="0"/>
              <a:t>total</a:t>
            </a:r>
            <a:r>
              <a:rPr spc="145" dirty="0"/>
              <a:t> </a:t>
            </a:r>
            <a:r>
              <a:rPr spc="-5" dirty="0"/>
              <a:t>ads</a:t>
            </a: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dirty="0"/>
              <a:t>&gt;</a:t>
            </a:r>
            <a:r>
              <a:rPr spc="360" dirty="0"/>
              <a:t> </a:t>
            </a:r>
            <a:r>
              <a:rPr spc="-10" dirty="0"/>
              <a:t>15</a:t>
            </a:r>
            <a:r>
              <a:rPr spc="345" dirty="0"/>
              <a:t> </a:t>
            </a:r>
            <a:r>
              <a:rPr dirty="0"/>
              <a:t>statistically</a:t>
            </a:r>
            <a:r>
              <a:rPr spc="350" dirty="0"/>
              <a:t> </a:t>
            </a:r>
            <a:r>
              <a:rPr dirty="0"/>
              <a:t>has</a:t>
            </a:r>
            <a:r>
              <a:rPr spc="360" dirty="0"/>
              <a:t> </a:t>
            </a:r>
            <a:r>
              <a:rPr spc="-10" dirty="0"/>
              <a:t>an</a:t>
            </a:r>
            <a:r>
              <a:rPr spc="345" dirty="0"/>
              <a:t> </a:t>
            </a:r>
            <a:r>
              <a:rPr dirty="0"/>
              <a:t>impact</a:t>
            </a:r>
            <a:r>
              <a:rPr spc="350" dirty="0"/>
              <a:t> </a:t>
            </a:r>
            <a:r>
              <a:rPr spc="-10" dirty="0"/>
              <a:t>on</a:t>
            </a:r>
            <a:r>
              <a:rPr spc="345" dirty="0"/>
              <a:t> </a:t>
            </a:r>
            <a:r>
              <a:rPr dirty="0"/>
              <a:t>increasing</a:t>
            </a: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dirty="0"/>
              <a:t>conversion</a:t>
            </a:r>
            <a:r>
              <a:rPr spc="-50" dirty="0"/>
              <a:t> </a:t>
            </a:r>
            <a:r>
              <a:rPr dirty="0"/>
              <a:t>rates.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39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692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pc="65" dirty="0"/>
              <a:t>B</a:t>
            </a:r>
            <a:r>
              <a:rPr u="heavy" spc="65" dirty="0">
                <a:uFill>
                  <a:solidFill>
                    <a:srgbClr val="F3C145"/>
                  </a:solidFill>
                </a:uFill>
              </a:rPr>
              <a:t>ackground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604" y="1402715"/>
            <a:ext cx="8172450" cy="33603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algn="just">
              <a:lnSpc>
                <a:spcPct val="1070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public service </a:t>
            </a:r>
            <a:r>
              <a:rPr sz="1800" dirty="0">
                <a:latin typeface="Calibri"/>
                <a:cs typeface="Calibri"/>
              </a:rPr>
              <a:t>announcement </a:t>
            </a:r>
            <a:r>
              <a:rPr sz="1800" spc="-5" dirty="0">
                <a:latin typeface="Calibri"/>
                <a:cs typeface="Calibri"/>
              </a:rPr>
              <a:t>(PSA) </a:t>
            </a:r>
            <a:r>
              <a:rPr sz="1800" dirty="0">
                <a:latin typeface="Calibri"/>
                <a:cs typeface="Calibri"/>
              </a:rPr>
              <a:t>is a message created and </a:t>
            </a:r>
            <a:r>
              <a:rPr sz="1800" spc="-5" dirty="0">
                <a:latin typeface="Calibri"/>
                <a:cs typeface="Calibri"/>
              </a:rPr>
              <a:t>distributed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 </a:t>
            </a:r>
            <a:r>
              <a:rPr sz="1800" spc="-5" dirty="0">
                <a:latin typeface="Calibri"/>
                <a:cs typeface="Calibri"/>
              </a:rPr>
              <a:t>to inform </a:t>
            </a:r>
            <a:r>
              <a:rPr sz="1800" dirty="0">
                <a:latin typeface="Calibri"/>
                <a:cs typeface="Calibri"/>
              </a:rPr>
              <a:t>and educate </a:t>
            </a:r>
            <a:r>
              <a:rPr sz="1800" spc="-5" dirty="0">
                <a:latin typeface="Calibri"/>
                <a:cs typeface="Calibri"/>
              </a:rPr>
              <a:t>the public about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particular issue or topic. PSAs are </a:t>
            </a:r>
            <a:r>
              <a:rPr sz="1800" dirty="0">
                <a:latin typeface="Calibri"/>
                <a:cs typeface="Calibri"/>
              </a:rPr>
              <a:t> typically </a:t>
            </a:r>
            <a:r>
              <a:rPr sz="1800" spc="-5" dirty="0">
                <a:latin typeface="Calibri"/>
                <a:cs typeface="Calibri"/>
              </a:rPr>
              <a:t>sponsored by nonprofit organizations, </a:t>
            </a:r>
            <a:r>
              <a:rPr sz="1800" dirty="0">
                <a:latin typeface="Calibri"/>
                <a:cs typeface="Calibri"/>
              </a:rPr>
              <a:t>government </a:t>
            </a:r>
            <a:r>
              <a:rPr sz="1800" spc="-5" dirty="0">
                <a:latin typeface="Calibri"/>
                <a:cs typeface="Calibri"/>
              </a:rPr>
              <a:t>agencies, or </a:t>
            </a:r>
            <a:r>
              <a:rPr sz="1800" dirty="0">
                <a:latin typeface="Calibri"/>
                <a:cs typeface="Calibri"/>
              </a:rPr>
              <a:t>other public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intended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awareness,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attitudes,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encourage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behaviors.</a:t>
            </a:r>
            <a:endParaRPr sz="1800" dirty="0">
              <a:latin typeface="Calibri"/>
              <a:cs typeface="Calibri"/>
            </a:endParaRPr>
          </a:p>
          <a:p>
            <a:pPr marL="241300" marR="5080" algn="just">
              <a:lnSpc>
                <a:spcPct val="107100"/>
              </a:lnSpc>
              <a:spcBef>
                <a:spcPts val="790"/>
              </a:spcBef>
            </a:pPr>
            <a:r>
              <a:rPr sz="1800" dirty="0">
                <a:latin typeface="Calibri"/>
                <a:cs typeface="Calibri"/>
              </a:rPr>
              <a:t>Marketing </a:t>
            </a:r>
            <a:r>
              <a:rPr sz="1800" spc="-5" dirty="0">
                <a:latin typeface="Calibri"/>
                <a:cs typeface="Calibri"/>
              </a:rPr>
              <a:t>companies </a:t>
            </a:r>
            <a:r>
              <a:rPr sz="1800" dirty="0">
                <a:latin typeface="Calibri"/>
                <a:cs typeface="Calibri"/>
              </a:rPr>
              <a:t>want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run </a:t>
            </a:r>
            <a:r>
              <a:rPr sz="1800" spc="-5" dirty="0">
                <a:latin typeface="Calibri"/>
                <a:cs typeface="Calibri"/>
              </a:rPr>
              <a:t>successful campaigns, </a:t>
            </a:r>
            <a:r>
              <a:rPr sz="1800" spc="-10" dirty="0">
                <a:latin typeface="Calibri"/>
                <a:cs typeface="Calibri"/>
              </a:rPr>
              <a:t>but </a:t>
            </a:r>
            <a:r>
              <a:rPr sz="1800" dirty="0">
                <a:latin typeface="Calibri"/>
                <a:cs typeface="Calibri"/>
              </a:rPr>
              <a:t>the market is complex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several options </a:t>
            </a:r>
            <a:r>
              <a:rPr sz="1800" spc="5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work. So normally they </a:t>
            </a:r>
            <a:r>
              <a:rPr sz="1800" dirty="0">
                <a:latin typeface="Calibri"/>
                <a:cs typeface="Calibri"/>
              </a:rPr>
              <a:t>tun A/B </a:t>
            </a:r>
            <a:r>
              <a:rPr sz="1800" spc="-5" dirty="0">
                <a:latin typeface="Calibri"/>
                <a:cs typeface="Calibri"/>
              </a:rPr>
              <a:t>tests, that </a:t>
            </a:r>
            <a:r>
              <a:rPr sz="1800" dirty="0">
                <a:latin typeface="Calibri"/>
                <a:cs typeface="Calibri"/>
              </a:rPr>
              <a:t>is a randomized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experimentation 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or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versions of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(web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element, banner, </a:t>
            </a:r>
            <a:r>
              <a:rPr sz="1800" dirty="0">
                <a:latin typeface="Calibri"/>
                <a:cs typeface="Calibri"/>
              </a:rPr>
              <a:t>etc.) </a:t>
            </a:r>
            <a:r>
              <a:rPr sz="1800" spc="-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shown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different </a:t>
            </a:r>
            <a:r>
              <a:rPr sz="1800" dirty="0">
                <a:latin typeface="Calibri"/>
                <a:cs typeface="Calibri"/>
              </a:rPr>
              <a:t>segments </a:t>
            </a:r>
            <a:r>
              <a:rPr sz="1800" spc="-5" dirty="0">
                <a:latin typeface="Calibri"/>
                <a:cs typeface="Calibri"/>
              </a:rPr>
              <a:t>of people at </a:t>
            </a:r>
            <a:r>
              <a:rPr sz="1800" dirty="0">
                <a:latin typeface="Calibri"/>
                <a:cs typeface="Calibri"/>
              </a:rPr>
              <a:t>the same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 </a:t>
            </a:r>
            <a:r>
              <a:rPr sz="1800" spc="-5" dirty="0">
                <a:latin typeface="Calibri"/>
                <a:cs typeface="Calibri"/>
              </a:rPr>
              <a:t>to determine which version </a:t>
            </a:r>
            <a:r>
              <a:rPr sz="1800" dirty="0">
                <a:latin typeface="Calibri"/>
                <a:cs typeface="Calibri"/>
              </a:rPr>
              <a:t>leaves the maximum </a:t>
            </a:r>
            <a:r>
              <a:rPr sz="1800" spc="-5" dirty="0">
                <a:latin typeface="Calibri"/>
                <a:cs typeface="Calibri"/>
              </a:rPr>
              <a:t>impact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drive </a:t>
            </a:r>
            <a:r>
              <a:rPr sz="1800" dirty="0">
                <a:latin typeface="Calibri"/>
                <a:cs typeface="Calibri"/>
              </a:rPr>
              <a:t>business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4</a:t>
            </a:fld>
            <a:endParaRPr spc="-6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062" y="296672"/>
            <a:ext cx="1219303" cy="3108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7037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</a:t>
            </a:r>
            <a:r>
              <a:rPr u="heavy" spc="120" dirty="0">
                <a:uFill>
                  <a:solidFill>
                    <a:srgbClr val="F3C145"/>
                  </a:solidFill>
                </a:uFill>
              </a:rPr>
              <a:t>onclusion</a:t>
            </a:r>
            <a:r>
              <a:rPr u="heavy" spc="-38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and</a:t>
            </a:r>
            <a:r>
              <a:rPr u="heavy" spc="-39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80" dirty="0">
                <a:uFill>
                  <a:solidFill>
                    <a:srgbClr val="F3C145"/>
                  </a:solidFill>
                </a:uFill>
              </a:rPr>
              <a:t>Solution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467677" y="1128486"/>
            <a:ext cx="5894070" cy="38188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Calibri"/>
                <a:cs typeface="Calibri"/>
              </a:rPr>
              <a:t>2.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n-US" sz="2000" b="1" spc="-10" dirty="0">
                <a:latin typeface="Calibri"/>
                <a:cs typeface="Calibri"/>
              </a:rPr>
              <a:t>Solution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business</a:t>
            </a:r>
            <a:r>
              <a:rPr lang="en-US" sz="2000" b="1" spc="-5" dirty="0">
                <a:latin typeface="Calibri"/>
                <a:cs typeface="Calibri"/>
              </a:rPr>
              <a:t> (Recommendation)</a:t>
            </a:r>
            <a:endParaRPr sz="2000" dirty="0">
              <a:latin typeface="Calibri"/>
              <a:cs typeface="Calibri"/>
            </a:endParaRPr>
          </a:p>
          <a:p>
            <a:pPr marL="241300" marR="5715" algn="just">
              <a:lnSpc>
                <a:spcPct val="107000"/>
              </a:lnSpc>
              <a:spcBef>
                <a:spcPts val="810"/>
              </a:spcBef>
            </a:pPr>
            <a:r>
              <a:rPr lang="en-US" sz="2000" dirty="0">
                <a:latin typeface="Calibri"/>
                <a:cs typeface="Calibri"/>
              </a:rPr>
              <a:t>The Solution that I r</a:t>
            </a:r>
            <a:r>
              <a:rPr sz="2000" dirty="0">
                <a:latin typeface="Calibri"/>
                <a:cs typeface="Calibri"/>
              </a:rPr>
              <a:t>ecommend </a:t>
            </a:r>
            <a:r>
              <a:rPr sz="2000" spc="-10" dirty="0">
                <a:latin typeface="Calibri"/>
                <a:cs typeface="Calibri"/>
              </a:rPr>
              <a:t>for the </a:t>
            </a:r>
            <a:r>
              <a:rPr sz="2000" dirty="0">
                <a:latin typeface="Calibri"/>
                <a:cs typeface="Calibri"/>
              </a:rPr>
              <a:t>marketing </a:t>
            </a:r>
            <a:r>
              <a:rPr sz="2000" spc="-5" dirty="0">
                <a:latin typeface="Calibri"/>
                <a:cs typeface="Calibri"/>
              </a:rPr>
              <a:t>company: </a:t>
            </a:r>
            <a:r>
              <a:rPr sz="2000" dirty="0">
                <a:latin typeface="Calibri"/>
                <a:cs typeface="Calibri"/>
              </a:rPr>
              <a:t>based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statistical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statistically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significant. </a:t>
            </a:r>
            <a:r>
              <a:rPr sz="2000" spc="-5" dirty="0">
                <a:latin typeface="Calibri"/>
                <a:cs typeface="Calibri"/>
              </a:rPr>
              <a:t>However, to make </a:t>
            </a:r>
            <a:r>
              <a:rPr sz="2000" dirty="0">
                <a:latin typeface="Calibri"/>
                <a:cs typeface="Calibri"/>
              </a:rPr>
              <a:t>a decision </a:t>
            </a:r>
            <a:r>
              <a:rPr sz="2000" spc="-5" dirty="0">
                <a:latin typeface="Calibri"/>
                <a:cs typeface="Calibri"/>
              </a:rPr>
              <a:t>whether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not,</a:t>
            </a:r>
            <a:r>
              <a:rPr sz="2000" dirty="0">
                <a:latin typeface="Calibri"/>
                <a:cs typeface="Calibri"/>
              </a:rPr>
              <a:t>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ensured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 it is practically </a:t>
            </a:r>
            <a:r>
              <a:rPr sz="2000" spc="-5" dirty="0">
                <a:latin typeface="Calibri"/>
                <a:cs typeface="Calibri"/>
              </a:rPr>
              <a:t>significant 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cost </a:t>
            </a:r>
            <a:r>
              <a:rPr sz="2000" spc="-1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costs,</a:t>
            </a:r>
            <a:r>
              <a:rPr sz="2000" dirty="0">
                <a:latin typeface="Calibri"/>
                <a:cs typeface="Calibri"/>
              </a:rPr>
              <a:t> etc.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incur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losses.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difference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conversion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1%,</a:t>
            </a:r>
            <a:endParaRPr sz="20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165"/>
              </a:spcBef>
            </a:pP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vs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(4.47%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277" y="4924640"/>
            <a:ext cx="5666105" cy="1003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85"/>
              </a:spcBef>
            </a:pPr>
            <a:r>
              <a:rPr sz="2000" dirty="0">
                <a:latin typeface="Calibri"/>
                <a:cs typeface="Calibri"/>
              </a:rPr>
              <a:t>6.13%)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Creative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Ads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recommended. Also, </a:t>
            </a:r>
            <a:r>
              <a:rPr sz="2000" spc="-5" dirty="0">
                <a:latin typeface="Calibri"/>
                <a:cs typeface="Calibri"/>
              </a:rPr>
              <a:t>increase </a:t>
            </a:r>
            <a:r>
              <a:rPr sz="200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ads that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been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customers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1193" y="2311802"/>
            <a:ext cx="4865194" cy="2459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13855" y="4858004"/>
            <a:ext cx="48139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Difference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between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Group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(Control)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Group</a:t>
            </a:r>
            <a:r>
              <a:rPr sz="1400" dirty="0">
                <a:latin typeface="Calibri"/>
                <a:cs typeface="Calibri"/>
              </a:rPr>
              <a:t> D </a:t>
            </a:r>
            <a:r>
              <a:rPr sz="1400" spc="-5" dirty="0">
                <a:latin typeface="Calibri"/>
                <a:cs typeface="Calibri"/>
              </a:rPr>
              <a:t>(Treatment)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40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062" y="296672"/>
            <a:ext cx="1219303" cy="3108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7037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</a:t>
            </a:r>
            <a:r>
              <a:rPr u="heavy" spc="120" dirty="0">
                <a:uFill>
                  <a:solidFill>
                    <a:srgbClr val="F3C145"/>
                  </a:solidFill>
                </a:uFill>
              </a:rPr>
              <a:t>onclusion</a:t>
            </a:r>
            <a:r>
              <a:rPr u="heavy" spc="-38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u="heavy" spc="50" dirty="0">
                <a:uFill>
                  <a:solidFill>
                    <a:srgbClr val="F3C145"/>
                  </a:solidFill>
                </a:uFill>
              </a:rPr>
              <a:t>and</a:t>
            </a:r>
            <a:r>
              <a:rPr u="heavy" spc="-390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lang="en-US" u="heavy" spc="80" dirty="0">
                <a:uFill>
                  <a:solidFill>
                    <a:srgbClr val="F3C145"/>
                  </a:solidFill>
                </a:uFill>
              </a:rPr>
              <a:t>Solution</a:t>
            </a:r>
            <a:endParaRPr spc="80" dirty="0"/>
          </a:p>
        </p:txBody>
      </p:sp>
      <p:sp>
        <p:nvSpPr>
          <p:cNvPr id="5" name="object 5"/>
          <p:cNvSpPr txBox="1"/>
          <p:nvPr/>
        </p:nvSpPr>
        <p:spPr>
          <a:xfrm>
            <a:off x="467677" y="1128486"/>
            <a:ext cx="7695565" cy="4155112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Calibri"/>
                <a:cs typeface="Calibri"/>
              </a:rPr>
              <a:t>3.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Recommendations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 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future experiment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future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experiment,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recommendations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latin typeface="Calibri"/>
                <a:cs typeface="Calibri"/>
              </a:rPr>
              <a:t>implemented</a:t>
            </a:r>
          </a:p>
          <a:p>
            <a:pPr marL="342900" marR="6350" indent="-342900" algn="r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342900" algn="l"/>
                <a:tab pos="343535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Creative </a:t>
            </a:r>
            <a:r>
              <a:rPr sz="2000" dirty="0">
                <a:latin typeface="Calibri"/>
                <a:cs typeface="Calibri"/>
              </a:rPr>
              <a:t>Ads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experimentation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latin typeface="Calibri"/>
                <a:cs typeface="Calibri"/>
              </a:rPr>
              <a:t>as implemented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</a:t>
            </a:r>
          </a:p>
          <a:p>
            <a:pPr marL="342900" marR="5715" indent="-342900" algn="r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342900" algn="l"/>
                <a:tab pos="343535" algn="l"/>
                <a:tab pos="1483360" algn="l"/>
                <a:tab pos="2025014" algn="l"/>
                <a:tab pos="3518535" algn="l"/>
                <a:tab pos="4298315" algn="l"/>
                <a:tab pos="5408930" algn="l"/>
                <a:tab pos="5951855" algn="l"/>
                <a:tab pos="6546850" algn="l"/>
                <a:tab pos="7451090" algn="l"/>
              </a:tabLst>
            </a:pP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are	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	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gag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levels	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10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	gr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55600" marR="5715" algn="just">
              <a:lnSpc>
                <a:spcPct val="1068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determine </a:t>
            </a:r>
            <a:r>
              <a:rPr sz="2000" spc="-5" dirty="0">
                <a:latin typeface="Calibri"/>
                <a:cs typeface="Calibri"/>
              </a:rPr>
              <a:t>which version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ad </a:t>
            </a:r>
            <a:r>
              <a:rPr sz="2000" spc="-5" dirty="0">
                <a:latin typeface="Calibri"/>
                <a:cs typeface="Calibri"/>
              </a:rPr>
              <a:t>was more effective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generating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engagement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metrics.</a:t>
            </a:r>
          </a:p>
          <a:p>
            <a:pPr marL="355600" marR="5080" indent="-343535" algn="just">
              <a:lnSpc>
                <a:spcPct val="106700"/>
              </a:lnSpc>
              <a:spcBef>
                <a:spcPts val="20"/>
              </a:spcBef>
              <a:buFont typeface="Symbol"/>
              <a:buChar char="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try </a:t>
            </a:r>
            <a:r>
              <a:rPr sz="2000" spc="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marketing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digital</a:t>
            </a:r>
            <a:r>
              <a:rPr sz="2000" dirty="0">
                <a:latin typeface="Calibri"/>
                <a:cs typeface="Calibri"/>
              </a:rPr>
              <a:t> platforms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scalable </a:t>
            </a:r>
            <a:r>
              <a:rPr sz="2000" dirty="0">
                <a:latin typeface="Calibri"/>
                <a:cs typeface="Calibri"/>
              </a:rPr>
              <a:t>marketing and reach </a:t>
            </a:r>
            <a:r>
              <a:rPr sz="2000" spc="-5" dirty="0">
                <a:latin typeface="Calibri"/>
                <a:cs typeface="Calibri"/>
              </a:rPr>
              <a:t>broaden market </a:t>
            </a:r>
            <a:r>
              <a:rPr sz="2000" dirty="0">
                <a:latin typeface="Calibri"/>
                <a:cs typeface="Calibri"/>
              </a:rPr>
              <a:t>that using psa or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offline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41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1062" y="296672"/>
            <a:ext cx="1219303" cy="3108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8620" y="6484620"/>
            <a:ext cx="146050" cy="76200"/>
          </a:xfrm>
          <a:custGeom>
            <a:avLst/>
            <a:gdLst/>
            <a:ahLst/>
            <a:cxnLst/>
            <a:rect l="l" t="t" r="r" b="b"/>
            <a:pathLst>
              <a:path w="146050" h="76200">
                <a:moveTo>
                  <a:pt x="145478" y="38100"/>
                </a:moveTo>
                <a:lnTo>
                  <a:pt x="132778" y="31750"/>
                </a:lnTo>
                <a:lnTo>
                  <a:pt x="69278" y="0"/>
                </a:lnTo>
                <a:lnTo>
                  <a:pt x="90436" y="31750"/>
                </a:lnTo>
                <a:lnTo>
                  <a:pt x="0" y="31750"/>
                </a:lnTo>
                <a:lnTo>
                  <a:pt x="0" y="44450"/>
                </a:lnTo>
                <a:lnTo>
                  <a:pt x="90436" y="44450"/>
                </a:lnTo>
                <a:lnTo>
                  <a:pt x="69278" y="76200"/>
                </a:lnTo>
                <a:lnTo>
                  <a:pt x="132778" y="44450"/>
                </a:lnTo>
                <a:lnTo>
                  <a:pt x="145478" y="38100"/>
                </a:lnTo>
                <a:close/>
              </a:path>
            </a:pathLst>
          </a:custGeom>
          <a:solidFill>
            <a:srgbClr val="0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677" y="688403"/>
            <a:ext cx="3692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9190" algn="l"/>
              </a:tabLst>
            </a:pPr>
            <a:r>
              <a:rPr spc="60" dirty="0"/>
              <a:t>R</a:t>
            </a:r>
            <a:r>
              <a:rPr u="heavy" spc="60" dirty="0">
                <a:uFill>
                  <a:solidFill>
                    <a:srgbClr val="F3C145"/>
                  </a:solidFill>
                </a:uFill>
              </a:rPr>
              <a:t>eferences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734" y="1828800"/>
            <a:ext cx="8207375" cy="31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D"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https://towardsdatascience.com/bayesian-a-b-testing-and-its-benefits-a7bbe5cb5103</a:t>
            </a:r>
            <a:endParaRPr lang="en-ID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endParaRPr lang="en-ID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355600" indent="-342900"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D"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https://www.statology.org/benjamini-hochberg-procedure/</a:t>
            </a:r>
            <a:endParaRPr lang="en-ID" sz="2000" u="heavy" spc="-5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lr>
                <a:srgbClr val="000000"/>
              </a:buClr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D"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https://www.indeed.com/career-advice/career-development/what-is-a-public-service-announcement</a:t>
            </a:r>
            <a:endParaRPr lang="en-ID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endParaRPr lang="en-ID" sz="2000" u="heavy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ID" sz="2000" dirty="0">
                <a:latin typeface="Calibri"/>
                <a:cs typeface="Calibri"/>
                <a:hlinkClick r:id="rId6"/>
              </a:rPr>
              <a:t>https://mediacommons.psu.edu/2017/02/14/public-service-announcement/</a:t>
            </a:r>
            <a:endParaRPr lang="en-ID"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42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2885503"/>
            <a:ext cx="4277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  <a:tab pos="4264660" algn="l"/>
              </a:tabLst>
            </a:pPr>
            <a:r>
              <a:rPr sz="4000" u="heavy" spc="-495" dirty="0">
                <a:uFill>
                  <a:solidFill>
                    <a:srgbClr val="F3C145"/>
                  </a:solidFill>
                </a:uFill>
              </a:rPr>
              <a:t> 	</a:t>
            </a:r>
            <a:r>
              <a:rPr sz="4000" u="heavy" spc="-35" dirty="0">
                <a:uFill>
                  <a:solidFill>
                    <a:srgbClr val="F3C145"/>
                  </a:solidFill>
                </a:uFill>
              </a:rPr>
              <a:t>Than</a:t>
            </a:r>
            <a:r>
              <a:rPr sz="4000" u="heavy" spc="-75" dirty="0">
                <a:uFill>
                  <a:solidFill>
                    <a:srgbClr val="F3C145"/>
                  </a:solidFill>
                </a:uFill>
              </a:rPr>
              <a:t>k</a:t>
            </a:r>
            <a:r>
              <a:rPr sz="4000" u="heavy" spc="-495" dirty="0">
                <a:uFill>
                  <a:solidFill>
                    <a:srgbClr val="F3C145"/>
                  </a:solidFill>
                </a:uFill>
              </a:rPr>
              <a:t> </a:t>
            </a:r>
            <a:r>
              <a:rPr sz="4000" u="heavy" spc="125" dirty="0">
                <a:uFill>
                  <a:solidFill>
                    <a:srgbClr val="F3C145"/>
                  </a:solidFill>
                </a:uFill>
              </a:rPr>
              <a:t>Y</a:t>
            </a:r>
            <a:r>
              <a:rPr sz="4000" u="heavy" spc="275" dirty="0">
                <a:uFill>
                  <a:solidFill>
                    <a:srgbClr val="F3C145"/>
                  </a:solidFill>
                </a:uFill>
              </a:rPr>
              <a:t>o</a:t>
            </a:r>
            <a:r>
              <a:rPr sz="4000" u="heavy" spc="-20" dirty="0">
                <a:uFill>
                  <a:solidFill>
                    <a:srgbClr val="F3C145"/>
                  </a:solidFill>
                </a:uFill>
              </a:rPr>
              <a:t>u</a:t>
            </a:r>
            <a:r>
              <a:rPr sz="4000" u="heavy" dirty="0">
                <a:uFill>
                  <a:solidFill>
                    <a:srgbClr val="F3C145"/>
                  </a:solidFill>
                </a:uFill>
              </a:rPr>
              <a:t>	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9550" y="6448818"/>
            <a:ext cx="209550" cy="149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z="800" spc="15" dirty="0">
                <a:solidFill>
                  <a:srgbClr val="0F3863"/>
                </a:solidFill>
                <a:latin typeface="Verdana"/>
                <a:cs typeface="Verdana"/>
              </a:rPr>
              <a:t>43</a:t>
            </a:fld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730" y="1225550"/>
            <a:ext cx="3640454" cy="0"/>
          </a:xfrm>
          <a:custGeom>
            <a:avLst/>
            <a:gdLst/>
            <a:ahLst/>
            <a:cxnLst/>
            <a:rect l="l" t="t" r="r" b="b"/>
            <a:pathLst>
              <a:path w="3640454">
                <a:moveTo>
                  <a:pt x="0" y="0"/>
                </a:moveTo>
                <a:lnTo>
                  <a:pt x="3640328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1628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</a:t>
            </a:r>
            <a:r>
              <a:rPr spc="20" dirty="0"/>
              <a:t>ataset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5</a:t>
            </a:fld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624522" y="1360638"/>
            <a:ext cx="10348278" cy="134331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goals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groups,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successful,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company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statistically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significant.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dictionary: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922" y="2839466"/>
            <a:ext cx="8870950" cy="26396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Index: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index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(unique)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  <a:tab pos="843280" algn="l"/>
                <a:tab pos="1584960" algn="l"/>
                <a:tab pos="1844039" algn="l"/>
                <a:tab pos="2390775" algn="l"/>
                <a:tab pos="2834640" algn="l"/>
                <a:tab pos="3609340" algn="l"/>
                <a:tab pos="4102735" algn="l"/>
                <a:tab pos="4547235" algn="l"/>
                <a:tab pos="6089015" algn="l"/>
                <a:tab pos="6343015" algn="l"/>
                <a:tab pos="6978650" algn="l"/>
                <a:tab pos="7527290" algn="l"/>
                <a:tab pos="8053070" algn="l"/>
                <a:tab pos="8546465" algn="l"/>
              </a:tabLst>
            </a:pPr>
            <a:r>
              <a:rPr sz="1800" dirty="0">
                <a:latin typeface="Calibri"/>
                <a:cs typeface="Calibri"/>
              </a:rPr>
              <a:t>te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10" dirty="0">
                <a:latin typeface="Calibri"/>
                <a:cs typeface="Calibri"/>
              </a:rPr>
              <a:t>gr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	"</a:t>
            </a:r>
            <a:r>
              <a:rPr lang="en-US" spc="10" dirty="0">
                <a:latin typeface="Calibri"/>
                <a:cs typeface="Calibri"/>
              </a:rPr>
              <a:t>AD</a:t>
            </a:r>
            <a:r>
              <a:rPr sz="1800" dirty="0">
                <a:latin typeface="Calibri"/>
                <a:cs typeface="Calibri"/>
              </a:rPr>
              <a:t>"	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w	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	a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tis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men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,	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	</a:t>
            </a:r>
            <a:r>
              <a:rPr lang="en-US" sz="1800" dirty="0">
                <a:latin typeface="Calibri"/>
                <a:cs typeface="Calibri"/>
              </a:rPr>
              <a:t>“</a:t>
            </a:r>
            <a:r>
              <a:rPr lang="en-US" dirty="0">
                <a:latin typeface="Calibri"/>
                <a:cs typeface="Calibri"/>
              </a:rPr>
              <a:t>PSA”  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ey	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ly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w	</a:t>
            </a:r>
            <a:r>
              <a:rPr sz="1800" spc="1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</a:p>
          <a:p>
            <a:pPr marL="3556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latin typeface="Calibri"/>
                <a:cs typeface="Calibri"/>
              </a:rPr>
              <a:t>announcement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converted: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bought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True,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False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total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day: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hour: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4251" y="3557841"/>
            <a:ext cx="1371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025" algn="l"/>
              </a:tabLst>
            </a:pPr>
            <a:r>
              <a:rPr sz="1800" spc="-5" dirty="0">
                <a:latin typeface="Calibri"/>
                <a:cs typeface="Calibri"/>
              </a:rPr>
              <a:t>public	service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290" y="3590290"/>
            <a:ext cx="4252595" cy="0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087" y="0"/>
                </a:lnTo>
              </a:path>
            </a:pathLst>
          </a:custGeom>
          <a:ln w="28575">
            <a:solidFill>
              <a:srgbClr val="F3C1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2922633"/>
            <a:ext cx="5099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100" dirty="0"/>
              <a:t>Case</a:t>
            </a:r>
            <a:r>
              <a:rPr sz="4000" spc="-520" dirty="0"/>
              <a:t> </a:t>
            </a:r>
            <a:r>
              <a:rPr sz="4000" spc="100" dirty="0"/>
              <a:t>Problem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6</a:t>
            </a:fld>
            <a:endParaRPr spc="-6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83" y="720790"/>
            <a:ext cx="425672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heavy" spc="185" dirty="0">
                <a:uFill>
                  <a:solidFill>
                    <a:srgbClr val="F3C145"/>
                  </a:solidFill>
                </a:uFill>
              </a:rPr>
              <a:t>G</a:t>
            </a:r>
            <a:r>
              <a:rPr u="heavy" spc="185" dirty="0">
                <a:uFill>
                  <a:solidFill>
                    <a:srgbClr val="F3C145"/>
                  </a:solidFill>
                </a:uFill>
              </a:rPr>
              <a:t>oa</a:t>
            </a:r>
            <a:r>
              <a:rPr spc="35" dirty="0"/>
              <a:t>l</a:t>
            </a:r>
            <a:r>
              <a:rPr lang="en-US" spc="35" dirty="0"/>
              <a:t>s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648969" y="1517244"/>
            <a:ext cx="7302500" cy="4135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goals </a:t>
            </a:r>
            <a:r>
              <a:rPr sz="1800" spc="-5" dirty="0">
                <a:latin typeface="Calibri"/>
                <a:cs typeface="Calibri"/>
              </a:rPr>
              <a:t>for AB </a:t>
            </a:r>
            <a:r>
              <a:rPr sz="1800" dirty="0">
                <a:latin typeface="Calibri"/>
                <a:cs typeface="Calibri"/>
              </a:rPr>
              <a:t>testing </a:t>
            </a:r>
            <a:r>
              <a:rPr sz="1800" spc="-1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marketing </a:t>
            </a:r>
            <a:r>
              <a:rPr lang="en-US" spc="-5" dirty="0">
                <a:latin typeface="Calibri"/>
                <a:cs typeface="Calibri"/>
              </a:rPr>
              <a:t>of Public Service Announcement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ad </a:t>
            </a:r>
            <a:r>
              <a:rPr sz="1800" dirty="0">
                <a:latin typeface="Calibri"/>
                <a:cs typeface="Calibri"/>
              </a:rPr>
              <a:t>could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15" dirty="0">
                <a:latin typeface="Calibri"/>
                <a:cs typeface="Calibri"/>
              </a:rPr>
              <a:t>to 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determine which advertising approach </a:t>
            </a:r>
            <a:r>
              <a:rPr sz="1800" dirty="0">
                <a:latin typeface="Calibri"/>
                <a:cs typeface="Calibri"/>
              </a:rPr>
              <a:t>is more effective in </a:t>
            </a:r>
            <a:r>
              <a:rPr sz="1800" spc="-5" dirty="0">
                <a:latin typeface="Calibri"/>
                <a:cs typeface="Calibri"/>
              </a:rPr>
              <a:t>increasing </a:t>
            </a:r>
            <a:r>
              <a:rPr sz="1800" dirty="0">
                <a:latin typeface="Calibri"/>
                <a:cs typeface="Calibri"/>
              </a:rPr>
              <a:t>brand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awareness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driving conversions. Specifically, </a:t>
            </a:r>
            <a:r>
              <a:rPr sz="1800" dirty="0">
                <a:latin typeface="Calibri"/>
                <a:cs typeface="Calibri"/>
              </a:rPr>
              <a:t>the goal </a:t>
            </a:r>
            <a:r>
              <a:rPr sz="1800" spc="-5" dirty="0">
                <a:latin typeface="Calibri"/>
                <a:cs typeface="Calibri"/>
              </a:rPr>
              <a:t>could be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version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advertising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campaign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click-through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conversion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ultimately, higher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ROI.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libri"/>
              <a:cs typeface="Calibri"/>
            </a:endParaRPr>
          </a:p>
          <a:p>
            <a:pPr marL="12700" marR="5715" algn="just">
              <a:lnSpc>
                <a:spcPct val="107000"/>
              </a:lnSpc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lang="en-US" sz="1800" spc="185" dirty="0">
                <a:latin typeface="Calibri"/>
                <a:cs typeface="Calibri"/>
              </a:rPr>
              <a:t>all of </a:t>
            </a:r>
            <a:r>
              <a:rPr sz="1800" spc="-5" dirty="0">
                <a:latin typeface="Calibri"/>
                <a:cs typeface="Calibri"/>
              </a:rPr>
              <a:t>this,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experiment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compare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versions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the same advertising </a:t>
            </a:r>
            <a:r>
              <a:rPr sz="1800" dirty="0">
                <a:latin typeface="Calibri"/>
                <a:cs typeface="Calibri"/>
              </a:rPr>
              <a:t>campaign </a:t>
            </a:r>
            <a:r>
              <a:rPr sz="1800" spc="-5" dirty="0">
                <a:latin typeface="Calibri"/>
                <a:cs typeface="Calibri"/>
              </a:rPr>
              <a:t>(A </a:t>
            </a:r>
            <a:r>
              <a:rPr sz="1800" dirty="0">
                <a:latin typeface="Calibri"/>
                <a:cs typeface="Calibri"/>
              </a:rPr>
              <a:t>and B),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one </a:t>
            </a:r>
            <a:r>
              <a:rPr sz="1800" spc="-5" dirty="0">
                <a:latin typeface="Calibri"/>
                <a:cs typeface="Calibri"/>
              </a:rPr>
              <a:t>version featuring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Public Service Announcement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effectiveness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 tracking metrics such as </a:t>
            </a:r>
            <a:r>
              <a:rPr sz="1800" dirty="0">
                <a:latin typeface="Calibri"/>
                <a:cs typeface="Calibri"/>
              </a:rPr>
              <a:t>click-through rates, </a:t>
            </a:r>
            <a:r>
              <a:rPr sz="1800" spc="-5" dirty="0">
                <a:latin typeface="Calibri"/>
                <a:cs typeface="Calibri"/>
              </a:rPr>
              <a:t>conversion rates, </a:t>
            </a:r>
            <a:r>
              <a:rPr sz="1800" dirty="0">
                <a:latin typeface="Calibri"/>
                <a:cs typeface="Calibri"/>
              </a:rPr>
              <a:t>and revenue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generated.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ultimate </a:t>
            </a:r>
            <a:r>
              <a:rPr sz="1800" dirty="0">
                <a:latin typeface="Calibri"/>
                <a:cs typeface="Calibri"/>
              </a:rPr>
              <a:t>goal </a:t>
            </a:r>
            <a:r>
              <a:rPr sz="1800" spc="-5" dirty="0">
                <a:latin typeface="Calibri"/>
                <a:cs typeface="Calibri"/>
              </a:rPr>
              <a:t>would be to identify which approach </a:t>
            </a:r>
            <a:r>
              <a:rPr sz="1800" dirty="0">
                <a:latin typeface="Calibri"/>
                <a:cs typeface="Calibri"/>
              </a:rPr>
              <a:t>generates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results,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dirty="0">
                <a:latin typeface="Calibri"/>
                <a:cs typeface="Calibri"/>
              </a:rPr>
              <a:t>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5" dirty="0">
                <a:latin typeface="Calibri"/>
                <a:cs typeface="Calibri"/>
              </a:rPr>
              <a:t> 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inform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future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advertising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strategies.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7</a:t>
            </a:fld>
            <a:endParaRPr spc="-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6817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110" dirty="0">
                <a:uFill>
                  <a:solidFill>
                    <a:srgbClr val="F3C145"/>
                  </a:solidFill>
                </a:uFill>
              </a:rPr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062" y="1450569"/>
            <a:ext cx="7531100" cy="3840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0"/>
              </a:spcBef>
            </a:pPr>
            <a:r>
              <a:rPr sz="1800" spc="-5" dirty="0">
                <a:latin typeface="Calibri"/>
                <a:cs typeface="Calibri"/>
              </a:rPr>
              <a:t>Driver Metrics </a:t>
            </a:r>
            <a:r>
              <a:rPr sz="1800" dirty="0">
                <a:latin typeface="Calibri"/>
                <a:cs typeface="Calibri"/>
              </a:rPr>
              <a:t>should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line with the goal </a:t>
            </a:r>
            <a:r>
              <a:rPr sz="1800" dirty="0">
                <a:latin typeface="Calibri"/>
                <a:cs typeface="Calibri"/>
              </a:rPr>
              <a:t>metric, </a:t>
            </a:r>
            <a:r>
              <a:rPr sz="1800" spc="-5" dirty="0">
                <a:latin typeface="Calibri"/>
                <a:cs typeface="Calibri"/>
              </a:rPr>
              <a:t>sensitive, actionable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meaningful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short-term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characteristics</a:t>
            </a:r>
            <a:r>
              <a:rPr sz="1800" dirty="0">
                <a:latin typeface="Calibri"/>
                <a:cs typeface="Calibri"/>
              </a:rPr>
              <a:t> lead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Calibri"/>
                <a:cs typeface="Calibri"/>
              </a:rPr>
              <a:t>Guardrail</a:t>
            </a:r>
            <a:r>
              <a:rPr sz="1800" spc="8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8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   </a:t>
            </a:r>
            <a:r>
              <a:rPr sz="1800" spc="5" dirty="0">
                <a:latin typeface="Calibri"/>
                <a:cs typeface="Calibri"/>
              </a:rPr>
              <a:t>an 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alert 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 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outcome</a:t>
            </a:r>
            <a:r>
              <a:rPr sz="1800" spc="8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81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8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experiment</a:t>
            </a:r>
            <a:r>
              <a:rPr sz="1800" spc="8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65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potentially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misleading.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dirty="0">
                <a:latin typeface="Calibri"/>
                <a:cs typeface="Calibri"/>
              </a:rPr>
              <a:t> monitor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trade-off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undesirably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happen.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sanity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guardrail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spcBef>
                <a:spcPts val="160"/>
              </a:spcBef>
              <a:buAutoNum type="alphaLcPeriod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Guardrail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40"/>
              </a:spcBef>
              <a:buChar char="-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trade-off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happen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</a:t>
            </a:r>
            <a:endParaRPr sz="1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60"/>
              </a:spcBef>
              <a:buChar char="-"/>
              <a:tabLst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 to</a:t>
            </a:r>
            <a:r>
              <a:rPr sz="1800" spc="-5" dirty="0">
                <a:latin typeface="Calibri"/>
                <a:cs typeface="Calibri"/>
              </a:rPr>
              <a:t> negative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lead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losses</a:t>
            </a:r>
            <a:endParaRPr sz="1800">
              <a:latin typeface="Calibri"/>
              <a:cs typeface="Calibri"/>
            </a:endParaRPr>
          </a:p>
          <a:p>
            <a:pPr marL="299720" indent="-287020" algn="just">
              <a:lnSpc>
                <a:spcPct val="100000"/>
              </a:lnSpc>
              <a:spcBef>
                <a:spcPts val="145"/>
              </a:spcBef>
              <a:buAutoNum type="alphaLcPeriod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Trust-Related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Guardrail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  <a:p>
            <a:pPr marL="751840" lvl="1" indent="-282575" algn="just">
              <a:lnSpc>
                <a:spcPct val="100000"/>
              </a:lnSpc>
              <a:spcBef>
                <a:spcPts val="160"/>
              </a:spcBef>
              <a:buChar char="-"/>
              <a:tabLst>
                <a:tab pos="752475" algn="l"/>
              </a:tabLst>
            </a:pPr>
            <a:r>
              <a:rPr sz="1800" spc="-10" dirty="0">
                <a:latin typeface="Calibri"/>
                <a:cs typeface="Calibri"/>
              </a:rPr>
              <a:t>Monitoring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(trustworthiness)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experiment</a:t>
            </a:r>
            <a:endParaRPr sz="1800">
              <a:latin typeface="Calibri"/>
              <a:cs typeface="Calibri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40"/>
              </a:spcBef>
              <a:buChar char="-"/>
              <a:tabLst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Checking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infraction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8</a:t>
            </a:fld>
            <a:endParaRPr spc="-6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77" y="720090"/>
            <a:ext cx="36817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110" dirty="0">
                <a:uFill>
                  <a:solidFill>
                    <a:srgbClr val="F3C145"/>
                  </a:solidFill>
                </a:uFill>
              </a:rPr>
              <a:t>Metrics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10" dirty="0"/>
              <a:t>p</a:t>
            </a:r>
            <a:r>
              <a:rPr dirty="0"/>
              <a:t>a</a:t>
            </a:r>
            <a:r>
              <a:rPr spc="20" dirty="0"/>
              <a:t>c</a:t>
            </a:r>
            <a:r>
              <a:rPr spc="75" dirty="0"/>
              <a:t>m</a:t>
            </a:r>
            <a:r>
              <a:rPr spc="-25" dirty="0"/>
              <a:t>a</a:t>
            </a:r>
            <a:r>
              <a:rPr spc="30" dirty="0"/>
              <a:t>nn</a:t>
            </a:r>
            <a:r>
              <a:rPr spc="-85" dirty="0"/>
              <a:t>.</a:t>
            </a:r>
            <a:r>
              <a:rPr spc="-75" dirty="0"/>
              <a:t>i</a:t>
            </a:r>
            <a:r>
              <a:rPr spc="10" dirty="0"/>
              <a:t>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50" dirty="0"/>
              <a:t>©</a:t>
            </a:r>
            <a:r>
              <a:rPr spc="-75" dirty="0"/>
              <a:t> </a:t>
            </a:r>
            <a:r>
              <a:rPr spc="-55" dirty="0"/>
              <a:t>2</a:t>
            </a:r>
            <a:r>
              <a:rPr spc="5" dirty="0"/>
              <a:t>0</a:t>
            </a:r>
            <a:r>
              <a:rPr spc="-55" dirty="0"/>
              <a:t>2</a:t>
            </a:r>
            <a:r>
              <a:rPr spc="-60" dirty="0"/>
              <a:t>2</a:t>
            </a:r>
            <a:r>
              <a:rPr spc="-110" dirty="0"/>
              <a:t> </a:t>
            </a:r>
            <a:r>
              <a:rPr spc="-40" dirty="0">
                <a:solidFill>
                  <a:srgbClr val="103D6C"/>
                </a:solidFill>
                <a:latin typeface="Tahoma"/>
                <a:cs typeface="Tahoma"/>
              </a:rPr>
              <a:t>–</a:t>
            </a:r>
            <a:r>
              <a:rPr spc="-50" dirty="0">
                <a:solidFill>
                  <a:srgbClr val="103D6C"/>
                </a:solidFill>
                <a:latin typeface="Tahoma"/>
                <a:cs typeface="Tahoma"/>
              </a:rPr>
              <a:t> </a:t>
            </a:r>
            <a:r>
              <a:rPr spc="90" dirty="0"/>
              <a:t>P</a:t>
            </a:r>
            <a:r>
              <a:rPr spc="-20" dirty="0"/>
              <a:t>a</a:t>
            </a:r>
            <a:r>
              <a:rPr spc="35" dirty="0"/>
              <a:t>c</a:t>
            </a:r>
            <a:r>
              <a:rPr spc="70" dirty="0"/>
              <a:t>m</a:t>
            </a:r>
            <a:r>
              <a:rPr spc="-20" dirty="0"/>
              <a:t>a</a:t>
            </a:r>
            <a:r>
              <a:rPr spc="30" dirty="0"/>
              <a:t>nn</a:t>
            </a:r>
            <a:r>
              <a:rPr spc="-80" dirty="0"/>
              <a:t> </a:t>
            </a:r>
            <a:r>
              <a:rPr spc="-45" dirty="0"/>
              <a:t>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65" dirty="0"/>
              <a:t>9</a:t>
            </a:fld>
            <a:endParaRPr spc="-6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799"/>
              </p:ext>
            </p:extLst>
          </p:nvPr>
        </p:nvGraphicFramePr>
        <p:xfrm>
          <a:off x="1358900" y="2080240"/>
          <a:ext cx="9465308" cy="71053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1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776"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spc="10" dirty="0"/>
                        <a:t>Objective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spc="15" dirty="0"/>
                        <a:t>How</a:t>
                      </a:r>
                      <a:r>
                        <a:rPr sz="1400" b="1" spc="5" dirty="0"/>
                        <a:t> </a:t>
                      </a:r>
                      <a:r>
                        <a:rPr sz="1400" b="1" spc="10" dirty="0"/>
                        <a:t>to</a:t>
                      </a:r>
                      <a:r>
                        <a:rPr sz="1400" b="1" spc="15" dirty="0"/>
                        <a:t> Achieve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spc="20" dirty="0"/>
                        <a:t>Intended</a:t>
                      </a:r>
                      <a:r>
                        <a:rPr sz="1400" b="1" dirty="0"/>
                        <a:t> </a:t>
                      </a:r>
                      <a:r>
                        <a:rPr sz="1400" b="1" spc="20" dirty="0"/>
                        <a:t>Outcomes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spc="5" dirty="0"/>
                        <a:t>Driver</a:t>
                      </a:r>
                      <a:r>
                        <a:rPr sz="1400" b="1" spc="-30" dirty="0"/>
                        <a:t> </a:t>
                      </a:r>
                      <a:r>
                        <a:rPr sz="1400" b="1" spc="5" dirty="0"/>
                        <a:t>Metrics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b="1" dirty="0"/>
                        <a:t>Guardrail</a:t>
                      </a:r>
                      <a:r>
                        <a:rPr sz="1400" b="1" spc="-15" dirty="0"/>
                        <a:t> </a:t>
                      </a:r>
                      <a:r>
                        <a:rPr sz="1400" b="1" spc="5" dirty="0"/>
                        <a:t>Metric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76">
                <a:tc rowSpan="2"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/>
                        <a:t>Increase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revenue</a:t>
                      </a:r>
                      <a:r>
                        <a:rPr sz="1400" spc="-15" dirty="0"/>
                        <a:t> </a:t>
                      </a:r>
                      <a:r>
                        <a:rPr sz="1400" dirty="0"/>
                        <a:t>of</a:t>
                      </a:r>
                      <a:endParaRPr sz="1400"/>
                    </a:p>
                    <a:p>
                      <a:pPr marL="279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5" dirty="0"/>
                        <a:t>marketing</a:t>
                      </a:r>
                      <a:r>
                        <a:rPr sz="1400" dirty="0"/>
                        <a:t> company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/>
                        <a:t>Increase</a:t>
                      </a:r>
                      <a:r>
                        <a:rPr sz="1400" spc="-20" dirty="0"/>
                        <a:t> </a:t>
                      </a:r>
                      <a:r>
                        <a:rPr sz="1400" spc="-5" dirty="0"/>
                        <a:t>user</a:t>
                      </a:r>
                      <a:r>
                        <a:rPr sz="1400" dirty="0"/>
                        <a:t> subscribe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rowSpan="2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/>
                        <a:t>Increase</a:t>
                      </a:r>
                      <a:r>
                        <a:rPr sz="1400" spc="-10" dirty="0"/>
                        <a:t> </a:t>
                      </a:r>
                      <a:r>
                        <a:rPr sz="1400" spc="5" dirty="0"/>
                        <a:t>brand</a:t>
                      </a:r>
                      <a:r>
                        <a:rPr sz="1400" dirty="0"/>
                        <a:t> awareness </a:t>
                      </a:r>
                      <a:r>
                        <a:rPr sz="1400" spc="10" dirty="0"/>
                        <a:t>and</a:t>
                      </a:r>
                      <a:endParaRPr sz="1400"/>
                    </a:p>
                    <a:p>
                      <a:pPr marL="273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5" dirty="0"/>
                        <a:t>driving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conversions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rowSpan="2"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400" spc="-5" dirty="0"/>
                        <a:t>Conversion</a:t>
                      </a:r>
                      <a:r>
                        <a:rPr sz="1400" spc="-15" dirty="0"/>
                        <a:t> </a:t>
                      </a:r>
                      <a:r>
                        <a:rPr sz="1400" spc="5" dirty="0"/>
                        <a:t>rates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8110" marB="0"/>
                </a:tc>
                <a:tc rowSpan="2"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0" dirty="0"/>
                        <a:t>SRM</a:t>
                      </a:r>
                      <a:r>
                        <a:rPr sz="1400" spc="5" dirty="0"/>
                        <a:t> (Sample</a:t>
                      </a:r>
                      <a:r>
                        <a:rPr sz="1400" spc="-20" dirty="0"/>
                        <a:t> </a:t>
                      </a:r>
                      <a:r>
                        <a:rPr sz="1400" spc="15" dirty="0"/>
                        <a:t>Ratio</a:t>
                      </a:r>
                      <a:endParaRPr sz="1400"/>
                    </a:p>
                    <a:p>
                      <a:pPr marL="279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5" dirty="0"/>
                        <a:t>Mismatch)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0" dirty="0"/>
                        <a:t>Use</a:t>
                      </a:r>
                      <a:r>
                        <a:rPr sz="1400" spc="-10" dirty="0"/>
                        <a:t> </a:t>
                      </a:r>
                      <a:r>
                        <a:rPr sz="1400" spc="5" dirty="0"/>
                        <a:t>ads</a:t>
                      </a:r>
                      <a:r>
                        <a:rPr sz="1400" dirty="0"/>
                        <a:t> </a:t>
                      </a:r>
                      <a:r>
                        <a:rPr sz="1400" spc="10" dirty="0"/>
                        <a:t>that</a:t>
                      </a:r>
                      <a:r>
                        <a:rPr sz="1400" spc="25" dirty="0"/>
                        <a:t> </a:t>
                      </a:r>
                      <a:r>
                        <a:rPr sz="1400" spc="5" dirty="0"/>
                        <a:t>leads</a:t>
                      </a:r>
                      <a:r>
                        <a:rPr sz="1400" dirty="0"/>
                        <a:t> </a:t>
                      </a:r>
                      <a:r>
                        <a:rPr sz="1400" spc="15" dirty="0"/>
                        <a:t>to</a:t>
                      </a:r>
                      <a:r>
                        <a:rPr sz="1400" spc="-5" dirty="0"/>
                        <a:t> conversion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81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9153" y="3027679"/>
            <a:ext cx="9396095" cy="1783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69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determine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driver </a:t>
            </a:r>
            <a:r>
              <a:rPr sz="1800" dirty="0">
                <a:latin typeface="Calibri"/>
                <a:cs typeface="Calibri"/>
              </a:rPr>
              <a:t>metrics, the </a:t>
            </a:r>
            <a:r>
              <a:rPr sz="1800" spc="-5" dirty="0">
                <a:latin typeface="Calibri"/>
                <a:cs typeface="Calibri"/>
              </a:rPr>
              <a:t>metrics should be use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monitor the </a:t>
            </a:r>
            <a:r>
              <a:rPr sz="1800" dirty="0">
                <a:latin typeface="Calibri"/>
                <a:cs typeface="Calibri"/>
              </a:rPr>
              <a:t>behavior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 from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collected </a:t>
            </a:r>
            <a:r>
              <a:rPr sz="1800" spc="-5" dirty="0">
                <a:latin typeface="Calibri"/>
                <a:cs typeface="Calibri"/>
              </a:rPr>
              <a:t>(measurable). This metrics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5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used to measure the </a:t>
            </a:r>
            <a:r>
              <a:rPr sz="1800" dirty="0">
                <a:latin typeface="Calibri"/>
                <a:cs typeface="Calibri"/>
              </a:rPr>
              <a:t>effect </a:t>
            </a:r>
            <a:r>
              <a:rPr sz="1800" spc="-5" dirty="0">
                <a:latin typeface="Calibri"/>
                <a:cs typeface="Calibri"/>
              </a:rPr>
              <a:t>of initiave from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variant control</a:t>
            </a:r>
            <a:r>
              <a:rPr sz="1800" dirty="0">
                <a:latin typeface="Calibri"/>
                <a:cs typeface="Calibri"/>
              </a:rPr>
              <a:t> &amp; treatment </a:t>
            </a:r>
            <a:r>
              <a:rPr sz="1800" spc="-5" dirty="0">
                <a:latin typeface="Calibri"/>
                <a:cs typeface="Calibri"/>
              </a:rPr>
              <a:t>(Attributable).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 </a:t>
            </a:r>
            <a:r>
              <a:rPr sz="1800" dirty="0">
                <a:latin typeface="Calibri"/>
                <a:cs typeface="Calibri"/>
              </a:rPr>
              <a:t>metric is leading </a:t>
            </a:r>
            <a:r>
              <a:rPr sz="1800" spc="-5" dirty="0">
                <a:latin typeface="Calibri"/>
                <a:cs typeface="Calibri"/>
              </a:rPr>
              <a:t>indicator</a:t>
            </a:r>
            <a:r>
              <a:rPr sz="1800" dirty="0">
                <a:latin typeface="Calibri"/>
                <a:cs typeface="Calibri"/>
              </a:rPr>
              <a:t> from </a:t>
            </a:r>
            <a:r>
              <a:rPr sz="1800" spc="-5" dirty="0">
                <a:latin typeface="Calibri"/>
                <a:cs typeface="Calibri"/>
              </a:rPr>
              <a:t>goal metrics.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 </a:t>
            </a:r>
            <a:r>
              <a:rPr sz="1800" spc="-5" dirty="0">
                <a:latin typeface="Calibri"/>
                <a:cs typeface="Calibri"/>
              </a:rPr>
              <a:t> this metrics should </a:t>
            </a:r>
            <a:r>
              <a:rPr sz="1800" dirty="0">
                <a:latin typeface="Calibri"/>
                <a:cs typeface="Calibri"/>
              </a:rPr>
              <a:t>have enough </a:t>
            </a:r>
            <a:r>
              <a:rPr sz="1800" spc="-5" dirty="0">
                <a:latin typeface="Calibri"/>
                <a:cs typeface="Calibri"/>
              </a:rPr>
              <a:t>variability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can differentiate </a:t>
            </a:r>
            <a:r>
              <a:rPr sz="1800" dirty="0">
                <a:latin typeface="Calibri"/>
                <a:cs typeface="Calibri"/>
              </a:rPr>
              <a:t>treatment and </a:t>
            </a:r>
            <a:r>
              <a:rPr sz="1800" spc="-5" dirty="0">
                <a:latin typeface="Calibri"/>
                <a:cs typeface="Calibri"/>
              </a:rPr>
              <a:t>control (Sensitivity).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Last, the </a:t>
            </a:r>
            <a:r>
              <a:rPr sz="1800" dirty="0">
                <a:latin typeface="Calibri"/>
                <a:cs typeface="Calibri"/>
              </a:rPr>
              <a:t>metrics should </a:t>
            </a:r>
            <a:r>
              <a:rPr sz="1800" spc="5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measure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short-term (Timely). </a:t>
            </a:r>
            <a:r>
              <a:rPr sz="1800" dirty="0">
                <a:latin typeface="Calibri"/>
                <a:cs typeface="Calibri"/>
              </a:rPr>
              <a:t>By all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those characteristics,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choose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Conversion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Rates become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4338</Words>
  <Application>Microsoft Office PowerPoint</Application>
  <PresentationFormat>Widescreen</PresentationFormat>
  <Paragraphs>462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MT</vt:lpstr>
      <vt:lpstr>Calibri</vt:lpstr>
      <vt:lpstr>Cambria Math</vt:lpstr>
      <vt:lpstr>Symbol</vt:lpstr>
      <vt:lpstr>Tahoma</vt:lpstr>
      <vt:lpstr>Times New Roman</vt:lpstr>
      <vt:lpstr>Verdana</vt:lpstr>
      <vt:lpstr>Office Theme</vt:lpstr>
      <vt:lpstr>PowerPoint Presentation</vt:lpstr>
      <vt:lpstr>Outline </vt:lpstr>
      <vt:lpstr>Introduction </vt:lpstr>
      <vt:lpstr>Background </vt:lpstr>
      <vt:lpstr>Dataset</vt:lpstr>
      <vt:lpstr>Case Problem</vt:lpstr>
      <vt:lpstr>Goals</vt:lpstr>
      <vt:lpstr>Metrics</vt:lpstr>
      <vt:lpstr>Metrics</vt:lpstr>
      <vt:lpstr>Variants</vt:lpstr>
      <vt:lpstr>Hypothesis</vt:lpstr>
      <vt:lpstr>Experimental</vt:lpstr>
      <vt:lpstr>Experimental</vt:lpstr>
      <vt:lpstr>Experimental</vt:lpstr>
      <vt:lpstr>Experimental</vt:lpstr>
      <vt:lpstr>Experimental</vt:lpstr>
      <vt:lpstr>Experiment and Data Gain</vt:lpstr>
      <vt:lpstr>Experiment and Data Gain</vt:lpstr>
      <vt:lpstr>Analyze The Data</vt:lpstr>
      <vt:lpstr>Ensure the Quality of Data</vt:lpstr>
      <vt:lpstr>Ensure the Quality of Data</vt:lpstr>
      <vt:lpstr>Ensure the Quality of Data</vt:lpstr>
      <vt:lpstr>Ensure the Quality of Data</vt:lpstr>
      <vt:lpstr>Ensure the Quality of Data</vt:lpstr>
      <vt:lpstr>Ensure the Quality of Data</vt:lpstr>
      <vt:lpstr>Hypothesis Testing and Analyze Data</vt:lpstr>
      <vt:lpstr>Hypothesis Testing and Analyze Data</vt:lpstr>
      <vt:lpstr>PowerPoint Presentation</vt:lpstr>
      <vt:lpstr>Hypothesis Testing and Analyze Data</vt:lpstr>
      <vt:lpstr>Hypothesis Testing and Analyze Data</vt:lpstr>
      <vt:lpstr>Hypothesis Testing and Analyze Data</vt:lpstr>
      <vt:lpstr>Hypothesis Testing and Analyze Data</vt:lpstr>
      <vt:lpstr>Interval of Difference between Treatment and Control</vt:lpstr>
      <vt:lpstr>Probability</vt:lpstr>
      <vt:lpstr>Probability</vt:lpstr>
      <vt:lpstr>Probability</vt:lpstr>
      <vt:lpstr>Probability</vt:lpstr>
      <vt:lpstr>Conclusion and Solution</vt:lpstr>
      <vt:lpstr>Conclusion and Solution</vt:lpstr>
      <vt:lpstr>Conclusion and Solution</vt:lpstr>
      <vt:lpstr>Conclusion and Solution</vt:lpstr>
      <vt:lpstr>References 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mrmorry77@gmail.com</cp:lastModifiedBy>
  <cp:revision>2</cp:revision>
  <dcterms:created xsi:type="dcterms:W3CDTF">2023-07-04T20:29:21Z</dcterms:created>
  <dcterms:modified xsi:type="dcterms:W3CDTF">2023-07-04T21:06:23Z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2023-07-04T00:00:00Z</vt:filetime>
  </property>
</Properties>
</file>