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5" r:id="rId2"/>
    <p:sldId id="273" r:id="rId3"/>
    <p:sldId id="266" r:id="rId4"/>
    <p:sldId id="269" r:id="rId5"/>
    <p:sldId id="272" r:id="rId6"/>
    <p:sldId id="267" r:id="rId7"/>
    <p:sldId id="270" r:id="rId8"/>
    <p:sldId id="271" r:id="rId9"/>
    <p:sldId id="268" r:id="rId10"/>
    <p:sldId id="256" r:id="rId11"/>
    <p:sldId id="257" r:id="rId12"/>
    <p:sldId id="258" r:id="rId13"/>
    <p:sldId id="259" r:id="rId14"/>
    <p:sldId id="262" r:id="rId15"/>
    <p:sldId id="260" r:id="rId16"/>
    <p:sldId id="263" r:id="rId17"/>
    <p:sldId id="264" r:id="rId18"/>
    <p:sldId id="261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70" autoAdjust="0"/>
  </p:normalViewPr>
  <p:slideViewPr>
    <p:cSldViewPr snapToGrid="0" showGuides="1">
      <p:cViewPr varScale="1">
        <p:scale>
          <a:sx n="77" d="100"/>
          <a:sy n="77" d="100"/>
        </p:scale>
        <p:origin x="121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30520-5B24-4623-AACC-82AF6535C172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6D359-8E64-4325-BE95-7F7A4537C1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079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3A980-542E-972C-6C35-CA83D1ED4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4FFFD54-AE7F-12A2-9CDF-D014B27D72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739E68E-E12C-2034-29DD-E0C4090110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CD408A-22D0-FD94-90A8-DFBE042D0E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6D359-8E64-4325-BE95-7F7A4537C19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8052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6D359-8E64-4325-BE95-7F7A4537C19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8921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E1F5A-6AFE-02C6-BA90-DB25617BB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6FD6449-DB88-D168-3BB9-C588CFEF8B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F4CF8577-FA3A-ACB4-8C78-FA93C1F883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566668D-44FE-4A60-C15B-0CD0E97E94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6D359-8E64-4325-BE95-7F7A4537C19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8209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83758-4ACD-5FC2-06FB-9F911BE62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C0FAAE4-D8F3-BC58-0315-05CC78149A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5722C99-3379-EE01-EE6E-C8D9CC5AC9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6EC7A99-68DC-FFAB-588A-D97DC4021C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6D359-8E64-4325-BE95-7F7A4537C19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3050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6D7E4-EF73-A881-1769-595C1B388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F7F0CED4-AEBF-6C62-0BC0-80F30742A6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4D6E8319-CB89-36DB-6FE4-9975A9779D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2BD7200-9A19-8445-BE73-9186F7CF4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6D359-8E64-4325-BE95-7F7A4537C195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23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9269C-E9E2-A10D-783B-328757E4D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9451813-E6D5-D0DC-6976-690251503F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1D9F276-0835-55CE-673C-24FCE0A59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98BEA4-5EF6-FA7E-EDDB-5D3D49A51A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6D359-8E64-4325-BE95-7F7A4537C195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559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9DDF2-49DA-49BD-5F35-371EDB4A9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122F5905-2473-AD62-8608-E307BB8A23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5548E7B-4372-0B56-8B40-FB04033D05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0E7E6A-68A1-BFE8-58E6-0439083B97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6D359-8E64-4325-BE95-7F7A4537C195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1518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2CE5D-B08F-7E16-6509-B76A59665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5DE8785-B5E9-1A44-502E-4EA1E948C2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8DA9B7D-D734-8E7F-7D29-644F44698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97D48BA-C4D6-DF31-93F3-5E7887A93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6D359-8E64-4325-BE95-7F7A4537C195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2074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E029E-83A6-D4AE-D45A-0A39774FD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3548FB3-4A90-4090-F082-F6D6145722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64DC528-51DE-5A30-FA79-9BE1A3FEA9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ADE982-C845-BBD6-DC52-FBEFA37D6F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6D359-8E64-4325-BE95-7F7A4537C195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896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B215B-79DC-0E10-5AFE-DF60199CD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9265A97A-3197-CF69-1D81-0CCFABE99E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C0AECBBD-1952-24CF-1E2F-093262349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FC3A744-DD4C-9337-0158-C32455221E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6D359-8E64-4325-BE95-7F7A4537C195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512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462FC-6865-6EE3-FA4C-DCD401EC5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C32E7D4D-C60E-6449-35E0-4DF4196841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1A84D16-64E5-EB18-BBD7-716189549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18069E-5D04-68E8-B16C-63B2E9589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6D359-8E64-4325-BE95-7F7A4537C19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156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F5864-2906-ADAC-D760-78A727259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2E4B681B-9746-EEB1-F755-68582C3DB7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6B3E52E-535B-D4A2-BC01-2D232BDAB7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C9C0BFC-DA1E-A746-6BE6-757793621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6D359-8E64-4325-BE95-7F7A4537C19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100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9DC4A-2135-3010-8577-8CB7E0F01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DDBC960-3BAB-B8FE-863B-357EE98814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1A0AA88-4760-9A74-80C7-34D431253C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9F043A-1F4E-BF4A-07A9-765F18E82D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6D359-8E64-4325-BE95-7F7A4537C19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399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073A5-47AD-FB2C-4A69-E9FBCBCA9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9C6AEBEE-B582-41C7-7319-C5C0FDC331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E945B0B-55E2-FF76-E439-D09162A62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62A0CB-16B0-4A5B-EBD3-C31CBD5A4D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6D359-8E64-4325-BE95-7F7A4537C19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749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64775-5745-B3C0-EF7D-D4A024B2D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2FCA0A10-5E7F-8E00-6F9A-7056A3DB6B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03D7BC6-A976-C06D-8DE5-2C6CF0B89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841E31-177D-2F7A-9FE2-022425AA41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6D359-8E64-4325-BE95-7F7A4537C19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1462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5A1C1-EB08-307B-9C51-6B0F47C2F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DF74577-9821-67B1-2243-C0AD88995B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CCD75B0-7258-7FB2-6362-85EBEFC819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923CCC-C543-A982-2640-A1FE598B8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6D359-8E64-4325-BE95-7F7A4537C19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985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2A924-56B9-DE0F-4517-42B569597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7B28EC5-1782-0A6F-DB66-FF12BCAAA0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97AA59D-3FC7-E446-94F8-10877AF961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A3F6D9-BB6B-32F9-19C5-091C40BFA7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6D359-8E64-4325-BE95-7F7A4537C19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6147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4AA5E-1D4B-4B00-08EA-5D3BD7DCB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C2980002-66B2-0E69-045D-08ECF5048F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EF64417-B2D7-79D5-6502-8A9090C5E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DF53F9-95F5-66B7-BC64-0396D8CC5D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6D359-8E64-4325-BE95-7F7A4537C19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917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3648BA-0B4B-65A3-E4A3-378A107052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B3EA1D-06FF-E0CB-6CA0-0AFFCBBB1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28FFD0-50F3-69C6-5D48-B40BE583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123591-9B3A-4F93-BE9C-AA5AB42CBAAC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A0F19D-55BD-3349-800F-65E5EBF94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3A7EB2-0CD6-51DE-D150-70036BFB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D719-0F11-4E74-8619-02DF1EF179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940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87C5A5-4B1F-4EA9-3784-5F43F9200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84AE60-009F-0200-3820-8168050AB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C159FE-B755-EF4C-E3CE-448C965A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D719-0F11-4E74-8619-02DF1EF179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299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FE64F2-B8F5-320D-4DAC-7E6D230A2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3103532-DCF3-2586-C58D-A00A1E40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D719-0F11-4E74-8619-02DF1EF179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82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1F8D10-C257-D9EA-B4E1-C2F2B80C4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ED719-0F11-4E74-8619-02DF1EF179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996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C442F03-9FE9-D2C5-FE24-36630046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1037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2A7DC2-7104-695C-848E-49468B1C9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3378"/>
            <a:ext cx="10515600" cy="53780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D13846-5D35-9AB0-7A91-57C21E456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AED719-0F11-4E74-8619-02DF1EF179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032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120000"/>
        </a:lnSpc>
        <a:spcBef>
          <a:spcPts val="1000"/>
        </a:spcBef>
        <a:buClr>
          <a:schemeClr val="tx2">
            <a:lumMod val="90000"/>
            <a:lumOff val="10000"/>
          </a:schemeClr>
        </a:buClr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755650" indent="-298450" algn="l" defTabSz="914400" rtl="0" eaLnBrk="1" latinLnBrk="0" hangingPunct="1">
        <a:lnSpc>
          <a:spcPct val="120000"/>
        </a:lnSpc>
        <a:spcBef>
          <a:spcPts val="500"/>
        </a:spcBef>
        <a:buClr>
          <a:schemeClr val="tx2">
            <a:lumMod val="90000"/>
            <a:lumOff val="10000"/>
          </a:schemeClr>
        </a:buClr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F9759-8ECA-1C58-6526-0A3B496A7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7654D96-77D9-1E61-C65E-A7CF5AC75955}"/>
              </a:ext>
            </a:extLst>
          </p:cNvPr>
          <p:cNvGrpSpPr/>
          <p:nvPr/>
        </p:nvGrpSpPr>
        <p:grpSpPr>
          <a:xfrm>
            <a:off x="0" y="0"/>
            <a:ext cx="5697394" cy="923330"/>
            <a:chOff x="0" y="0"/>
            <a:chExt cx="5697394" cy="923330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0C66926-437B-0F33-4E47-420DB48A6479}"/>
                </a:ext>
              </a:extLst>
            </p:cNvPr>
            <p:cNvSpPr txBox="1"/>
            <p:nvPr/>
          </p:nvSpPr>
          <p:spPr>
            <a:xfrm>
              <a:off x="0" y="0"/>
              <a:ext cx="35830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Gantt chart schedule</a:t>
              </a:r>
              <a:endPara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E543CDE-85D3-D578-EBF5-F512E006A036}"/>
                </a:ext>
              </a:extLst>
            </p:cNvPr>
            <p:cNvSpPr txBox="1"/>
            <p:nvPr/>
          </p:nvSpPr>
          <p:spPr>
            <a:xfrm>
              <a:off x="0" y="461665"/>
              <a:ext cx="5697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ガントチャート型スケジュール表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(GCS)</a:t>
              </a:r>
              <a:endPara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AC94A06-35AF-C7AA-C982-9D6E464F32CF}"/>
              </a:ext>
            </a:extLst>
          </p:cNvPr>
          <p:cNvSpPr txBox="1"/>
          <p:nvPr/>
        </p:nvSpPr>
        <p:spPr>
          <a:xfrm>
            <a:off x="0" y="1154162"/>
            <a:ext cx="106490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メリット：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タスク指向型スケジューリング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⇒高度な</a:t>
            </a:r>
            <a:r>
              <a:rPr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目的適合性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を実現可能（無駄な時間を減らす＝生産性向上）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タスク属性の管理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⇒効率的な開発と高度な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QOL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管理の融合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B26DFD5-3B7B-7458-7DCF-D02428B55FE1}"/>
              </a:ext>
            </a:extLst>
          </p:cNvPr>
          <p:cNvSpPr txBox="1"/>
          <p:nvPr/>
        </p:nvSpPr>
        <p:spPr>
          <a:xfrm>
            <a:off x="0" y="4134178"/>
            <a:ext cx="43556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&lt;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構造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</a:t>
            </a:r>
          </a:p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↳タスク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↳日常スケジュール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F6CA5D3-3D8E-7BA1-1427-EE01F9461CB7}"/>
              </a:ext>
            </a:extLst>
          </p:cNvPr>
          <p:cNvSpPr txBox="1"/>
          <p:nvPr/>
        </p:nvSpPr>
        <p:spPr>
          <a:xfrm>
            <a:off x="0" y="5657671"/>
            <a:ext cx="112646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日常スケジュールが集約してプロジェクトを達成する理想形を具現化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⇔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プロジェクトに適合的なタスクに分割し、それを日常スケジュールに迅速に反映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86B948F-E806-25A1-15A2-8F342D72D5D5}"/>
              </a:ext>
            </a:extLst>
          </p:cNvPr>
          <p:cNvSpPr txBox="1"/>
          <p:nvPr/>
        </p:nvSpPr>
        <p:spPr>
          <a:xfrm>
            <a:off x="7082909" y="4662815"/>
            <a:ext cx="5109091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タスクのプロジェクト適合性を管理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するには？</a:t>
            </a:r>
          </a:p>
        </p:txBody>
      </p:sp>
    </p:spTree>
    <p:extLst>
      <p:ext uri="{BB962C8B-B14F-4D97-AF65-F5344CB8AC3E}">
        <p14:creationId xmlns:p14="http://schemas.microsoft.com/office/powerpoint/2010/main" val="1441375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5A53739-248B-F072-9146-D99BDC5619AB}"/>
              </a:ext>
            </a:extLst>
          </p:cNvPr>
          <p:cNvGrpSpPr/>
          <p:nvPr/>
        </p:nvGrpSpPr>
        <p:grpSpPr>
          <a:xfrm>
            <a:off x="0" y="0"/>
            <a:ext cx="5697394" cy="923330"/>
            <a:chOff x="0" y="0"/>
            <a:chExt cx="5697394" cy="923330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6ED1E77-0B74-396D-3C3D-3BEC376918D9}"/>
                </a:ext>
              </a:extLst>
            </p:cNvPr>
            <p:cNvSpPr txBox="1"/>
            <p:nvPr/>
          </p:nvSpPr>
          <p:spPr>
            <a:xfrm>
              <a:off x="0" y="0"/>
              <a:ext cx="35830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Gantt chart schedule</a:t>
              </a:r>
              <a:endPara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557F626C-60AD-1597-7EA8-D7B2A3CF42F9}"/>
                </a:ext>
              </a:extLst>
            </p:cNvPr>
            <p:cNvSpPr txBox="1"/>
            <p:nvPr/>
          </p:nvSpPr>
          <p:spPr>
            <a:xfrm>
              <a:off x="0" y="461665"/>
              <a:ext cx="5697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ガントチャート型スケジュール表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(GCS)</a:t>
              </a:r>
              <a:endPara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4B573D3-0FA5-2C42-F570-95B59FD2B5AE}"/>
              </a:ext>
            </a:extLst>
          </p:cNvPr>
          <p:cNvSpPr txBox="1"/>
          <p:nvPr/>
        </p:nvSpPr>
        <p:spPr>
          <a:xfrm>
            <a:off x="0" y="1154162"/>
            <a:ext cx="592502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必要な画面・機能の列挙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必要な機能を列挙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Input - Computation- Output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必要な機能の関係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Input - Computation- Output</a:t>
            </a:r>
          </a:p>
          <a:p>
            <a:pPr marL="457200" indent="-457200" algn="l">
              <a:buFont typeface="+mj-lt"/>
              <a:buAutoNum type="arabicPeriod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画面・機能の相互関係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Input - Computation- Output</a:t>
            </a:r>
          </a:p>
          <a:p>
            <a:pPr marL="457200" indent="-457200">
              <a:buFont typeface="+mj-lt"/>
              <a:buAutoNum type="arabicPeriod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バックエンドアルゴリズム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Input - Computation- Output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6806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F57CD-4A70-B174-4262-D5AE838F6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EDA55AA1-671C-BD0E-9109-53C831031735}"/>
              </a:ext>
            </a:extLst>
          </p:cNvPr>
          <p:cNvGrpSpPr/>
          <p:nvPr/>
        </p:nvGrpSpPr>
        <p:grpSpPr>
          <a:xfrm>
            <a:off x="0" y="0"/>
            <a:ext cx="6641562" cy="923330"/>
            <a:chOff x="0" y="0"/>
            <a:chExt cx="6641562" cy="923330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5C2E6F2-2056-B537-F207-B7B307C8849D}"/>
                </a:ext>
              </a:extLst>
            </p:cNvPr>
            <p:cNvSpPr txBox="1"/>
            <p:nvPr/>
          </p:nvSpPr>
          <p:spPr>
            <a:xfrm>
              <a:off x="0" y="0"/>
              <a:ext cx="66415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List of required screens and functions</a:t>
              </a:r>
              <a:endPara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CD8BF049-1478-FA97-6ABB-E753DA4FD011}"/>
                </a:ext>
              </a:extLst>
            </p:cNvPr>
            <p:cNvSpPr txBox="1"/>
            <p:nvPr/>
          </p:nvSpPr>
          <p:spPr>
            <a:xfrm>
              <a:off x="0" y="461665"/>
              <a:ext cx="40318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457200" indent="-457200" algn="l">
                <a:buFont typeface="+mj-lt"/>
                <a:buAutoNum type="arabicPeriod"/>
              </a:pP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必要な画面・機能の列挙</a:t>
              </a:r>
              <a:endPara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24F9DF6-7BFA-2EAE-18A6-C7B87F965D5F}"/>
              </a:ext>
            </a:extLst>
          </p:cNvPr>
          <p:cNvSpPr txBox="1"/>
          <p:nvPr/>
        </p:nvSpPr>
        <p:spPr>
          <a:xfrm>
            <a:off x="0" y="1154162"/>
            <a:ext cx="1157239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必要な画面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ダッシュボード画面 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(Dashboard)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b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プロジェクトの概要を表示、プロジェクトやタスクの進捗状況を一覧で確認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プロジェクト管理画面 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(Project management)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b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プロジェクトの作成、編集、削除が可能、タスク進行の管理も可能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タスク編集画面 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(Task Editing)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b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各タスクの名前、開始日、終了日、進捗状況などを入力・更新可能</a:t>
            </a:r>
            <a:b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ガントチャートのデータを元にタスクスケジュールを視覚的に調整可能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ガントチャート表示画面 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(Gantt Chart Display)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b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プロジェクトとタスクの時間軸上の表示。</a:t>
            </a:r>
            <a:b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タスクのドラッグ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&amp;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ドロップによる期間の調整や、依存関係の設定も可能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アラート／通知画面 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(Alert Notifications)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b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進捗や期限のリマインダーなど、通知の設定が行える画面。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サイクル速度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b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アジャイル開発のためのサークル上の統計データ表示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6584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7F73B-025A-C2D2-6421-BB34C443C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2BBFCED-8A8E-F7DE-9283-4EFDEBB0B0D4}"/>
              </a:ext>
            </a:extLst>
          </p:cNvPr>
          <p:cNvGrpSpPr/>
          <p:nvPr/>
        </p:nvGrpSpPr>
        <p:grpSpPr>
          <a:xfrm>
            <a:off x="0" y="0"/>
            <a:ext cx="5112297" cy="923330"/>
            <a:chOff x="0" y="0"/>
            <a:chExt cx="5112297" cy="923330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7F2285ED-FF19-4E7B-E333-110764715054}"/>
                </a:ext>
              </a:extLst>
            </p:cNvPr>
            <p:cNvSpPr txBox="1"/>
            <p:nvPr/>
          </p:nvSpPr>
          <p:spPr>
            <a:xfrm>
              <a:off x="0" y="0"/>
              <a:ext cx="5112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Screen/function relationships</a:t>
              </a:r>
              <a:endPara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19D18D37-525F-ADD6-0DC6-05E08D6768B6}"/>
                </a:ext>
              </a:extLst>
            </p:cNvPr>
            <p:cNvSpPr txBox="1"/>
            <p:nvPr/>
          </p:nvSpPr>
          <p:spPr>
            <a:xfrm>
              <a:off x="0" y="461665"/>
              <a:ext cx="36647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2. </a:t>
              </a: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画面・機能の相互関係</a:t>
              </a:r>
              <a:endPara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2CC879-602B-5D67-0104-10CE58E49153}"/>
              </a:ext>
            </a:extLst>
          </p:cNvPr>
          <p:cNvSpPr txBox="1"/>
          <p:nvPr/>
        </p:nvSpPr>
        <p:spPr>
          <a:xfrm>
            <a:off x="0" y="923330"/>
            <a:ext cx="5363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A. 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ダッシュボード画面 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(Dashboard)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94BCEADB-7A97-A60F-9517-19EC66DC90C7}"/>
              </a:ext>
            </a:extLst>
          </p:cNvPr>
          <p:cNvGrpSpPr/>
          <p:nvPr/>
        </p:nvGrpSpPr>
        <p:grpSpPr>
          <a:xfrm>
            <a:off x="-1" y="1384995"/>
            <a:ext cx="12192001" cy="5473005"/>
            <a:chOff x="-1" y="1384995"/>
            <a:chExt cx="12192001" cy="5473005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DDE4830B-5698-3539-6EDC-4EEF9FBE5108}"/>
                </a:ext>
              </a:extLst>
            </p:cNvPr>
            <p:cNvSpPr/>
            <p:nvPr/>
          </p:nvSpPr>
          <p:spPr>
            <a:xfrm>
              <a:off x="0" y="1384995"/>
              <a:ext cx="12192000" cy="5473005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98B95303-3964-C2DB-443A-D86977FA0A9D}"/>
                </a:ext>
              </a:extLst>
            </p:cNvPr>
            <p:cNvGrpSpPr/>
            <p:nvPr/>
          </p:nvGrpSpPr>
          <p:grpSpPr>
            <a:xfrm>
              <a:off x="-1" y="1384995"/>
              <a:ext cx="12192001" cy="5473005"/>
              <a:chOff x="-1" y="1384995"/>
              <a:chExt cx="12192001" cy="5473005"/>
            </a:xfrm>
          </p:grpSpPr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340D3754-54F3-CCF4-846A-7206400CEDC2}"/>
                  </a:ext>
                </a:extLst>
              </p:cNvPr>
              <p:cNvSpPr/>
              <p:nvPr/>
            </p:nvSpPr>
            <p:spPr>
              <a:xfrm>
                <a:off x="-1" y="1384995"/>
                <a:ext cx="2304789" cy="547300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/>
                  <a:t>&lt;</a:t>
                </a:r>
                <a:r>
                  <a:rPr kumimoji="1" lang="en-US" altLang="ja-JP" dirty="0" err="1"/>
                  <a:t>sideMenu</a:t>
                </a:r>
                <a:r>
                  <a:rPr kumimoji="1" lang="en-US" altLang="ja-JP" dirty="0"/>
                  <a:t>&gt;</a:t>
                </a:r>
                <a:endParaRPr kumimoji="1" lang="ja-JP" altLang="en-US" dirty="0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BA655AB1-3A40-577D-9F77-5C28836923CC}"/>
                  </a:ext>
                </a:extLst>
              </p:cNvPr>
              <p:cNvSpPr/>
              <p:nvPr/>
            </p:nvSpPr>
            <p:spPr>
              <a:xfrm>
                <a:off x="0" y="1384996"/>
                <a:ext cx="12192000" cy="69432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dirty="0"/>
                  <a:t>&lt;header&gt;</a:t>
                </a:r>
                <a:endParaRPr kumimoji="1" lang="ja-JP" altLang="en-US" dirty="0"/>
              </a:p>
            </p:txBody>
          </p:sp>
        </p:grp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441BD41-29B9-B41D-6CB0-68411F1A7F00}"/>
              </a:ext>
            </a:extLst>
          </p:cNvPr>
          <p:cNvSpPr txBox="1"/>
          <p:nvPr/>
        </p:nvSpPr>
        <p:spPr>
          <a:xfrm>
            <a:off x="6588690" y="461665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意思決定に便利な情報を載せる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BAD78AF7-5CE1-AA03-EC54-DB76A8069346}"/>
              </a:ext>
            </a:extLst>
          </p:cNvPr>
          <p:cNvGrpSpPr/>
          <p:nvPr/>
        </p:nvGrpSpPr>
        <p:grpSpPr>
          <a:xfrm>
            <a:off x="7027101" y="2079322"/>
            <a:ext cx="5164900" cy="2354892"/>
            <a:chOff x="7828767" y="2079322"/>
            <a:chExt cx="4363233" cy="2605412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27DB28DE-C2E0-90D5-AE39-0D966B44BC70}"/>
                </a:ext>
              </a:extLst>
            </p:cNvPr>
            <p:cNvSpPr/>
            <p:nvPr/>
          </p:nvSpPr>
          <p:spPr>
            <a:xfrm>
              <a:off x="7828767" y="2079322"/>
              <a:ext cx="4363233" cy="260541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&lt;Project tab&gt;</a:t>
              </a:r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r>
                <a:rPr lang="ja-JP" altLang="en-US" dirty="0"/>
                <a:t>アジャイル開発の過程</a:t>
              </a:r>
              <a:r>
                <a:rPr lang="en-US" altLang="ja-JP" dirty="0"/>
                <a:t>(</a:t>
              </a:r>
              <a:r>
                <a:rPr lang="ja-JP" altLang="en-US" dirty="0"/>
                <a:t>状況</a:t>
              </a:r>
              <a:r>
                <a:rPr lang="en-US" altLang="ja-JP" dirty="0"/>
                <a:t>)</a:t>
              </a:r>
              <a:r>
                <a:rPr lang="ja-JP" altLang="en-US" dirty="0"/>
                <a:t>が見える</a:t>
              </a:r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en-US" altLang="ja-JP" dirty="0"/>
            </a:p>
            <a:p>
              <a:pPr algn="ctr"/>
              <a:endParaRPr lang="en-US" altLang="ja-JP" dirty="0"/>
            </a:p>
            <a:p>
              <a:pPr algn="ctr"/>
              <a:endParaRPr kumimoji="1" lang="ja-JP" altLang="en-US" dirty="0"/>
            </a:p>
          </p:txBody>
        </p: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83FD0605-5B4D-7D01-29B6-CDF3E87F8728}"/>
                </a:ext>
              </a:extLst>
            </p:cNvPr>
            <p:cNvCxnSpPr/>
            <p:nvPr/>
          </p:nvCxnSpPr>
          <p:spPr>
            <a:xfrm>
              <a:off x="8179496" y="2480153"/>
              <a:ext cx="3908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372D7CDD-74E8-C765-1033-C658A7C4D36D}"/>
                </a:ext>
              </a:extLst>
            </p:cNvPr>
            <p:cNvCxnSpPr>
              <a:cxnSpLocks/>
            </p:cNvCxnSpPr>
            <p:nvPr/>
          </p:nvCxnSpPr>
          <p:spPr>
            <a:xfrm>
              <a:off x="8179496" y="2480153"/>
              <a:ext cx="0" cy="19916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BA6BD962-3034-4FD1-61CB-5BC25E8ABB67}"/>
                </a:ext>
              </a:extLst>
            </p:cNvPr>
            <p:cNvSpPr txBox="1"/>
            <p:nvPr/>
          </p:nvSpPr>
          <p:spPr>
            <a:xfrm>
              <a:off x="11287397" y="254281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時間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0262574B-D441-9BD8-A931-3A079CEB3ABA}"/>
                </a:ext>
              </a:extLst>
            </p:cNvPr>
            <p:cNvSpPr txBox="1"/>
            <p:nvPr/>
          </p:nvSpPr>
          <p:spPr>
            <a:xfrm>
              <a:off x="8179496" y="4091545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タスク属性</a:t>
              </a:r>
              <a:endPara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1750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1FF82-2FE9-1261-BB2E-17BAFDCD6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964AEB9-3557-512E-8A37-2178B0DCAC7E}"/>
              </a:ext>
            </a:extLst>
          </p:cNvPr>
          <p:cNvSpPr/>
          <p:nvPr/>
        </p:nvSpPr>
        <p:spPr>
          <a:xfrm>
            <a:off x="0" y="1384995"/>
            <a:ext cx="12192000" cy="547300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3C711CB-00B9-B523-6E5F-8DE143FAFF20}"/>
              </a:ext>
            </a:extLst>
          </p:cNvPr>
          <p:cNvGrpSpPr/>
          <p:nvPr/>
        </p:nvGrpSpPr>
        <p:grpSpPr>
          <a:xfrm>
            <a:off x="0" y="0"/>
            <a:ext cx="5112297" cy="923330"/>
            <a:chOff x="0" y="0"/>
            <a:chExt cx="5112297" cy="923330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818DEA41-63D4-1824-BC19-94BDB3528760}"/>
                </a:ext>
              </a:extLst>
            </p:cNvPr>
            <p:cNvSpPr txBox="1"/>
            <p:nvPr/>
          </p:nvSpPr>
          <p:spPr>
            <a:xfrm>
              <a:off x="0" y="0"/>
              <a:ext cx="5112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Screen/function relationships</a:t>
              </a:r>
              <a:endPara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610F3DD3-F8C7-7C7E-B057-E242481A4F16}"/>
                </a:ext>
              </a:extLst>
            </p:cNvPr>
            <p:cNvSpPr txBox="1"/>
            <p:nvPr/>
          </p:nvSpPr>
          <p:spPr>
            <a:xfrm>
              <a:off x="0" y="461665"/>
              <a:ext cx="36647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2. </a:t>
              </a: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画面・機能の相互関係</a:t>
              </a:r>
              <a:endPara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C45B167-E847-51DE-C4B2-C0780C11DB8D}"/>
              </a:ext>
            </a:extLst>
          </p:cNvPr>
          <p:cNvSpPr txBox="1"/>
          <p:nvPr/>
        </p:nvSpPr>
        <p:spPr>
          <a:xfrm>
            <a:off x="0" y="923330"/>
            <a:ext cx="7082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B.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プロジェクト管理画面 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(Project management)</a:t>
            </a:r>
          </a:p>
        </p:txBody>
      </p:sp>
    </p:spTree>
    <p:extLst>
      <p:ext uri="{BB962C8B-B14F-4D97-AF65-F5344CB8AC3E}">
        <p14:creationId xmlns:p14="http://schemas.microsoft.com/office/powerpoint/2010/main" val="3822325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96129-4AC1-3244-019D-36D8806BD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CEF121A-CD35-0D1A-8106-5D0395FABC83}"/>
              </a:ext>
            </a:extLst>
          </p:cNvPr>
          <p:cNvSpPr/>
          <p:nvPr/>
        </p:nvSpPr>
        <p:spPr>
          <a:xfrm>
            <a:off x="0" y="1384995"/>
            <a:ext cx="12192000" cy="54730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2FA731CE-19D1-38D6-3E1A-CA786F6D0112}"/>
              </a:ext>
            </a:extLst>
          </p:cNvPr>
          <p:cNvGrpSpPr/>
          <p:nvPr/>
        </p:nvGrpSpPr>
        <p:grpSpPr>
          <a:xfrm>
            <a:off x="0" y="0"/>
            <a:ext cx="5112297" cy="923330"/>
            <a:chOff x="0" y="0"/>
            <a:chExt cx="5112297" cy="923330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B515A087-1ED0-46FD-0545-AA33DE9FEE5B}"/>
                </a:ext>
              </a:extLst>
            </p:cNvPr>
            <p:cNvSpPr txBox="1"/>
            <p:nvPr/>
          </p:nvSpPr>
          <p:spPr>
            <a:xfrm>
              <a:off x="0" y="0"/>
              <a:ext cx="5112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Screen/function relationships</a:t>
              </a:r>
              <a:endPara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948CE421-16B4-6610-1080-9A5D8CCFEB4B}"/>
                </a:ext>
              </a:extLst>
            </p:cNvPr>
            <p:cNvSpPr txBox="1"/>
            <p:nvPr/>
          </p:nvSpPr>
          <p:spPr>
            <a:xfrm>
              <a:off x="0" y="461665"/>
              <a:ext cx="36647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2. </a:t>
              </a: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画面・機能の相互関係</a:t>
              </a:r>
              <a:endPara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98CA372-D89F-FBA9-DE9F-5F3275B623D6}"/>
              </a:ext>
            </a:extLst>
          </p:cNvPr>
          <p:cNvSpPr txBox="1"/>
          <p:nvPr/>
        </p:nvSpPr>
        <p:spPr>
          <a:xfrm>
            <a:off x="0" y="923330"/>
            <a:ext cx="5252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C-0.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タスク編集画面 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(Task Editing) 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CE94940-7FB0-8BEB-161F-F8E0F72967F6}"/>
              </a:ext>
            </a:extLst>
          </p:cNvPr>
          <p:cNvGrpSpPr/>
          <p:nvPr/>
        </p:nvGrpSpPr>
        <p:grpSpPr>
          <a:xfrm>
            <a:off x="2304788" y="2079324"/>
            <a:ext cx="9887212" cy="1359317"/>
            <a:chOff x="0" y="1384995"/>
            <a:chExt cx="12192000" cy="1556822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BF13D290-C87F-8F48-A776-D057F51C1C48}"/>
                </a:ext>
              </a:extLst>
            </p:cNvPr>
            <p:cNvSpPr/>
            <p:nvPr/>
          </p:nvSpPr>
          <p:spPr>
            <a:xfrm>
              <a:off x="0" y="1384995"/>
              <a:ext cx="12192000" cy="66927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&lt;header&gt;</a:t>
              </a:r>
              <a:r>
                <a:rPr kumimoji="1" lang="ja-JP" altLang="en-US" b="1" dirty="0"/>
                <a:t>日付・曜日</a:t>
              </a:r>
              <a:r>
                <a:rPr kumimoji="1" lang="en-US" altLang="ja-JP" b="1" dirty="0"/>
                <a:t>	&lt;</a:t>
              </a:r>
              <a:r>
                <a:rPr kumimoji="1" lang="en-US" altLang="ja-JP" b="1" dirty="0" err="1"/>
                <a:t>MenuTab</a:t>
              </a:r>
              <a:r>
                <a:rPr kumimoji="1" lang="en-US" altLang="ja-JP" b="1" dirty="0"/>
                <a:t>&gt;</a:t>
              </a:r>
              <a:endParaRPr kumimoji="1" lang="ja-JP" altLang="en-US" b="1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E85ABE8-7CCC-29CE-C567-8E9AC707589E}"/>
                </a:ext>
              </a:extLst>
            </p:cNvPr>
            <p:cNvSpPr/>
            <p:nvPr/>
          </p:nvSpPr>
          <p:spPr>
            <a:xfrm>
              <a:off x="0" y="2065309"/>
              <a:ext cx="12192000" cy="876508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時間（タイムスケジュール）</a:t>
              </a:r>
              <a:endParaRPr kumimoji="1" lang="en-US" altLang="ja-JP" dirty="0"/>
            </a:p>
            <a:p>
              <a:pPr algn="ctr"/>
              <a:r>
                <a:rPr lang="en-US" altLang="ja-JP" dirty="0"/>
                <a:t>0~24</a:t>
              </a:r>
              <a:r>
                <a:rPr lang="ja-JP" altLang="en-US" dirty="0"/>
                <a:t>時まで（タスクの実時間を幅にしてプロット）</a:t>
              </a:r>
              <a:endParaRPr kumimoji="1" lang="ja-JP" altLang="en-US" dirty="0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7350F5AF-39C0-F8D6-BB7F-D21C9FCF30BD}"/>
              </a:ext>
            </a:extLst>
          </p:cNvPr>
          <p:cNvGrpSpPr/>
          <p:nvPr/>
        </p:nvGrpSpPr>
        <p:grpSpPr>
          <a:xfrm>
            <a:off x="-1" y="1384995"/>
            <a:ext cx="12192001" cy="5473005"/>
            <a:chOff x="-1" y="1384995"/>
            <a:chExt cx="12192001" cy="5473005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845CB29A-B766-BB1F-3E7C-8BD407756C6D}"/>
                </a:ext>
              </a:extLst>
            </p:cNvPr>
            <p:cNvSpPr/>
            <p:nvPr/>
          </p:nvSpPr>
          <p:spPr>
            <a:xfrm>
              <a:off x="-1" y="1384995"/>
              <a:ext cx="2304789" cy="54730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&lt;</a:t>
              </a:r>
              <a:r>
                <a:rPr kumimoji="1" lang="en-US" altLang="ja-JP" dirty="0" err="1"/>
                <a:t>sideMenu</a:t>
              </a:r>
              <a:r>
                <a:rPr kumimoji="1" lang="en-US" altLang="ja-JP" dirty="0"/>
                <a:t>&gt;</a:t>
              </a:r>
              <a:endParaRPr kumimoji="1" lang="ja-JP" altLang="en-US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14588DF-B823-ED79-6F0B-02A746650D25}"/>
                </a:ext>
              </a:extLst>
            </p:cNvPr>
            <p:cNvSpPr/>
            <p:nvPr/>
          </p:nvSpPr>
          <p:spPr>
            <a:xfrm>
              <a:off x="0" y="1384996"/>
              <a:ext cx="12192000" cy="69432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/>
                <a:t>&lt;header&gt;</a:t>
              </a:r>
              <a:endParaRPr kumimoji="1" lang="ja-JP" altLang="en-US" dirty="0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97A1236-287D-6379-BDB9-C59A16474B52}"/>
              </a:ext>
            </a:extLst>
          </p:cNvPr>
          <p:cNvSpPr txBox="1"/>
          <p:nvPr/>
        </p:nvSpPr>
        <p:spPr>
          <a:xfrm>
            <a:off x="8006239" y="553996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イノベーションが必要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一目で一日を把握できること</a:t>
            </a:r>
            <a:endParaRPr kumimoji="1" lang="ja-JP" altLang="en-US" sz="2400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FE0BD098-EAB9-5345-DBD1-10A58C1E1058}"/>
              </a:ext>
            </a:extLst>
          </p:cNvPr>
          <p:cNvCxnSpPr>
            <a:cxnSpLocks/>
          </p:cNvCxnSpPr>
          <p:nvPr/>
        </p:nvCxnSpPr>
        <p:spPr>
          <a:xfrm>
            <a:off x="2480153" y="3331923"/>
            <a:ext cx="9609531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824AD6D0-CE11-67F6-569A-964628B29595}"/>
              </a:ext>
            </a:extLst>
          </p:cNvPr>
          <p:cNvSpPr txBox="1"/>
          <p:nvPr/>
        </p:nvSpPr>
        <p:spPr>
          <a:xfrm>
            <a:off x="6096000" y="92329"/>
            <a:ext cx="220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Overview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タブ</a:t>
            </a:r>
          </a:p>
        </p:txBody>
      </p:sp>
    </p:spTree>
    <p:extLst>
      <p:ext uri="{BB962C8B-B14F-4D97-AF65-F5344CB8AC3E}">
        <p14:creationId xmlns:p14="http://schemas.microsoft.com/office/powerpoint/2010/main" val="3816865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8B17E-6AA5-E3E4-9669-37483AFF2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5C91D52-1794-2567-0921-67DEB954A5B5}"/>
              </a:ext>
            </a:extLst>
          </p:cNvPr>
          <p:cNvSpPr/>
          <p:nvPr/>
        </p:nvSpPr>
        <p:spPr>
          <a:xfrm>
            <a:off x="0" y="1384995"/>
            <a:ext cx="12192000" cy="54730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EF0D840F-5AC5-AD12-B11E-CF1B6CD6944E}"/>
              </a:ext>
            </a:extLst>
          </p:cNvPr>
          <p:cNvGrpSpPr/>
          <p:nvPr/>
        </p:nvGrpSpPr>
        <p:grpSpPr>
          <a:xfrm>
            <a:off x="0" y="0"/>
            <a:ext cx="5112297" cy="923330"/>
            <a:chOff x="0" y="0"/>
            <a:chExt cx="5112297" cy="923330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FC72A93-EF5A-2234-8F4F-5702AD0618ED}"/>
                </a:ext>
              </a:extLst>
            </p:cNvPr>
            <p:cNvSpPr txBox="1"/>
            <p:nvPr/>
          </p:nvSpPr>
          <p:spPr>
            <a:xfrm>
              <a:off x="0" y="0"/>
              <a:ext cx="5112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Screen/function relationships</a:t>
              </a:r>
              <a:endPara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6A2528BC-E536-2375-9B4D-7CD403475CE6}"/>
                </a:ext>
              </a:extLst>
            </p:cNvPr>
            <p:cNvSpPr txBox="1"/>
            <p:nvPr/>
          </p:nvSpPr>
          <p:spPr>
            <a:xfrm>
              <a:off x="0" y="461665"/>
              <a:ext cx="36647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2. </a:t>
              </a: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画面・機能の相互関係</a:t>
              </a:r>
              <a:endPara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AB38F53-DFF7-31D7-EB5C-A5D888353F7A}"/>
              </a:ext>
            </a:extLst>
          </p:cNvPr>
          <p:cNvSpPr txBox="1"/>
          <p:nvPr/>
        </p:nvSpPr>
        <p:spPr>
          <a:xfrm>
            <a:off x="0" y="923330"/>
            <a:ext cx="5252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C-1.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タスク編集画面 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(Task Editing) 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0D1436B-1AC1-10DE-B72C-84456971A87A}"/>
              </a:ext>
            </a:extLst>
          </p:cNvPr>
          <p:cNvSpPr txBox="1"/>
          <p:nvPr/>
        </p:nvSpPr>
        <p:spPr>
          <a:xfrm>
            <a:off x="11084004" y="17890"/>
            <a:ext cx="1107996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日単位</a:t>
            </a: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F30D849-AA80-976F-5634-2E8740BA99DD}"/>
              </a:ext>
            </a:extLst>
          </p:cNvPr>
          <p:cNvGrpSpPr/>
          <p:nvPr/>
        </p:nvGrpSpPr>
        <p:grpSpPr>
          <a:xfrm>
            <a:off x="0" y="1384995"/>
            <a:ext cx="12192000" cy="5473005"/>
            <a:chOff x="0" y="1384995"/>
            <a:chExt cx="12192000" cy="5473005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33EC1203-FE4F-3D04-EBEB-A65E8F254CA4}"/>
                </a:ext>
              </a:extLst>
            </p:cNvPr>
            <p:cNvSpPr/>
            <p:nvPr/>
          </p:nvSpPr>
          <p:spPr>
            <a:xfrm>
              <a:off x="0" y="1384995"/>
              <a:ext cx="12192000" cy="669273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/>
                <a:t>&lt;header&gt;</a:t>
              </a:r>
              <a:r>
                <a:rPr kumimoji="1" lang="ja-JP" altLang="en-US" b="1" dirty="0"/>
                <a:t>日付・曜日</a:t>
              </a: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86BD1807-706E-3483-E352-3F692785AB7A}"/>
                </a:ext>
              </a:extLst>
            </p:cNvPr>
            <p:cNvSpPr/>
            <p:nvPr/>
          </p:nvSpPr>
          <p:spPr>
            <a:xfrm>
              <a:off x="0" y="2054268"/>
              <a:ext cx="6096000" cy="4803732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/>
                <a:t>時間（タイムスケジュール）</a:t>
              </a:r>
              <a:endParaRPr kumimoji="1" lang="en-US" altLang="ja-JP" dirty="0"/>
            </a:p>
            <a:p>
              <a:pPr algn="ctr"/>
              <a:r>
                <a:rPr lang="en-US" altLang="ja-JP" dirty="0"/>
                <a:t>0~12</a:t>
              </a:r>
              <a:r>
                <a:rPr lang="ja-JP" altLang="en-US" dirty="0"/>
                <a:t>時まで</a:t>
              </a:r>
              <a:endParaRPr kumimoji="1" lang="ja-JP" altLang="en-US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50196951-53CB-AE6E-B325-D57A113376DA}"/>
                </a:ext>
              </a:extLst>
            </p:cNvPr>
            <p:cNvSpPr/>
            <p:nvPr/>
          </p:nvSpPr>
          <p:spPr>
            <a:xfrm>
              <a:off x="6096000" y="2054268"/>
              <a:ext cx="6096000" cy="48037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時間（タイムスケジュール）</a:t>
              </a:r>
              <a:endParaRPr lang="en-US" altLang="ja-JP" dirty="0"/>
            </a:p>
            <a:p>
              <a:pPr algn="ctr"/>
              <a:r>
                <a:rPr kumimoji="1" lang="en-US" altLang="ja-JP" dirty="0"/>
                <a:t>12~24</a:t>
              </a:r>
              <a:r>
                <a:rPr kumimoji="1" lang="ja-JP" altLang="en-US" dirty="0"/>
                <a:t>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1718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93770-5234-A089-3687-F96E3D89B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F95B30E-153C-B5B8-75A4-34926464533F}"/>
              </a:ext>
            </a:extLst>
          </p:cNvPr>
          <p:cNvSpPr/>
          <p:nvPr/>
        </p:nvSpPr>
        <p:spPr>
          <a:xfrm>
            <a:off x="0" y="1384995"/>
            <a:ext cx="12192000" cy="54730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6012633-BD06-2DDC-E5B6-770571625FFD}"/>
              </a:ext>
            </a:extLst>
          </p:cNvPr>
          <p:cNvGrpSpPr/>
          <p:nvPr/>
        </p:nvGrpSpPr>
        <p:grpSpPr>
          <a:xfrm>
            <a:off x="0" y="0"/>
            <a:ext cx="5112297" cy="923330"/>
            <a:chOff x="0" y="0"/>
            <a:chExt cx="5112297" cy="923330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95E419E0-9FBF-4F03-5D4E-97978C6D0BE1}"/>
                </a:ext>
              </a:extLst>
            </p:cNvPr>
            <p:cNvSpPr txBox="1"/>
            <p:nvPr/>
          </p:nvSpPr>
          <p:spPr>
            <a:xfrm>
              <a:off x="0" y="0"/>
              <a:ext cx="5112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Screen/function relationships</a:t>
              </a:r>
              <a:endPara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BB3FF30A-9B37-445A-9956-F5DB75FC1EA0}"/>
                </a:ext>
              </a:extLst>
            </p:cNvPr>
            <p:cNvSpPr txBox="1"/>
            <p:nvPr/>
          </p:nvSpPr>
          <p:spPr>
            <a:xfrm>
              <a:off x="0" y="461665"/>
              <a:ext cx="36647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2. </a:t>
              </a: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画面・機能の相互関係</a:t>
              </a:r>
              <a:endPara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C0458BD-0946-ECF7-21AC-95D111B147DC}"/>
              </a:ext>
            </a:extLst>
          </p:cNvPr>
          <p:cNvSpPr txBox="1"/>
          <p:nvPr/>
        </p:nvSpPr>
        <p:spPr>
          <a:xfrm>
            <a:off x="0" y="923330"/>
            <a:ext cx="5252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C-2.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タスク編集画面 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(Task Editing) </a:t>
            </a:r>
          </a:p>
        </p:txBody>
      </p:sp>
    </p:spTree>
    <p:extLst>
      <p:ext uri="{BB962C8B-B14F-4D97-AF65-F5344CB8AC3E}">
        <p14:creationId xmlns:p14="http://schemas.microsoft.com/office/powerpoint/2010/main" val="36325195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2FB19-6863-8E9F-BC41-A0DE845E8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B122208-50F2-BDC7-DFEA-67780C31FC0A}"/>
              </a:ext>
            </a:extLst>
          </p:cNvPr>
          <p:cNvSpPr/>
          <p:nvPr/>
        </p:nvSpPr>
        <p:spPr>
          <a:xfrm>
            <a:off x="0" y="1384995"/>
            <a:ext cx="12192000" cy="54730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124C998-32A3-C349-72EB-812F1D9918C0}"/>
              </a:ext>
            </a:extLst>
          </p:cNvPr>
          <p:cNvGrpSpPr/>
          <p:nvPr/>
        </p:nvGrpSpPr>
        <p:grpSpPr>
          <a:xfrm>
            <a:off x="0" y="0"/>
            <a:ext cx="5112297" cy="923330"/>
            <a:chOff x="0" y="0"/>
            <a:chExt cx="5112297" cy="923330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7CC4084A-1687-C823-EC3F-946D87C6CB9C}"/>
                </a:ext>
              </a:extLst>
            </p:cNvPr>
            <p:cNvSpPr txBox="1"/>
            <p:nvPr/>
          </p:nvSpPr>
          <p:spPr>
            <a:xfrm>
              <a:off x="0" y="0"/>
              <a:ext cx="5112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Screen/function relationships</a:t>
              </a:r>
              <a:endPara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74D99B5-FF12-DF90-33E3-0CE6DAEDF318}"/>
                </a:ext>
              </a:extLst>
            </p:cNvPr>
            <p:cNvSpPr txBox="1"/>
            <p:nvPr/>
          </p:nvSpPr>
          <p:spPr>
            <a:xfrm>
              <a:off x="0" y="461665"/>
              <a:ext cx="36647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2. </a:t>
              </a: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画面・機能の相互関係</a:t>
              </a:r>
              <a:endPara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0ED51B1-AB76-00EC-0889-0E9EA6026345}"/>
              </a:ext>
            </a:extLst>
          </p:cNvPr>
          <p:cNvSpPr txBox="1"/>
          <p:nvPr/>
        </p:nvSpPr>
        <p:spPr>
          <a:xfrm>
            <a:off x="0" y="923330"/>
            <a:ext cx="4927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C.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タスク編集画面 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(Task Editing) </a:t>
            </a:r>
          </a:p>
        </p:txBody>
      </p:sp>
    </p:spTree>
    <p:extLst>
      <p:ext uri="{BB962C8B-B14F-4D97-AF65-F5344CB8AC3E}">
        <p14:creationId xmlns:p14="http://schemas.microsoft.com/office/powerpoint/2010/main" val="3407473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A8419-0385-B7B7-685B-594F053C9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ACCBF4D4-7109-598D-6A50-1DA2A6FD5C6A}"/>
              </a:ext>
            </a:extLst>
          </p:cNvPr>
          <p:cNvGrpSpPr/>
          <p:nvPr/>
        </p:nvGrpSpPr>
        <p:grpSpPr>
          <a:xfrm>
            <a:off x="0" y="0"/>
            <a:ext cx="5112297" cy="923330"/>
            <a:chOff x="0" y="0"/>
            <a:chExt cx="5112297" cy="923330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82A95D65-2DA1-7B65-E40B-128425C2908F}"/>
                </a:ext>
              </a:extLst>
            </p:cNvPr>
            <p:cNvSpPr txBox="1"/>
            <p:nvPr/>
          </p:nvSpPr>
          <p:spPr>
            <a:xfrm>
              <a:off x="0" y="0"/>
              <a:ext cx="5112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Screen/function relationships</a:t>
              </a:r>
              <a:endPara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6A22355-4199-D59B-6B9E-925339A5E9F1}"/>
                </a:ext>
              </a:extLst>
            </p:cNvPr>
            <p:cNvSpPr txBox="1"/>
            <p:nvPr/>
          </p:nvSpPr>
          <p:spPr>
            <a:xfrm>
              <a:off x="0" y="461665"/>
              <a:ext cx="36647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2. </a:t>
              </a: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画面・機能の相互関係</a:t>
              </a:r>
              <a:endPara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93F6F40-F309-0B6C-1E4B-C04455B81A09}"/>
              </a:ext>
            </a:extLst>
          </p:cNvPr>
          <p:cNvSpPr txBox="1"/>
          <p:nvPr/>
        </p:nvSpPr>
        <p:spPr>
          <a:xfrm>
            <a:off x="0" y="923330"/>
            <a:ext cx="4927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C.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タスク編集画面 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(Task Editing) 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DDEE1EC-CAA8-69C5-7F57-3AC029F59036}"/>
              </a:ext>
            </a:extLst>
          </p:cNvPr>
          <p:cNvSpPr txBox="1"/>
          <p:nvPr/>
        </p:nvSpPr>
        <p:spPr>
          <a:xfrm>
            <a:off x="4098109" y="41549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タスクを設定する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946EF45-D755-0FFA-E5AD-CE3A3ADFE558}"/>
              </a:ext>
            </a:extLst>
          </p:cNvPr>
          <p:cNvSpPr txBox="1"/>
          <p:nvPr/>
        </p:nvSpPr>
        <p:spPr>
          <a:xfrm>
            <a:off x="0" y="1570403"/>
            <a:ext cx="12192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課題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一目で一日のタスクを把握</a:t>
            </a:r>
            <a:endParaRPr lang="en-US" altLang="ja-JP" sz="2400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⇒タスク指向スケジューリング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直観的な操作（わくわくするように）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GUI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でマウスか指で簡単にできるように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週と月のバランスや統計も見たい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⇒タブにすればいいのでは？</a:t>
            </a:r>
          </a:p>
        </p:txBody>
      </p:sp>
    </p:spTree>
    <p:extLst>
      <p:ext uri="{BB962C8B-B14F-4D97-AF65-F5344CB8AC3E}">
        <p14:creationId xmlns:p14="http://schemas.microsoft.com/office/powerpoint/2010/main" val="317854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F5EA1-FF78-95D5-3168-C00370822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D5F2078-21B3-7F03-0974-8B2F15804DAB}"/>
              </a:ext>
            </a:extLst>
          </p:cNvPr>
          <p:cNvGrpSpPr/>
          <p:nvPr/>
        </p:nvGrpSpPr>
        <p:grpSpPr>
          <a:xfrm>
            <a:off x="0" y="0"/>
            <a:ext cx="5697394" cy="923330"/>
            <a:chOff x="0" y="0"/>
            <a:chExt cx="5697394" cy="923330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A32C7109-2046-16AE-9A6A-F69D1CBD1BB2}"/>
                </a:ext>
              </a:extLst>
            </p:cNvPr>
            <p:cNvSpPr txBox="1"/>
            <p:nvPr/>
          </p:nvSpPr>
          <p:spPr>
            <a:xfrm>
              <a:off x="0" y="0"/>
              <a:ext cx="35830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Gantt chart schedule</a:t>
              </a:r>
              <a:endPara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FB30D0D9-9E30-A44D-041E-86C4362FEDA1}"/>
                </a:ext>
              </a:extLst>
            </p:cNvPr>
            <p:cNvSpPr txBox="1"/>
            <p:nvPr/>
          </p:nvSpPr>
          <p:spPr>
            <a:xfrm>
              <a:off x="0" y="461665"/>
              <a:ext cx="56973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ガントチャート型スケジュール表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(GCS)</a:t>
              </a:r>
              <a:endPara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0885386-1C97-BA9C-8743-B33A3ADF6C2E}"/>
              </a:ext>
            </a:extLst>
          </p:cNvPr>
          <p:cNvSpPr txBox="1"/>
          <p:nvPr/>
        </p:nvSpPr>
        <p:spPr>
          <a:xfrm>
            <a:off x="0" y="1154162"/>
            <a:ext cx="1064906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メリット：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タスク指向型スケジューリング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⇒高度な</a:t>
            </a:r>
            <a:r>
              <a:rPr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目的適合性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を実現可能（無駄な時間を減らす＝生産性向上）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タスク属性の管理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⇒効率的な開発と高度な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QOL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管理の融合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計画・意思決定のシミュレーション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⇒様々なシミュレーションによる「合理的」意思決定の支援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8272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8FACF-AA1E-989B-DA63-E41A8700F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9B65C181-DE71-DA60-3993-A27E0E12A587}"/>
              </a:ext>
            </a:extLst>
          </p:cNvPr>
          <p:cNvGrpSpPr/>
          <p:nvPr/>
        </p:nvGrpSpPr>
        <p:grpSpPr>
          <a:xfrm>
            <a:off x="0" y="0"/>
            <a:ext cx="4493538" cy="923330"/>
            <a:chOff x="0" y="0"/>
            <a:chExt cx="4493538" cy="923330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ABE33ACC-BC16-60DD-0F9C-BFAABF0F95DA}"/>
                </a:ext>
              </a:extLst>
            </p:cNvPr>
            <p:cNvSpPr txBox="1"/>
            <p:nvPr/>
          </p:nvSpPr>
          <p:spPr>
            <a:xfrm>
              <a:off x="0" y="0"/>
              <a:ext cx="42627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Task-Oriented Scheduling</a:t>
              </a:r>
              <a:endPara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5A984894-D9B7-7C82-2BA9-D0E4033DFCA3}"/>
                </a:ext>
              </a:extLst>
            </p:cNvPr>
            <p:cNvSpPr txBox="1"/>
            <p:nvPr/>
          </p:nvSpPr>
          <p:spPr>
            <a:xfrm>
              <a:off x="0" y="461665"/>
              <a:ext cx="44935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タスク指向型スケジューリング</a:t>
              </a:r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C77078F-93FD-72F1-E126-EECB299FFCF3}"/>
              </a:ext>
            </a:extLst>
          </p:cNvPr>
          <p:cNvSpPr txBox="1"/>
          <p:nvPr/>
        </p:nvSpPr>
        <p:spPr>
          <a:xfrm>
            <a:off x="0" y="923330"/>
            <a:ext cx="43556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&lt;</a:t>
            </a:r>
            <a:r>
              <a:rPr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マクロ構造</a:t>
            </a:r>
            <a:r>
              <a:rPr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</a:t>
            </a:r>
          </a:p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↳</a:t>
            </a:r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タスク</a:t>
            </a:r>
            <a:endParaRPr kumimoji="1" lang="en-US" altLang="ja-JP" sz="2400" u="sng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↳日常スケジュール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D0A2DEA-CF8B-4276-D53E-97956F869FE5}"/>
              </a:ext>
            </a:extLst>
          </p:cNvPr>
          <p:cNvSpPr txBox="1"/>
          <p:nvPr/>
        </p:nvSpPr>
        <p:spPr>
          <a:xfrm>
            <a:off x="68929" y="2921169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&lt;</a:t>
            </a:r>
            <a:r>
              <a:rPr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ミクロ構造</a:t>
            </a:r>
            <a:r>
              <a:rPr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</a:t>
            </a:r>
          </a:p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プロジェクト管理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タスク管理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日常スケジュール管理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⇒効率化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9CD7C9-E5BA-3C6D-65CD-A7A094438244}"/>
              </a:ext>
            </a:extLst>
          </p:cNvPr>
          <p:cNvSpPr txBox="1"/>
          <p:nvPr/>
        </p:nvSpPr>
        <p:spPr>
          <a:xfrm>
            <a:off x="68929" y="5288340"/>
            <a:ext cx="43204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&lt;</a:t>
            </a:r>
            <a:r>
              <a:rPr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マクロ</a:t>
            </a:r>
            <a:r>
              <a:rPr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ミクロ構造</a:t>
            </a:r>
            <a:r>
              <a:rPr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</a:t>
            </a:r>
          </a:p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プロジェクト管理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タスク管理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タスク管理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スケジュール管理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⇒目的合理性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03FC29E-AE38-82FC-A148-7E705199C218}"/>
              </a:ext>
            </a:extLst>
          </p:cNvPr>
          <p:cNvSpPr txBox="1"/>
          <p:nvPr/>
        </p:nvSpPr>
        <p:spPr>
          <a:xfrm>
            <a:off x="7390356" y="1678488"/>
            <a:ext cx="23391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徹底的に構造化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⇒数理化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8691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ED8F7-FD74-017E-F19A-1087AA213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26E8885-41CB-6557-6C8D-86D41A9CA32E}"/>
              </a:ext>
            </a:extLst>
          </p:cNvPr>
          <p:cNvGrpSpPr/>
          <p:nvPr/>
        </p:nvGrpSpPr>
        <p:grpSpPr>
          <a:xfrm>
            <a:off x="0" y="0"/>
            <a:ext cx="2733441" cy="923330"/>
            <a:chOff x="0" y="0"/>
            <a:chExt cx="2733441" cy="923330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8FAC1285-6506-4DF2-4D8F-EC2A895698FB}"/>
                </a:ext>
              </a:extLst>
            </p:cNvPr>
            <p:cNvSpPr txBox="1"/>
            <p:nvPr/>
          </p:nvSpPr>
          <p:spPr>
            <a:xfrm>
              <a:off x="0" y="0"/>
              <a:ext cx="27334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Macro Structure</a:t>
              </a:r>
              <a:endPara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9D5AB9EC-E70E-B502-FF7E-0A1ADF8989FD}"/>
                </a:ext>
              </a:extLst>
            </p:cNvPr>
            <p:cNvSpPr txBox="1"/>
            <p:nvPr/>
          </p:nvSpPr>
          <p:spPr>
            <a:xfrm>
              <a:off x="0" y="461665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マクロ構造</a:t>
              </a:r>
            </a:p>
          </p:txBody>
        </p:sp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E57F226-92E2-463F-A2CA-C2E26C5BD35C}"/>
              </a:ext>
            </a:extLst>
          </p:cNvPr>
          <p:cNvSpPr txBox="1"/>
          <p:nvPr/>
        </p:nvSpPr>
        <p:spPr>
          <a:xfrm>
            <a:off x="0" y="923330"/>
            <a:ext cx="43556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&lt;</a:t>
            </a:r>
            <a:r>
              <a:rPr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マクロ構造</a:t>
            </a:r>
            <a:r>
              <a:rPr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</a:t>
            </a:r>
          </a:p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↳</a:t>
            </a:r>
            <a:r>
              <a:rPr kumimoji="1" lang="ja-JP" altLang="en-US" sz="2400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タスク</a:t>
            </a:r>
            <a:endParaRPr kumimoji="1" lang="en-US" altLang="ja-JP" sz="2400" u="sng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　　↳日常スケジュール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328FC2D9-BC41-7396-C693-AAFED228A743}"/>
              </a:ext>
            </a:extLst>
          </p:cNvPr>
          <p:cNvGrpSpPr/>
          <p:nvPr/>
        </p:nvGrpSpPr>
        <p:grpSpPr>
          <a:xfrm>
            <a:off x="64179" y="2492990"/>
            <a:ext cx="11663109" cy="4321820"/>
            <a:chOff x="64179" y="2492990"/>
            <a:chExt cx="11663109" cy="4321820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FEB3F74B-3DED-0F88-9D6A-F565588E1BBE}"/>
                </a:ext>
              </a:extLst>
            </p:cNvPr>
            <p:cNvGrpSpPr/>
            <p:nvPr/>
          </p:nvGrpSpPr>
          <p:grpSpPr>
            <a:xfrm>
              <a:off x="3814327" y="3429000"/>
              <a:ext cx="2509379" cy="2730051"/>
              <a:chOff x="4355680" y="2630465"/>
              <a:chExt cx="2509379" cy="2730051"/>
            </a:xfrm>
          </p:grpSpPr>
          <p:sp>
            <p:nvSpPr>
              <p:cNvPr id="8" name="四角形: 角を丸くする 7">
                <a:extLst>
                  <a:ext uri="{FF2B5EF4-FFF2-40B4-BE49-F238E27FC236}">
                    <a16:creationId xmlns:a16="http://schemas.microsoft.com/office/drawing/2014/main" id="{D89F8F95-52CD-3144-CB1A-900371AA9732}"/>
                  </a:ext>
                </a:extLst>
              </p:cNvPr>
              <p:cNvSpPr/>
              <p:nvPr/>
            </p:nvSpPr>
            <p:spPr>
              <a:xfrm>
                <a:off x="4735634" y="2905415"/>
                <a:ext cx="2129425" cy="245510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b="1" dirty="0"/>
                  <a:t>タスク</a:t>
                </a:r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DE047A37-97F3-0C37-5F33-D99A7D0C17C9}"/>
                  </a:ext>
                </a:extLst>
              </p:cNvPr>
              <p:cNvSpPr/>
              <p:nvPr/>
            </p:nvSpPr>
            <p:spPr>
              <a:xfrm>
                <a:off x="4545657" y="2767940"/>
                <a:ext cx="2129425" cy="245510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b="1" dirty="0"/>
                  <a:t>タスク</a:t>
                </a:r>
              </a:p>
            </p:txBody>
          </p:sp>
          <p:sp>
            <p:nvSpPr>
              <p:cNvPr id="2" name="四角形: 角を丸くする 1">
                <a:extLst>
                  <a:ext uri="{FF2B5EF4-FFF2-40B4-BE49-F238E27FC236}">
                    <a16:creationId xmlns:a16="http://schemas.microsoft.com/office/drawing/2014/main" id="{28D2D196-6393-0C41-7AF2-778353785423}"/>
                  </a:ext>
                </a:extLst>
              </p:cNvPr>
              <p:cNvSpPr/>
              <p:nvPr/>
            </p:nvSpPr>
            <p:spPr>
              <a:xfrm>
                <a:off x="4355680" y="2630465"/>
                <a:ext cx="2129425" cy="245510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400" b="1" dirty="0"/>
                  <a:t>タスク</a:t>
                </a:r>
              </a:p>
            </p:txBody>
          </p:sp>
        </p:grpSp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031BFAD0-72A0-E0F0-9571-8898B793F856}"/>
                </a:ext>
              </a:extLst>
            </p:cNvPr>
            <p:cNvSpPr/>
            <p:nvPr/>
          </p:nvSpPr>
          <p:spPr>
            <a:xfrm>
              <a:off x="64179" y="3429000"/>
              <a:ext cx="2129425" cy="2455101"/>
            </a:xfrm>
            <a:prstGeom prst="round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b="1" dirty="0"/>
                <a:t>プロジェクト</a:t>
              </a:r>
            </a:p>
          </p:txBody>
        </p:sp>
        <p:sp>
          <p:nvSpPr>
            <p:cNvPr id="14" name="矢印: 右 13">
              <a:extLst>
                <a:ext uri="{FF2B5EF4-FFF2-40B4-BE49-F238E27FC236}">
                  <a16:creationId xmlns:a16="http://schemas.microsoft.com/office/drawing/2014/main" id="{8FF31023-3CEA-271C-775B-173E73B0AB29}"/>
                </a:ext>
              </a:extLst>
            </p:cNvPr>
            <p:cNvSpPr/>
            <p:nvPr/>
          </p:nvSpPr>
          <p:spPr>
            <a:xfrm>
              <a:off x="2476441" y="4414233"/>
              <a:ext cx="978408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矢印: 右 14">
              <a:extLst>
                <a:ext uri="{FF2B5EF4-FFF2-40B4-BE49-F238E27FC236}">
                  <a16:creationId xmlns:a16="http://schemas.microsoft.com/office/drawing/2014/main" id="{2812B494-A07A-D62D-37EE-D37E2D12CFDD}"/>
                </a:ext>
              </a:extLst>
            </p:cNvPr>
            <p:cNvSpPr/>
            <p:nvPr/>
          </p:nvSpPr>
          <p:spPr>
            <a:xfrm>
              <a:off x="6704988" y="4414233"/>
              <a:ext cx="978408" cy="484632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7" name="グループ化 36">
              <a:extLst>
                <a:ext uri="{FF2B5EF4-FFF2-40B4-BE49-F238E27FC236}">
                  <a16:creationId xmlns:a16="http://schemas.microsoft.com/office/drawing/2014/main" id="{0D278959-42BC-5A58-3C1F-D4251447BFE9}"/>
                </a:ext>
              </a:extLst>
            </p:cNvPr>
            <p:cNvGrpSpPr/>
            <p:nvPr/>
          </p:nvGrpSpPr>
          <p:grpSpPr>
            <a:xfrm>
              <a:off x="8169897" y="2492990"/>
              <a:ext cx="3557391" cy="4321820"/>
              <a:chOff x="7944429" y="2345062"/>
              <a:chExt cx="3557391" cy="4321820"/>
            </a:xfrm>
          </p:grpSpPr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D141A5F2-14DF-6A9A-2F4D-A78578139A4B}"/>
                  </a:ext>
                </a:extLst>
              </p:cNvPr>
              <p:cNvGrpSpPr/>
              <p:nvPr/>
            </p:nvGrpSpPr>
            <p:grpSpPr>
              <a:xfrm>
                <a:off x="7944429" y="2345062"/>
                <a:ext cx="3557391" cy="1521726"/>
                <a:chOff x="8296406" y="2758421"/>
                <a:chExt cx="3557391" cy="1521726"/>
              </a:xfrm>
            </p:grpSpPr>
            <p:sp>
              <p:nvSpPr>
                <p:cNvPr id="20" name="四角形: 角を丸くする 19">
                  <a:extLst>
                    <a:ext uri="{FF2B5EF4-FFF2-40B4-BE49-F238E27FC236}">
                      <a16:creationId xmlns:a16="http://schemas.microsoft.com/office/drawing/2014/main" id="{A7386521-3B11-BD68-71A7-6BF519E1885B}"/>
                    </a:ext>
                  </a:extLst>
                </p:cNvPr>
                <p:cNvSpPr/>
                <p:nvPr/>
              </p:nvSpPr>
              <p:spPr>
                <a:xfrm>
                  <a:off x="8296406" y="3127753"/>
                  <a:ext cx="3557391" cy="1152394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17" name="直線矢印コネクタ 16">
                  <a:extLst>
                    <a:ext uri="{FF2B5EF4-FFF2-40B4-BE49-F238E27FC236}">
                      <a16:creationId xmlns:a16="http://schemas.microsoft.com/office/drawing/2014/main" id="{B9E6E859-FDE4-8DB5-4C50-4E15C8B9EE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96406" y="4072405"/>
                  <a:ext cx="3557391" cy="73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" name="四角形: 角を丸くする 20">
                  <a:extLst>
                    <a:ext uri="{FF2B5EF4-FFF2-40B4-BE49-F238E27FC236}">
                      <a16:creationId xmlns:a16="http://schemas.microsoft.com/office/drawing/2014/main" id="{00FDFC69-48F2-4640-8F99-EF7CD3E22865}"/>
                    </a:ext>
                  </a:extLst>
                </p:cNvPr>
                <p:cNvSpPr/>
                <p:nvPr/>
              </p:nvSpPr>
              <p:spPr>
                <a:xfrm>
                  <a:off x="8650663" y="3249884"/>
                  <a:ext cx="892231" cy="80686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600" b="1" dirty="0"/>
                    <a:t>タスク</a:t>
                  </a:r>
                  <a:endParaRPr kumimoji="1" lang="en-US" altLang="ja-JP" sz="1600" b="1" dirty="0"/>
                </a:p>
                <a:p>
                  <a:pPr algn="ctr"/>
                  <a:r>
                    <a:rPr lang="en-US" altLang="ja-JP" sz="1600" b="1" dirty="0"/>
                    <a:t>A</a:t>
                  </a:r>
                  <a:endParaRPr kumimoji="1" lang="ja-JP" altLang="en-US" sz="2400" b="1" dirty="0"/>
                </a:p>
              </p:txBody>
            </p:sp>
            <p:sp>
              <p:nvSpPr>
                <p:cNvPr id="24" name="四角形: 角を丸くする 23">
                  <a:extLst>
                    <a:ext uri="{FF2B5EF4-FFF2-40B4-BE49-F238E27FC236}">
                      <a16:creationId xmlns:a16="http://schemas.microsoft.com/office/drawing/2014/main" id="{499022A6-6AAE-8ED8-D045-A8B24EADADE0}"/>
                    </a:ext>
                  </a:extLst>
                </p:cNvPr>
                <p:cNvSpPr/>
                <p:nvPr/>
              </p:nvSpPr>
              <p:spPr>
                <a:xfrm>
                  <a:off x="9574974" y="3258213"/>
                  <a:ext cx="892231" cy="80686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600" b="1" dirty="0"/>
                    <a:t>タスク</a:t>
                  </a:r>
                  <a:endParaRPr kumimoji="1" lang="en-US" altLang="ja-JP" sz="1600" b="1" dirty="0"/>
                </a:p>
                <a:p>
                  <a:pPr algn="ctr"/>
                  <a:r>
                    <a:rPr lang="en-US" altLang="ja-JP" sz="1600" b="1" dirty="0"/>
                    <a:t>B</a:t>
                  </a:r>
                  <a:endParaRPr lang="en-US" altLang="ja-JP" sz="2400" b="1" dirty="0"/>
                </a:p>
              </p:txBody>
            </p:sp>
            <p:sp>
              <p:nvSpPr>
                <p:cNvPr id="25" name="四角形: 角を丸くする 24">
                  <a:extLst>
                    <a:ext uri="{FF2B5EF4-FFF2-40B4-BE49-F238E27FC236}">
                      <a16:creationId xmlns:a16="http://schemas.microsoft.com/office/drawing/2014/main" id="{914631A9-6843-B5B3-F9F2-4D0C7F705044}"/>
                    </a:ext>
                  </a:extLst>
                </p:cNvPr>
                <p:cNvSpPr/>
                <p:nvPr/>
              </p:nvSpPr>
              <p:spPr>
                <a:xfrm>
                  <a:off x="10496873" y="3258213"/>
                  <a:ext cx="892231" cy="80686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600" b="1" dirty="0"/>
                    <a:t>タスク</a:t>
                  </a:r>
                  <a:endParaRPr kumimoji="1" lang="en-US" altLang="ja-JP" sz="1600" b="1" dirty="0"/>
                </a:p>
                <a:p>
                  <a:pPr algn="ctr"/>
                  <a:r>
                    <a:rPr lang="en-US" altLang="ja-JP" sz="1600" b="1" dirty="0"/>
                    <a:t>C</a:t>
                  </a:r>
                  <a:endParaRPr lang="en-US" altLang="ja-JP" sz="2400" b="1" dirty="0"/>
                </a:p>
              </p:txBody>
            </p:sp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79350583-CFF3-4946-A163-6D8CF2D2181D}"/>
                    </a:ext>
                  </a:extLst>
                </p:cNvPr>
                <p:cNvSpPr txBox="1"/>
                <p:nvPr/>
              </p:nvSpPr>
              <p:spPr>
                <a:xfrm>
                  <a:off x="8296406" y="2758421"/>
                  <a:ext cx="7312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day1</a:t>
                  </a:r>
                  <a:endPara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29" name="グループ化 28">
                <a:extLst>
                  <a:ext uri="{FF2B5EF4-FFF2-40B4-BE49-F238E27FC236}">
                    <a16:creationId xmlns:a16="http://schemas.microsoft.com/office/drawing/2014/main" id="{E172130A-E257-4AC0-900E-1D1D6601875C}"/>
                  </a:ext>
                </a:extLst>
              </p:cNvPr>
              <p:cNvGrpSpPr/>
              <p:nvPr/>
            </p:nvGrpSpPr>
            <p:grpSpPr>
              <a:xfrm>
                <a:off x="7944429" y="4050577"/>
                <a:ext cx="3557391" cy="1521726"/>
                <a:chOff x="8296406" y="2758421"/>
                <a:chExt cx="3557391" cy="1521726"/>
              </a:xfrm>
            </p:grpSpPr>
            <p:sp>
              <p:nvSpPr>
                <p:cNvPr id="30" name="四角形: 角を丸くする 29">
                  <a:extLst>
                    <a:ext uri="{FF2B5EF4-FFF2-40B4-BE49-F238E27FC236}">
                      <a16:creationId xmlns:a16="http://schemas.microsoft.com/office/drawing/2014/main" id="{EEA1980D-83C6-81AB-F277-F9EFFD57D7A1}"/>
                    </a:ext>
                  </a:extLst>
                </p:cNvPr>
                <p:cNvSpPr/>
                <p:nvPr/>
              </p:nvSpPr>
              <p:spPr>
                <a:xfrm>
                  <a:off x="8296406" y="3127753"/>
                  <a:ext cx="3557391" cy="1152394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cxnSp>
              <p:nvCxnSpPr>
                <p:cNvPr id="31" name="直線矢印コネクタ 30">
                  <a:extLst>
                    <a:ext uri="{FF2B5EF4-FFF2-40B4-BE49-F238E27FC236}">
                      <a16:creationId xmlns:a16="http://schemas.microsoft.com/office/drawing/2014/main" id="{8AE83456-B89D-7498-345E-8ED13DE10A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296406" y="4072405"/>
                  <a:ext cx="3557391" cy="732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2" name="四角形: 角を丸くする 31">
                  <a:extLst>
                    <a:ext uri="{FF2B5EF4-FFF2-40B4-BE49-F238E27FC236}">
                      <a16:creationId xmlns:a16="http://schemas.microsoft.com/office/drawing/2014/main" id="{D2BA4AD9-DFEA-C942-DB17-E76EBF38BA29}"/>
                    </a:ext>
                  </a:extLst>
                </p:cNvPr>
                <p:cNvSpPr/>
                <p:nvPr/>
              </p:nvSpPr>
              <p:spPr>
                <a:xfrm>
                  <a:off x="8650663" y="3249884"/>
                  <a:ext cx="892231" cy="80686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600" b="1" dirty="0"/>
                    <a:t>タスク</a:t>
                  </a:r>
                  <a:endParaRPr kumimoji="1" lang="en-US" altLang="ja-JP" sz="1600" b="1" dirty="0"/>
                </a:p>
                <a:p>
                  <a:pPr algn="ctr"/>
                  <a:r>
                    <a:rPr kumimoji="1" lang="en-US" altLang="ja-JP" sz="1600" b="1" dirty="0"/>
                    <a:t>D</a:t>
                  </a:r>
                  <a:endParaRPr kumimoji="1" lang="ja-JP" altLang="en-US" sz="2400" b="1" dirty="0"/>
                </a:p>
              </p:txBody>
            </p:sp>
            <p:sp>
              <p:nvSpPr>
                <p:cNvPr id="33" name="四角形: 角を丸くする 32">
                  <a:extLst>
                    <a:ext uri="{FF2B5EF4-FFF2-40B4-BE49-F238E27FC236}">
                      <a16:creationId xmlns:a16="http://schemas.microsoft.com/office/drawing/2014/main" id="{0338BD82-7A73-4999-E1A4-DE4CA4B3BB81}"/>
                    </a:ext>
                  </a:extLst>
                </p:cNvPr>
                <p:cNvSpPr/>
                <p:nvPr/>
              </p:nvSpPr>
              <p:spPr>
                <a:xfrm>
                  <a:off x="9574974" y="3258213"/>
                  <a:ext cx="892231" cy="80686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600" b="1" dirty="0"/>
                    <a:t>タスク</a:t>
                  </a:r>
                  <a:endParaRPr kumimoji="1" lang="en-US" altLang="ja-JP" sz="1600" b="1" dirty="0"/>
                </a:p>
                <a:p>
                  <a:pPr algn="ctr"/>
                  <a:r>
                    <a:rPr lang="en-US" altLang="ja-JP" sz="1600" b="1" dirty="0"/>
                    <a:t>E</a:t>
                  </a:r>
                  <a:endParaRPr lang="en-US" altLang="ja-JP" sz="2400" b="1" dirty="0"/>
                </a:p>
              </p:txBody>
            </p:sp>
            <p:sp>
              <p:nvSpPr>
                <p:cNvPr id="34" name="四角形: 角を丸くする 33">
                  <a:extLst>
                    <a:ext uri="{FF2B5EF4-FFF2-40B4-BE49-F238E27FC236}">
                      <a16:creationId xmlns:a16="http://schemas.microsoft.com/office/drawing/2014/main" id="{17F8848A-A242-0516-6D15-83DBC304DC74}"/>
                    </a:ext>
                  </a:extLst>
                </p:cNvPr>
                <p:cNvSpPr/>
                <p:nvPr/>
              </p:nvSpPr>
              <p:spPr>
                <a:xfrm>
                  <a:off x="10496873" y="3258213"/>
                  <a:ext cx="892231" cy="806863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1600" b="1" dirty="0"/>
                    <a:t>タスク</a:t>
                  </a:r>
                  <a:endParaRPr kumimoji="1" lang="en-US" altLang="ja-JP" sz="1600" b="1" dirty="0"/>
                </a:p>
                <a:p>
                  <a:pPr algn="ctr"/>
                  <a:r>
                    <a:rPr lang="en-US" altLang="ja-JP" sz="1600" b="1" dirty="0"/>
                    <a:t>F</a:t>
                  </a:r>
                  <a:endParaRPr lang="en-US" altLang="ja-JP" sz="2400" b="1" dirty="0"/>
                </a:p>
              </p:txBody>
            </p:sp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788C3F59-EEDC-A558-B6B1-C34971B59979}"/>
                    </a:ext>
                  </a:extLst>
                </p:cNvPr>
                <p:cNvSpPr txBox="1"/>
                <p:nvPr/>
              </p:nvSpPr>
              <p:spPr>
                <a:xfrm>
                  <a:off x="8296406" y="2758421"/>
                  <a:ext cx="7312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l"/>
                  <a:r>
                    <a:rPr lang="en-US" altLang="ja-JP" dirty="0">
                      <a:latin typeface="メイリオ" panose="020B0604030504040204" pitchFamily="50" charset="-128"/>
                      <a:ea typeface="メイリオ" panose="020B0604030504040204" pitchFamily="50" charset="-128"/>
                    </a:rPr>
                    <a:t>day2</a:t>
                  </a:r>
                  <a:endParaRPr kumimoji="1" lang="ja-JP" altLang="en-US" sz="200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2069D954-B065-E4D3-B73C-56F47BDB77F0}"/>
                  </a:ext>
                </a:extLst>
              </p:cNvPr>
              <p:cNvSpPr txBox="1"/>
              <p:nvPr/>
            </p:nvSpPr>
            <p:spPr>
              <a:xfrm>
                <a:off x="9446125" y="5651219"/>
                <a:ext cx="553998" cy="1015663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pPr algn="l"/>
                <a:r>
                  <a:rPr kumimoji="1"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・・・</a:t>
                </a:r>
              </a:p>
            </p:txBody>
          </p:sp>
        </p:grpSp>
      </p:grp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EEA7A12-A283-72B6-2DF6-D0845EA7DC0A}"/>
              </a:ext>
            </a:extLst>
          </p:cNvPr>
          <p:cNvSpPr txBox="1"/>
          <p:nvPr/>
        </p:nvSpPr>
        <p:spPr>
          <a:xfrm>
            <a:off x="0" y="2631489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タスク指向性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：タスクを中心にスケジュールを考える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1349465-6215-1FAC-6011-059676407F6C}"/>
              </a:ext>
            </a:extLst>
          </p:cNvPr>
          <p:cNvSpPr txBox="1"/>
          <p:nvPr/>
        </p:nvSpPr>
        <p:spPr>
          <a:xfrm>
            <a:off x="137858" y="6396335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達成率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:X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6D9A92A6-0695-E225-6806-86DF6C14916A}"/>
                  </a:ext>
                </a:extLst>
              </p:cNvPr>
              <p:cNvSpPr txBox="1"/>
              <p:nvPr/>
            </p:nvSpPr>
            <p:spPr>
              <a:xfrm>
                <a:off x="4007879" y="6429847"/>
                <a:ext cx="22518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ja-JP" altLang="en-US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達成率</a:t>
                </a:r>
                <a:r>
                  <a:rPr lang="en-US" altLang="ja-JP" sz="24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: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ja-JP" sz="240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𝑘</m:t>
                        </m:r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=1</m:t>
                        </m:r>
                      </m:sub>
                      <m:sup>
                        <m:r>
                          <a:rPr lang="en-US" altLang="ja-JP" sz="2400" b="0" i="1" smtClean="0"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ja-JP" sz="240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</m:ctrlPr>
                          </m:sSub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  <a:ea typeface="メイリオ" panose="020B0604030504040204" pitchFamily="50" charset="-128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endPara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6D9A92A6-0695-E225-6806-86DF6C149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879" y="6429847"/>
                <a:ext cx="2251899" cy="461665"/>
              </a:xfrm>
              <a:prstGeom prst="rect">
                <a:avLst/>
              </a:prstGeom>
              <a:blipFill>
                <a:blip r:embed="rId3"/>
                <a:stretch>
                  <a:fillRect l="-4054" t="-136000" r="-8919" b="-194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380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AC6E5-FB0C-9027-9DA1-6F0E2A368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BC1974C-05C7-815B-FC86-35FC2698CCC9}"/>
              </a:ext>
            </a:extLst>
          </p:cNvPr>
          <p:cNvGrpSpPr/>
          <p:nvPr/>
        </p:nvGrpSpPr>
        <p:grpSpPr>
          <a:xfrm>
            <a:off x="0" y="0"/>
            <a:ext cx="2903359" cy="923330"/>
            <a:chOff x="0" y="0"/>
            <a:chExt cx="2903359" cy="923330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36D48621-B68F-8CC6-A709-82E2958A1EAE}"/>
                </a:ext>
              </a:extLst>
            </p:cNvPr>
            <p:cNvSpPr txBox="1"/>
            <p:nvPr/>
          </p:nvSpPr>
          <p:spPr>
            <a:xfrm>
              <a:off x="0" y="0"/>
              <a:ext cx="29033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Achievement rate</a:t>
              </a:r>
              <a:endPara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D1881331-36C5-394C-83BC-C9C1DB70FF89}"/>
                </a:ext>
              </a:extLst>
            </p:cNvPr>
            <p:cNvSpPr txBox="1"/>
            <p:nvPr/>
          </p:nvSpPr>
          <p:spPr>
            <a:xfrm>
              <a:off x="0" y="461665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達成率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391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D2581-4091-2127-468A-B0B6CCEB9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70074E23-C702-9F15-77BE-9BA44C2E0ABC}"/>
              </a:ext>
            </a:extLst>
          </p:cNvPr>
          <p:cNvGrpSpPr/>
          <p:nvPr/>
        </p:nvGrpSpPr>
        <p:grpSpPr>
          <a:xfrm>
            <a:off x="0" y="0"/>
            <a:ext cx="2563522" cy="923330"/>
            <a:chOff x="0" y="0"/>
            <a:chExt cx="2563522" cy="923330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4184AEB1-EF7C-E936-E5D8-AD9DBF6BE838}"/>
                </a:ext>
              </a:extLst>
            </p:cNvPr>
            <p:cNvSpPr txBox="1"/>
            <p:nvPr/>
          </p:nvSpPr>
          <p:spPr>
            <a:xfrm>
              <a:off x="0" y="0"/>
              <a:ext cx="2563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Microstructure</a:t>
              </a:r>
              <a:endPara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71257BED-2B99-12F9-10FA-A9669D317826}"/>
                </a:ext>
              </a:extLst>
            </p:cNvPr>
            <p:cNvSpPr txBox="1"/>
            <p:nvPr/>
          </p:nvSpPr>
          <p:spPr>
            <a:xfrm>
              <a:off x="0" y="461665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ミクロ構造</a:t>
              </a:r>
            </a:p>
          </p:txBody>
        </p: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14DFB3B-6C8A-C538-9C33-D492D6D38079}"/>
              </a:ext>
            </a:extLst>
          </p:cNvPr>
          <p:cNvSpPr txBox="1"/>
          <p:nvPr/>
        </p:nvSpPr>
        <p:spPr>
          <a:xfrm>
            <a:off x="45790" y="923330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&lt;</a:t>
            </a:r>
            <a:r>
              <a:rPr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ミクロ構造</a:t>
            </a:r>
            <a:r>
              <a:rPr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</a:t>
            </a:r>
          </a:p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プロジェクト管理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タスク管理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日常スケジュール管理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⇒効率化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40CBE8F-7E6D-1240-B6CA-58D085BA265A}"/>
              </a:ext>
            </a:extLst>
          </p:cNvPr>
          <p:cNvSpPr txBox="1"/>
          <p:nvPr/>
        </p:nvSpPr>
        <p:spPr>
          <a:xfrm>
            <a:off x="-61555" y="2921821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プロジェクト管理の構造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43B81B-C6C9-44B2-43CA-4B6E18701DA1}"/>
              </a:ext>
            </a:extLst>
          </p:cNvPr>
          <p:cNvSpPr txBox="1"/>
          <p:nvPr/>
        </p:nvSpPr>
        <p:spPr>
          <a:xfrm>
            <a:off x="-60204" y="3429000"/>
            <a:ext cx="29546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プロジェクトの変数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ja-JP" altLang="en-US" sz="2400" strike="sngStrike" dirty="0">
                <a:latin typeface="メイリオ" panose="020B0604030504040204" pitchFamily="50" charset="-128"/>
                <a:ea typeface="メイリオ" panose="020B0604030504040204" pitchFamily="50" charset="-128"/>
              </a:rPr>
              <a:t>費用</a:t>
            </a:r>
            <a:endParaRPr lang="en-US" altLang="ja-JP" sz="2400" strike="sngStrike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ja-JP" altLang="en-US" sz="2400" strike="sngStrike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人員</a:t>
            </a:r>
            <a:endParaRPr lang="en-US" altLang="ja-JP" sz="2400" strike="sngStrike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ja-JP" altLang="en-US" sz="2400" strike="sngStrike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機材</a:t>
            </a:r>
            <a:endParaRPr lang="en-US" altLang="ja-JP" sz="2400" strike="sngStrike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	</a:t>
            </a:r>
            <a:r>
              <a:rPr lang="ja-JP" altLang="en-US" sz="2400" strike="sngStrike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材料</a:t>
            </a:r>
            <a:endParaRPr lang="en-US" altLang="ja-JP" sz="2400" strike="sngStrike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D4D3E7A-58DC-1D54-7293-D62CE4B366DE}"/>
              </a:ext>
            </a:extLst>
          </p:cNvPr>
          <p:cNvSpPr txBox="1"/>
          <p:nvPr/>
        </p:nvSpPr>
        <p:spPr>
          <a:xfrm>
            <a:off x="3308222" y="3429000"/>
            <a:ext cx="387798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の属性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プロジェクトの変数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プロジェクトの関係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プロジェクト構造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仕事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生活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その他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070B1C-793A-25B3-CE9A-29D40ACC198C}"/>
              </a:ext>
            </a:extLst>
          </p:cNvPr>
          <p:cNvSpPr txBox="1"/>
          <p:nvPr/>
        </p:nvSpPr>
        <p:spPr>
          <a:xfrm>
            <a:off x="6073057" y="0"/>
            <a:ext cx="29546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の関係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優先順位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依存関係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790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8315C-40C1-ACB4-C10A-AC255A85D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F6C2346-1D83-D542-D55D-0FB691FA7AF8}"/>
              </a:ext>
            </a:extLst>
          </p:cNvPr>
          <p:cNvGrpSpPr/>
          <p:nvPr/>
        </p:nvGrpSpPr>
        <p:grpSpPr>
          <a:xfrm>
            <a:off x="0" y="0"/>
            <a:ext cx="2563522" cy="923330"/>
            <a:chOff x="0" y="0"/>
            <a:chExt cx="2563522" cy="923330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81137953-C7B3-5C4C-6164-013EB2CFE002}"/>
                </a:ext>
              </a:extLst>
            </p:cNvPr>
            <p:cNvSpPr txBox="1"/>
            <p:nvPr/>
          </p:nvSpPr>
          <p:spPr>
            <a:xfrm>
              <a:off x="0" y="0"/>
              <a:ext cx="2563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Microstructure</a:t>
              </a:r>
              <a:endPara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9CD08A8F-614B-33E6-E89B-63531B1C1B50}"/>
                </a:ext>
              </a:extLst>
            </p:cNvPr>
            <p:cNvSpPr txBox="1"/>
            <p:nvPr/>
          </p:nvSpPr>
          <p:spPr>
            <a:xfrm>
              <a:off x="0" y="461665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ミクロ構造</a:t>
              </a:r>
            </a:p>
          </p:txBody>
        </p: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88D36D7-BD75-26FD-E4A9-9867F30C2B28}"/>
              </a:ext>
            </a:extLst>
          </p:cNvPr>
          <p:cNvSpPr txBox="1"/>
          <p:nvPr/>
        </p:nvSpPr>
        <p:spPr>
          <a:xfrm>
            <a:off x="45790" y="923330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&lt;</a:t>
            </a:r>
            <a:r>
              <a:rPr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ミクロ構造</a:t>
            </a:r>
            <a:r>
              <a:rPr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</a:t>
            </a:r>
          </a:p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プロジェクト管理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タスク管理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日常スケジュール管理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⇒効率化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7171989-86D2-C3B5-4AFB-6E387FDF94B6}"/>
              </a:ext>
            </a:extLst>
          </p:cNvPr>
          <p:cNvSpPr txBox="1"/>
          <p:nvPr/>
        </p:nvSpPr>
        <p:spPr>
          <a:xfrm>
            <a:off x="-61555" y="2921821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タスク管理の構造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76638AB-33C6-4BC7-0A1A-B28B70A20619}"/>
              </a:ext>
            </a:extLst>
          </p:cNvPr>
          <p:cNvSpPr txBox="1"/>
          <p:nvPr/>
        </p:nvSpPr>
        <p:spPr>
          <a:xfrm>
            <a:off x="-60204" y="3429000"/>
            <a:ext cx="20313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タスクの変数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strike="sngStrike" dirty="0">
                <a:latin typeface="メイリオ" panose="020B0604030504040204" pitchFamily="50" charset="-128"/>
                <a:ea typeface="メイリオ" panose="020B0604030504040204" pitchFamily="50" charset="-128"/>
              </a:rPr>
              <a:t>費用</a:t>
            </a:r>
            <a:endParaRPr lang="en-US" altLang="ja-JP" sz="2400" strike="sngStrike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strike="sngStrike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人員</a:t>
            </a:r>
            <a:endParaRPr lang="en-US" altLang="ja-JP" sz="2400" strike="sngStrike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strike="sngStrike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機材</a:t>
            </a:r>
            <a:endParaRPr lang="en-US" altLang="ja-JP" sz="2400" strike="sngStrike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strike="sngStrike" dirty="0">
                <a:latin typeface="メイリオ" panose="020B0604030504040204" pitchFamily="50" charset="-128"/>
                <a:ea typeface="メイリオ" panose="020B0604030504040204" pitchFamily="50" charset="-128"/>
              </a:rPr>
              <a:t>材料</a:t>
            </a:r>
            <a:endParaRPr lang="en-US" altLang="ja-JP" sz="2400" strike="sngStrike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AD926F-8C69-3E61-C805-ECE6F8E208B6}"/>
              </a:ext>
            </a:extLst>
          </p:cNvPr>
          <p:cNvSpPr txBox="1"/>
          <p:nvPr/>
        </p:nvSpPr>
        <p:spPr>
          <a:xfrm>
            <a:off x="2743201" y="3429000"/>
            <a:ext cx="480131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タスクの属性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プロジェクトにおける意味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タスクの変数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タスクの関係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仕事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生活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その他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F8C04BA-3C3E-689C-C676-C60B46313636}"/>
              </a:ext>
            </a:extLst>
          </p:cNvPr>
          <p:cNvSpPr txBox="1"/>
          <p:nvPr/>
        </p:nvSpPr>
        <p:spPr>
          <a:xfrm>
            <a:off x="6073057" y="0"/>
            <a:ext cx="23391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タスクの関係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優先順位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依存関係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2017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03AA9-2E6D-A92C-EA2F-5091A7D41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8B7EFFF-69BA-6580-7C7B-A388D20AB729}"/>
              </a:ext>
            </a:extLst>
          </p:cNvPr>
          <p:cNvGrpSpPr/>
          <p:nvPr/>
        </p:nvGrpSpPr>
        <p:grpSpPr>
          <a:xfrm>
            <a:off x="0" y="0"/>
            <a:ext cx="2563522" cy="923330"/>
            <a:chOff x="0" y="0"/>
            <a:chExt cx="2563522" cy="923330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7B3D46C4-403E-1E9A-8DA7-4869351610A4}"/>
                </a:ext>
              </a:extLst>
            </p:cNvPr>
            <p:cNvSpPr txBox="1"/>
            <p:nvPr/>
          </p:nvSpPr>
          <p:spPr>
            <a:xfrm>
              <a:off x="0" y="0"/>
              <a:ext cx="2563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Microstructure</a:t>
              </a:r>
              <a:endPara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47D7BCCB-765D-AD6C-F946-6247B39B6855}"/>
                </a:ext>
              </a:extLst>
            </p:cNvPr>
            <p:cNvSpPr txBox="1"/>
            <p:nvPr/>
          </p:nvSpPr>
          <p:spPr>
            <a:xfrm>
              <a:off x="0" y="461665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ミクロ構造</a:t>
              </a:r>
            </a:p>
          </p:txBody>
        </p: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0256709-DAB7-56E5-3699-ED5E2C56FC58}"/>
              </a:ext>
            </a:extLst>
          </p:cNvPr>
          <p:cNvSpPr txBox="1"/>
          <p:nvPr/>
        </p:nvSpPr>
        <p:spPr>
          <a:xfrm>
            <a:off x="45790" y="923330"/>
            <a:ext cx="3262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&lt;</a:t>
            </a:r>
            <a:r>
              <a:rPr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ミクロ構造</a:t>
            </a:r>
            <a:r>
              <a:rPr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</a:t>
            </a:r>
          </a:p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プロジェクト管理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タスク管理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日常スケジュール管理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⇒効率化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D0300E2-7575-02B3-847C-DE7754CF6C3F}"/>
              </a:ext>
            </a:extLst>
          </p:cNvPr>
          <p:cNvSpPr txBox="1"/>
          <p:nvPr/>
        </p:nvSpPr>
        <p:spPr>
          <a:xfrm>
            <a:off x="-61555" y="2921821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スケジュール管理の構造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69F551E-57B3-D560-04AA-20DBD70C57DA}"/>
              </a:ext>
            </a:extLst>
          </p:cNvPr>
          <p:cNvSpPr txBox="1"/>
          <p:nvPr/>
        </p:nvSpPr>
        <p:spPr>
          <a:xfrm>
            <a:off x="-60204" y="3429000"/>
            <a:ext cx="29546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スケジュールの変数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時間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strike="sngStrike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人員</a:t>
            </a:r>
            <a:endParaRPr lang="en-US" altLang="ja-JP" sz="2400" strike="sngStrike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strike="sngStrike" dirty="0">
                <a:latin typeface="メイリオ" panose="020B0604030504040204" pitchFamily="50" charset="-128"/>
                <a:ea typeface="メイリオ" panose="020B0604030504040204" pitchFamily="50" charset="-128"/>
              </a:rPr>
              <a:t>機材</a:t>
            </a:r>
            <a:endParaRPr lang="en-US" altLang="ja-JP" sz="2400" strike="sngStrike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B8EB1C-4DC5-474B-9167-A4AFB9B5D0AA}"/>
              </a:ext>
            </a:extLst>
          </p:cNvPr>
          <p:cNvSpPr txBox="1"/>
          <p:nvPr/>
        </p:nvSpPr>
        <p:spPr>
          <a:xfrm>
            <a:off x="3494763" y="3429000"/>
            <a:ext cx="387798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スケジュール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の属性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タスクにおける意味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スケジュールの変数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スケジュールの関係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仕事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生活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その他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98BF7E6-5BD7-8F2D-3DD0-D765795F5CF1}"/>
              </a:ext>
            </a:extLst>
          </p:cNvPr>
          <p:cNvSpPr txBox="1"/>
          <p:nvPr/>
        </p:nvSpPr>
        <p:spPr>
          <a:xfrm>
            <a:off x="6073057" y="0"/>
            <a:ext cx="295465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スケジュール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の関係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優先順位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依存関係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6066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6C294-0F64-F96E-2F67-C804042A5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4437BAC2-87BC-BB60-0751-4178F0EB88B7}"/>
              </a:ext>
            </a:extLst>
          </p:cNvPr>
          <p:cNvGrpSpPr/>
          <p:nvPr/>
        </p:nvGrpSpPr>
        <p:grpSpPr>
          <a:xfrm>
            <a:off x="0" y="0"/>
            <a:ext cx="3752950" cy="923330"/>
            <a:chOff x="0" y="0"/>
            <a:chExt cx="3752950" cy="923330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FEA8DD82-B8FA-9C7E-FAC3-78F3765D9E17}"/>
                </a:ext>
              </a:extLst>
            </p:cNvPr>
            <p:cNvSpPr txBox="1"/>
            <p:nvPr/>
          </p:nvSpPr>
          <p:spPr>
            <a:xfrm>
              <a:off x="0" y="0"/>
              <a:ext cx="37529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b="0" dirty="0">
                  <a:solidFill>
                    <a:srgbClr val="6A9955"/>
                  </a:solidFill>
                  <a:effectLst/>
                  <a:latin typeface="Consolas" panose="020B0609020204030204" pitchFamily="49" charset="0"/>
                </a:rPr>
                <a:t>Macro-Micro Structure</a:t>
              </a:r>
              <a:endParaRPr lang="en-US" altLang="ja-JP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F6B9681C-0E81-7EC5-3AB4-73E1DF86EE5F}"/>
                </a:ext>
              </a:extLst>
            </p:cNvPr>
            <p:cNvSpPr txBox="1"/>
            <p:nvPr/>
          </p:nvSpPr>
          <p:spPr>
            <a:xfrm>
              <a:off x="0" y="461665"/>
              <a:ext cx="27815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マクロ</a:t>
              </a:r>
              <a:r>
                <a: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-</a:t>
              </a:r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ミクロ構造</a:t>
              </a:r>
            </a:p>
          </p:txBody>
        </p: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95FD79-D60A-4BC8-A3D7-8EBB85275488}"/>
              </a:ext>
            </a:extLst>
          </p:cNvPr>
          <p:cNvSpPr txBox="1"/>
          <p:nvPr/>
        </p:nvSpPr>
        <p:spPr>
          <a:xfrm>
            <a:off x="0" y="923330"/>
            <a:ext cx="43204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&lt;</a:t>
            </a:r>
            <a:r>
              <a:rPr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マクロ</a:t>
            </a:r>
            <a:r>
              <a:rPr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ミクロ構造</a:t>
            </a:r>
            <a:r>
              <a:rPr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</a:t>
            </a:r>
          </a:p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プロジェクト管理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タスク管理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タスク管理</a:t>
            </a: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スケジュール管理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⇒目的合理性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6BD89CB-8156-B9E1-7818-BD1300B63E6D}"/>
              </a:ext>
            </a:extLst>
          </p:cNvPr>
          <p:cNvSpPr txBox="1"/>
          <p:nvPr/>
        </p:nvSpPr>
        <p:spPr>
          <a:xfrm>
            <a:off x="6096000" y="923330"/>
            <a:ext cx="52437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&lt;</a:t>
            </a:r>
            <a:r>
              <a:rPr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マクロ</a:t>
            </a:r>
            <a:r>
              <a:rPr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ミクロ構造</a:t>
            </a:r>
            <a:r>
              <a:rPr lang="en-US" altLang="ja-JP" sz="2400" u="sng" dirty="0">
                <a:latin typeface="メイリオ" panose="020B0604030504040204" pitchFamily="50" charset="-128"/>
                <a:ea typeface="メイリオ" panose="020B0604030504040204" pitchFamily="50" charset="-128"/>
              </a:rPr>
              <a:t>&gt;</a:t>
            </a:r>
          </a:p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プロジェクト管理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プロジェクト管理</a:t>
            </a:r>
            <a:endParaRPr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タスク管理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タスク管理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スケジュール管理</a:t>
            </a:r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スケジュール管理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	</a:t>
            </a:r>
            <a:r>
              <a:rPr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⇒効率化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438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kumimoji="1" sz="2400"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1090</Words>
  <Application>Microsoft Office PowerPoint</Application>
  <PresentationFormat>ワイド画面</PresentationFormat>
  <Paragraphs>254</Paragraphs>
  <Slides>18</Slides>
  <Notes>18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メイリオ</vt:lpstr>
      <vt:lpstr>游ゴシック</vt:lpstr>
      <vt:lpstr>Arial</vt:lpstr>
      <vt:lpstr>Cambria Math</vt:lpstr>
      <vt:lpstr>Consolas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yamato moriya</dc:creator>
  <cp:lastModifiedBy>yamato moriya</cp:lastModifiedBy>
  <cp:revision>80</cp:revision>
  <dcterms:created xsi:type="dcterms:W3CDTF">2024-11-04T06:51:21Z</dcterms:created>
  <dcterms:modified xsi:type="dcterms:W3CDTF">2024-11-26T09:16:09Z</dcterms:modified>
</cp:coreProperties>
</file>