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37D4E-DCF3-0FB5-2B76-0C2B2FD13FB4}" v="1519" dt="2024-10-04T21:25:56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A755B8-08A2-4B68-A213-CEBCDB72791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C08B39-C907-401D-B63E-6847AA271F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Encryption – Can only encrypt the stored or transferred data and cannot be for the source code, still effective if data is intercepted at all.</a:t>
          </a:r>
        </a:p>
      </dgm:t>
    </dgm:pt>
    <dgm:pt modelId="{9A91E1BF-AD96-46DC-A7B9-9AEFBDA2DBE4}" type="parTrans" cxnId="{A7200521-B7A6-49D1-B89B-E5BA64BB1AEA}">
      <dgm:prSet/>
      <dgm:spPr/>
      <dgm:t>
        <a:bodyPr/>
        <a:lstStyle/>
        <a:p>
          <a:endParaRPr lang="en-US"/>
        </a:p>
      </dgm:t>
    </dgm:pt>
    <dgm:pt modelId="{6A307E2E-A9C4-4320-853B-F7E148D86FB5}" type="sibTrans" cxnId="{A7200521-B7A6-49D1-B89B-E5BA64BB1AEA}">
      <dgm:prSet/>
      <dgm:spPr/>
      <dgm:t>
        <a:bodyPr/>
        <a:lstStyle/>
        <a:p>
          <a:endParaRPr lang="en-US"/>
        </a:p>
      </dgm:t>
    </dgm:pt>
    <dgm:pt modelId="{1D6DA5AD-BC0B-42C6-AF24-C7A54B832D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Off-Site Backup –  To protect from someone stealing the backup.</a:t>
          </a:r>
        </a:p>
      </dgm:t>
    </dgm:pt>
    <dgm:pt modelId="{8A8104CB-F3AB-470E-9BDA-68DF5999C5E4}" type="parTrans" cxnId="{FA325330-7C2D-4DF1-8595-7592F0BF64CF}">
      <dgm:prSet/>
      <dgm:spPr/>
      <dgm:t>
        <a:bodyPr/>
        <a:lstStyle/>
        <a:p>
          <a:endParaRPr lang="en-US"/>
        </a:p>
      </dgm:t>
    </dgm:pt>
    <dgm:pt modelId="{E7F786AE-9817-40A7-BC51-26161766BDCA}" type="sibTrans" cxnId="{FA325330-7C2D-4DF1-8595-7592F0BF64CF}">
      <dgm:prSet/>
      <dgm:spPr/>
      <dgm:t>
        <a:bodyPr/>
        <a:lstStyle/>
        <a:p>
          <a:endParaRPr lang="en-US"/>
        </a:p>
      </dgm:t>
    </dgm:pt>
    <dgm:pt modelId="{89A1D85F-FEF2-4DAA-BAD4-5756DB5981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Secure Repository – Take advantage of systems in place like GitHub which has its own encryption and access controls.</a:t>
          </a:r>
        </a:p>
      </dgm:t>
    </dgm:pt>
    <dgm:pt modelId="{06DEB2F6-1014-4BEA-9974-2103304FEE69}" type="parTrans" cxnId="{D7985310-F3DD-4170-A68F-4EB3731C99A6}">
      <dgm:prSet/>
      <dgm:spPr/>
      <dgm:t>
        <a:bodyPr/>
        <a:lstStyle/>
        <a:p>
          <a:endParaRPr lang="en-US"/>
        </a:p>
      </dgm:t>
    </dgm:pt>
    <dgm:pt modelId="{E616FBC6-1C0E-4F03-BCB2-270A0A757BF3}" type="sibTrans" cxnId="{D7985310-F3DD-4170-A68F-4EB3731C99A6}">
      <dgm:prSet/>
      <dgm:spPr/>
      <dgm:t>
        <a:bodyPr/>
        <a:lstStyle/>
        <a:p>
          <a:endParaRPr lang="en-US"/>
        </a:p>
      </dgm:t>
    </dgm:pt>
    <dgm:pt modelId="{128950DD-5E11-402D-9251-ADDFD24BE1B4}" type="pres">
      <dgm:prSet presAssocID="{27A755B8-08A2-4B68-A213-CEBCDB727914}" presName="root" presStyleCnt="0">
        <dgm:presLayoutVars>
          <dgm:dir/>
          <dgm:resizeHandles val="exact"/>
        </dgm:presLayoutVars>
      </dgm:prSet>
      <dgm:spPr/>
    </dgm:pt>
    <dgm:pt modelId="{743C53D0-820B-4D77-88B0-8AADEB3A56D0}" type="pres">
      <dgm:prSet presAssocID="{89C08B39-C907-401D-B63E-6847AA271F7B}" presName="compNode" presStyleCnt="0"/>
      <dgm:spPr/>
    </dgm:pt>
    <dgm:pt modelId="{53DEE163-622D-4C3D-A41C-6E9F240CDCA2}" type="pres">
      <dgm:prSet presAssocID="{89C08B39-C907-401D-B63E-6847AA271F7B}" presName="bgRect" presStyleLbl="bgShp" presStyleIdx="0" presStyleCnt="3"/>
      <dgm:spPr/>
    </dgm:pt>
    <dgm:pt modelId="{47620765-9062-4991-9025-C624507A0E88}" type="pres">
      <dgm:prSet presAssocID="{89C08B39-C907-401D-B63E-6847AA271F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54B1820-3491-4D41-926B-952EF0A766FD}" type="pres">
      <dgm:prSet presAssocID="{89C08B39-C907-401D-B63E-6847AA271F7B}" presName="spaceRect" presStyleCnt="0"/>
      <dgm:spPr/>
    </dgm:pt>
    <dgm:pt modelId="{24212ED8-6101-4AFA-80CB-E6E83BB16FB9}" type="pres">
      <dgm:prSet presAssocID="{89C08B39-C907-401D-B63E-6847AA271F7B}" presName="parTx" presStyleLbl="revTx" presStyleIdx="0" presStyleCnt="3">
        <dgm:presLayoutVars>
          <dgm:chMax val="0"/>
          <dgm:chPref val="0"/>
        </dgm:presLayoutVars>
      </dgm:prSet>
      <dgm:spPr/>
    </dgm:pt>
    <dgm:pt modelId="{547EA527-D407-4E75-B154-D7F931F5A764}" type="pres">
      <dgm:prSet presAssocID="{6A307E2E-A9C4-4320-853B-F7E148D86FB5}" presName="sibTrans" presStyleCnt="0"/>
      <dgm:spPr/>
    </dgm:pt>
    <dgm:pt modelId="{429872A9-8C17-4E92-8EDB-66CB00822CFD}" type="pres">
      <dgm:prSet presAssocID="{1D6DA5AD-BC0B-42C6-AF24-C7A54B832D0B}" presName="compNode" presStyleCnt="0"/>
      <dgm:spPr/>
    </dgm:pt>
    <dgm:pt modelId="{1B9C152E-0491-49D2-8DC3-31242847F752}" type="pres">
      <dgm:prSet presAssocID="{1D6DA5AD-BC0B-42C6-AF24-C7A54B832D0B}" presName="bgRect" presStyleLbl="bgShp" presStyleIdx="1" presStyleCnt="3"/>
      <dgm:spPr/>
    </dgm:pt>
    <dgm:pt modelId="{C537E179-913A-44BC-A3CC-39B8515BA93D}" type="pres">
      <dgm:prSet presAssocID="{1D6DA5AD-BC0B-42C6-AF24-C7A54B832D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08D3171-6AE8-4217-AC7D-C8C8EA86D6CF}" type="pres">
      <dgm:prSet presAssocID="{1D6DA5AD-BC0B-42C6-AF24-C7A54B832D0B}" presName="spaceRect" presStyleCnt="0"/>
      <dgm:spPr/>
    </dgm:pt>
    <dgm:pt modelId="{722D688B-67EE-4EC4-8F65-5B1F39C7C136}" type="pres">
      <dgm:prSet presAssocID="{1D6DA5AD-BC0B-42C6-AF24-C7A54B832D0B}" presName="parTx" presStyleLbl="revTx" presStyleIdx="1" presStyleCnt="3">
        <dgm:presLayoutVars>
          <dgm:chMax val="0"/>
          <dgm:chPref val="0"/>
        </dgm:presLayoutVars>
      </dgm:prSet>
      <dgm:spPr/>
    </dgm:pt>
    <dgm:pt modelId="{1B8D38F0-BEA8-4158-85A4-03EE75CC45C4}" type="pres">
      <dgm:prSet presAssocID="{E7F786AE-9817-40A7-BC51-26161766BDCA}" presName="sibTrans" presStyleCnt="0"/>
      <dgm:spPr/>
    </dgm:pt>
    <dgm:pt modelId="{9F04895F-4BF7-41C4-8E95-4A9A3E42D9E5}" type="pres">
      <dgm:prSet presAssocID="{89A1D85F-FEF2-4DAA-BAD4-5756DB598122}" presName="compNode" presStyleCnt="0"/>
      <dgm:spPr/>
    </dgm:pt>
    <dgm:pt modelId="{5A7F22E8-87E4-4466-9EDB-5B536D13F71C}" type="pres">
      <dgm:prSet presAssocID="{89A1D85F-FEF2-4DAA-BAD4-5756DB598122}" presName="bgRect" presStyleLbl="bgShp" presStyleIdx="2" presStyleCnt="3"/>
      <dgm:spPr/>
    </dgm:pt>
    <dgm:pt modelId="{8C5EA303-9534-4EFD-8140-B1B616CF60E7}" type="pres">
      <dgm:prSet presAssocID="{89A1D85F-FEF2-4DAA-BAD4-5756DB5981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1A786961-8C1D-4B6A-BD56-141B2658B9FF}" type="pres">
      <dgm:prSet presAssocID="{89A1D85F-FEF2-4DAA-BAD4-5756DB598122}" presName="spaceRect" presStyleCnt="0"/>
      <dgm:spPr/>
    </dgm:pt>
    <dgm:pt modelId="{F5107CE4-7730-47A3-8F65-47791BA7B893}" type="pres">
      <dgm:prSet presAssocID="{89A1D85F-FEF2-4DAA-BAD4-5756DB5981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985310-F3DD-4170-A68F-4EB3731C99A6}" srcId="{27A755B8-08A2-4B68-A213-CEBCDB727914}" destId="{89A1D85F-FEF2-4DAA-BAD4-5756DB598122}" srcOrd="2" destOrd="0" parTransId="{06DEB2F6-1014-4BEA-9974-2103304FEE69}" sibTransId="{E616FBC6-1C0E-4F03-BCB2-270A0A757BF3}"/>
    <dgm:cxn modelId="{A7200521-B7A6-49D1-B89B-E5BA64BB1AEA}" srcId="{27A755B8-08A2-4B68-A213-CEBCDB727914}" destId="{89C08B39-C907-401D-B63E-6847AA271F7B}" srcOrd="0" destOrd="0" parTransId="{9A91E1BF-AD96-46DC-A7B9-9AEFBDA2DBE4}" sibTransId="{6A307E2E-A9C4-4320-853B-F7E148D86FB5}"/>
    <dgm:cxn modelId="{FA325330-7C2D-4DF1-8595-7592F0BF64CF}" srcId="{27A755B8-08A2-4B68-A213-CEBCDB727914}" destId="{1D6DA5AD-BC0B-42C6-AF24-C7A54B832D0B}" srcOrd="1" destOrd="0" parTransId="{8A8104CB-F3AB-470E-9BDA-68DF5999C5E4}" sibTransId="{E7F786AE-9817-40A7-BC51-26161766BDCA}"/>
    <dgm:cxn modelId="{76F8863F-344B-41D6-BA2A-3F987BE43F65}" type="presOf" srcId="{27A755B8-08A2-4B68-A213-CEBCDB727914}" destId="{128950DD-5E11-402D-9251-ADDFD24BE1B4}" srcOrd="0" destOrd="0" presId="urn:microsoft.com/office/officeart/2018/2/layout/IconVerticalSolidList"/>
    <dgm:cxn modelId="{78F244B3-79D8-4BA4-9D79-C12BB4BE929F}" type="presOf" srcId="{89A1D85F-FEF2-4DAA-BAD4-5756DB598122}" destId="{F5107CE4-7730-47A3-8F65-47791BA7B893}" srcOrd="0" destOrd="0" presId="urn:microsoft.com/office/officeart/2018/2/layout/IconVerticalSolidList"/>
    <dgm:cxn modelId="{77EEDAD0-6BFA-4036-BD0F-A56E8122E4E1}" type="presOf" srcId="{89C08B39-C907-401D-B63E-6847AA271F7B}" destId="{24212ED8-6101-4AFA-80CB-E6E83BB16FB9}" srcOrd="0" destOrd="0" presId="urn:microsoft.com/office/officeart/2018/2/layout/IconVerticalSolidList"/>
    <dgm:cxn modelId="{672BE6E8-980D-4955-859F-E9F3098FC1AB}" type="presOf" srcId="{1D6DA5AD-BC0B-42C6-AF24-C7A54B832D0B}" destId="{722D688B-67EE-4EC4-8F65-5B1F39C7C136}" srcOrd="0" destOrd="0" presId="urn:microsoft.com/office/officeart/2018/2/layout/IconVerticalSolidList"/>
    <dgm:cxn modelId="{BF6781E8-CFE0-487C-AB5B-7EBF36CC04D2}" type="presParOf" srcId="{128950DD-5E11-402D-9251-ADDFD24BE1B4}" destId="{743C53D0-820B-4D77-88B0-8AADEB3A56D0}" srcOrd="0" destOrd="0" presId="urn:microsoft.com/office/officeart/2018/2/layout/IconVerticalSolidList"/>
    <dgm:cxn modelId="{00777911-EEB4-466D-A34B-97CF727D13AA}" type="presParOf" srcId="{743C53D0-820B-4D77-88B0-8AADEB3A56D0}" destId="{53DEE163-622D-4C3D-A41C-6E9F240CDCA2}" srcOrd="0" destOrd="0" presId="urn:microsoft.com/office/officeart/2018/2/layout/IconVerticalSolidList"/>
    <dgm:cxn modelId="{36D88F63-FFE9-4197-A1A0-CCFB8498AB8C}" type="presParOf" srcId="{743C53D0-820B-4D77-88B0-8AADEB3A56D0}" destId="{47620765-9062-4991-9025-C624507A0E88}" srcOrd="1" destOrd="0" presId="urn:microsoft.com/office/officeart/2018/2/layout/IconVerticalSolidList"/>
    <dgm:cxn modelId="{23293162-D966-4190-86BD-0D4881118F3E}" type="presParOf" srcId="{743C53D0-820B-4D77-88B0-8AADEB3A56D0}" destId="{154B1820-3491-4D41-926B-952EF0A766FD}" srcOrd="2" destOrd="0" presId="urn:microsoft.com/office/officeart/2018/2/layout/IconVerticalSolidList"/>
    <dgm:cxn modelId="{23B5AFC8-DDB0-4B31-803A-D6BA33B7823F}" type="presParOf" srcId="{743C53D0-820B-4D77-88B0-8AADEB3A56D0}" destId="{24212ED8-6101-4AFA-80CB-E6E83BB16FB9}" srcOrd="3" destOrd="0" presId="urn:microsoft.com/office/officeart/2018/2/layout/IconVerticalSolidList"/>
    <dgm:cxn modelId="{8F865980-A5B3-4982-8F51-DFB9FD0D12E2}" type="presParOf" srcId="{128950DD-5E11-402D-9251-ADDFD24BE1B4}" destId="{547EA527-D407-4E75-B154-D7F931F5A764}" srcOrd="1" destOrd="0" presId="urn:microsoft.com/office/officeart/2018/2/layout/IconVerticalSolidList"/>
    <dgm:cxn modelId="{61B214FE-E969-461B-8E3B-DC41E3DE88CC}" type="presParOf" srcId="{128950DD-5E11-402D-9251-ADDFD24BE1B4}" destId="{429872A9-8C17-4E92-8EDB-66CB00822CFD}" srcOrd="2" destOrd="0" presId="urn:microsoft.com/office/officeart/2018/2/layout/IconVerticalSolidList"/>
    <dgm:cxn modelId="{A288BE4C-27DE-4FF3-A9D3-4A71FB5C8CB8}" type="presParOf" srcId="{429872A9-8C17-4E92-8EDB-66CB00822CFD}" destId="{1B9C152E-0491-49D2-8DC3-31242847F752}" srcOrd="0" destOrd="0" presId="urn:microsoft.com/office/officeart/2018/2/layout/IconVerticalSolidList"/>
    <dgm:cxn modelId="{B93900F6-BB65-4356-8535-FA37B327493A}" type="presParOf" srcId="{429872A9-8C17-4E92-8EDB-66CB00822CFD}" destId="{C537E179-913A-44BC-A3CC-39B8515BA93D}" srcOrd="1" destOrd="0" presId="urn:microsoft.com/office/officeart/2018/2/layout/IconVerticalSolidList"/>
    <dgm:cxn modelId="{18F973D5-83CC-4C49-A7FB-47AA9C747513}" type="presParOf" srcId="{429872A9-8C17-4E92-8EDB-66CB00822CFD}" destId="{D08D3171-6AE8-4217-AC7D-C8C8EA86D6CF}" srcOrd="2" destOrd="0" presId="urn:microsoft.com/office/officeart/2018/2/layout/IconVerticalSolidList"/>
    <dgm:cxn modelId="{4F3E3C6D-677B-49A3-9A75-D6EC4DD0B8F7}" type="presParOf" srcId="{429872A9-8C17-4E92-8EDB-66CB00822CFD}" destId="{722D688B-67EE-4EC4-8F65-5B1F39C7C136}" srcOrd="3" destOrd="0" presId="urn:microsoft.com/office/officeart/2018/2/layout/IconVerticalSolidList"/>
    <dgm:cxn modelId="{A883F733-BDAC-4748-B9FA-E52224AABFCE}" type="presParOf" srcId="{128950DD-5E11-402D-9251-ADDFD24BE1B4}" destId="{1B8D38F0-BEA8-4158-85A4-03EE75CC45C4}" srcOrd="3" destOrd="0" presId="urn:microsoft.com/office/officeart/2018/2/layout/IconVerticalSolidList"/>
    <dgm:cxn modelId="{35033A18-7B4D-4A4D-BD59-451AFA4539F9}" type="presParOf" srcId="{128950DD-5E11-402D-9251-ADDFD24BE1B4}" destId="{9F04895F-4BF7-41C4-8E95-4A9A3E42D9E5}" srcOrd="4" destOrd="0" presId="urn:microsoft.com/office/officeart/2018/2/layout/IconVerticalSolidList"/>
    <dgm:cxn modelId="{BC9380C9-B106-4C9D-AEDA-4BDD3A6F91C8}" type="presParOf" srcId="{9F04895F-4BF7-41C4-8E95-4A9A3E42D9E5}" destId="{5A7F22E8-87E4-4466-9EDB-5B536D13F71C}" srcOrd="0" destOrd="0" presId="urn:microsoft.com/office/officeart/2018/2/layout/IconVerticalSolidList"/>
    <dgm:cxn modelId="{8801DEC5-3371-4D0E-9C74-9314C0A05EA4}" type="presParOf" srcId="{9F04895F-4BF7-41C4-8E95-4A9A3E42D9E5}" destId="{8C5EA303-9534-4EFD-8140-B1B616CF60E7}" srcOrd="1" destOrd="0" presId="urn:microsoft.com/office/officeart/2018/2/layout/IconVerticalSolidList"/>
    <dgm:cxn modelId="{D24457E2-8A09-4A7B-9327-61B409C10A88}" type="presParOf" srcId="{9F04895F-4BF7-41C4-8E95-4A9A3E42D9E5}" destId="{1A786961-8C1D-4B6A-BD56-141B2658B9FF}" srcOrd="2" destOrd="0" presId="urn:microsoft.com/office/officeart/2018/2/layout/IconVerticalSolidList"/>
    <dgm:cxn modelId="{46B5F626-58FE-4D77-897A-260A84EE72E9}" type="presParOf" srcId="{9F04895F-4BF7-41C4-8E95-4A9A3E42D9E5}" destId="{F5107CE4-7730-47A3-8F65-47791BA7B8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EE163-622D-4C3D-A41C-6E9F240CDCA2}">
      <dsp:nvSpPr>
        <dsp:cNvPr id="0" name=""/>
        <dsp:cNvSpPr/>
      </dsp:nvSpPr>
      <dsp:spPr>
        <a:xfrm>
          <a:off x="0" y="477"/>
          <a:ext cx="5001015" cy="11179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20765-9062-4991-9025-C624507A0E88}">
      <dsp:nvSpPr>
        <dsp:cNvPr id="0" name=""/>
        <dsp:cNvSpPr/>
      </dsp:nvSpPr>
      <dsp:spPr>
        <a:xfrm>
          <a:off x="338191" y="252024"/>
          <a:ext cx="614892" cy="6148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12ED8-6101-4AFA-80CB-E6E83BB16FB9}">
      <dsp:nvSpPr>
        <dsp:cNvPr id="0" name=""/>
        <dsp:cNvSpPr/>
      </dsp:nvSpPr>
      <dsp:spPr>
        <a:xfrm>
          <a:off x="1291274" y="477"/>
          <a:ext cx="3709740" cy="1117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320" tIns="118320" rIns="118320" bIns="11832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Encryption – Can only encrypt the stored or transferred data and cannot be for the source code, still effective if data is intercepted at all.</a:t>
          </a:r>
        </a:p>
      </dsp:txBody>
      <dsp:txXfrm>
        <a:off x="1291274" y="477"/>
        <a:ext cx="3709740" cy="1117986"/>
      </dsp:txXfrm>
    </dsp:sp>
    <dsp:sp modelId="{1B9C152E-0491-49D2-8DC3-31242847F752}">
      <dsp:nvSpPr>
        <dsp:cNvPr id="0" name=""/>
        <dsp:cNvSpPr/>
      </dsp:nvSpPr>
      <dsp:spPr>
        <a:xfrm>
          <a:off x="0" y="1397961"/>
          <a:ext cx="5001015" cy="11179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7E179-913A-44BC-A3CC-39B8515BA93D}">
      <dsp:nvSpPr>
        <dsp:cNvPr id="0" name=""/>
        <dsp:cNvSpPr/>
      </dsp:nvSpPr>
      <dsp:spPr>
        <a:xfrm>
          <a:off x="338191" y="1649508"/>
          <a:ext cx="614892" cy="6148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D688B-67EE-4EC4-8F65-5B1F39C7C136}">
      <dsp:nvSpPr>
        <dsp:cNvPr id="0" name=""/>
        <dsp:cNvSpPr/>
      </dsp:nvSpPr>
      <dsp:spPr>
        <a:xfrm>
          <a:off x="1291274" y="1397961"/>
          <a:ext cx="3709740" cy="1117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320" tIns="118320" rIns="118320" bIns="11832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Off-Site Backup –  To protect from someone stealing the backup.</a:t>
          </a:r>
        </a:p>
      </dsp:txBody>
      <dsp:txXfrm>
        <a:off x="1291274" y="1397961"/>
        <a:ext cx="3709740" cy="1117986"/>
      </dsp:txXfrm>
    </dsp:sp>
    <dsp:sp modelId="{5A7F22E8-87E4-4466-9EDB-5B536D13F71C}">
      <dsp:nvSpPr>
        <dsp:cNvPr id="0" name=""/>
        <dsp:cNvSpPr/>
      </dsp:nvSpPr>
      <dsp:spPr>
        <a:xfrm>
          <a:off x="0" y="2795445"/>
          <a:ext cx="5001015" cy="11179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EA303-9534-4EFD-8140-B1B616CF60E7}">
      <dsp:nvSpPr>
        <dsp:cNvPr id="0" name=""/>
        <dsp:cNvSpPr/>
      </dsp:nvSpPr>
      <dsp:spPr>
        <a:xfrm>
          <a:off x="338191" y="3046992"/>
          <a:ext cx="614892" cy="6148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07CE4-7730-47A3-8F65-47791BA7B893}">
      <dsp:nvSpPr>
        <dsp:cNvPr id="0" name=""/>
        <dsp:cNvSpPr/>
      </dsp:nvSpPr>
      <dsp:spPr>
        <a:xfrm>
          <a:off x="1291274" y="2795445"/>
          <a:ext cx="3709740" cy="1117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320" tIns="118320" rIns="118320" bIns="11832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Secure Repository – Take advantage of systems in place like GitHub which has its own encryption and access controls.</a:t>
          </a:r>
        </a:p>
      </dsp:txBody>
      <dsp:txXfrm>
        <a:off x="1291274" y="2795445"/>
        <a:ext cx="3709740" cy="1117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97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1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1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7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90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9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1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2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6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0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9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46039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dpointprotector.com/blog/your-ultimate-guide-to-source-code-protection/" TargetMode="External"/><Relationship Id="rId2" Type="http://schemas.openxmlformats.org/officeDocument/2006/relationships/hyperlink" Target="https://www.digitalguardian.com/blog/source-code-security-best-practices-protect-against-thef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op-source-code-theft.com/source-code-security-best-practices/" TargetMode="External"/><Relationship Id="rId4" Type="http://schemas.openxmlformats.org/officeDocument/2006/relationships/hyperlink" Target="https://www.ncsc.gov.uk/collection/developers-collection/principles/protect-your-code-reposito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n illusion of swirling lines in black and white">
            <a:extLst>
              <a:ext uri="{FF2B5EF4-FFF2-40B4-BE49-F238E27FC236}">
                <a16:creationId xmlns:a16="http://schemas.microsoft.com/office/drawing/2014/main" id="{EE3D1D06-DB44-F882-E788-9942B784D3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1688697"/>
            <a:ext cx="9082963" cy="3266536"/>
          </a:xfrm>
        </p:spPr>
        <p:txBody>
          <a:bodyPr>
            <a:normAutofit/>
          </a:bodyPr>
          <a:lstStyle/>
          <a:p>
            <a:r>
              <a:rPr lang="en-US"/>
              <a:t>Security with shared source code repositories</a:t>
            </a:r>
            <a:endParaRPr lang="en-US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969609"/>
            <a:ext cx="9070848" cy="45720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Cody Ferre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10/04/2024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CSD380-O302</a:t>
            </a:r>
            <a:endParaRPr lang="en-US" sz="11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740A66F-3ADD-4839-8B09-009CB85FD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2E2C-0686-4A5F-ACCB-AD01FD9EF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41073-5160-7753-0B71-54B987F0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40" y="513197"/>
            <a:ext cx="7575890" cy="1744183"/>
          </a:xfrm>
        </p:spPr>
        <p:txBody>
          <a:bodyPr>
            <a:normAutofit/>
          </a:bodyPr>
          <a:lstStyle/>
          <a:p>
            <a:r>
              <a:rPr lang="en-US" u="sng"/>
              <a:t>What you are Protecting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03783-A0F4-09BA-1A07-381D8B11C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Calibri"/>
                <a:cs typeface="Calibri"/>
              </a:rPr>
              <a:t>Source Code and its integrity and stability for the applications it runs.</a:t>
            </a:r>
          </a:p>
          <a:p>
            <a:pPr>
              <a:buClr>
                <a:srgbClr val="BCD0E0"/>
              </a:buClr>
            </a:pPr>
            <a:endParaRPr lang="en-US" sz="2000" dirty="0">
              <a:ea typeface="Calibri"/>
              <a:cs typeface="Calibri"/>
            </a:endParaRPr>
          </a:p>
          <a:p>
            <a:pPr>
              <a:buClr>
                <a:srgbClr val="BCD0E0"/>
              </a:buClr>
            </a:pPr>
            <a:r>
              <a:rPr lang="en-US" sz="2000" dirty="0">
                <a:ea typeface="Calibri"/>
                <a:cs typeface="Calibri"/>
              </a:rPr>
              <a:t>Intellectual Property, the code is still property of the company and has value.</a:t>
            </a:r>
          </a:p>
          <a:p>
            <a:pPr>
              <a:buClr>
                <a:srgbClr val="BCD0E0"/>
              </a:buClr>
            </a:pPr>
            <a:endParaRPr lang="en-US" sz="2000" dirty="0">
              <a:ea typeface="Calibri"/>
              <a:cs typeface="Calibri"/>
            </a:endParaRPr>
          </a:p>
          <a:p>
            <a:pPr>
              <a:buClr>
                <a:srgbClr val="BCD0E0"/>
              </a:buClr>
            </a:pPr>
            <a:r>
              <a:rPr lang="en-US" sz="2000" dirty="0">
                <a:ea typeface="Calibri"/>
                <a:cs typeface="Calibri"/>
              </a:rPr>
              <a:t>People's Information, from passwords to important encryption keys can cause data breaches and leak vital information for customers and employees.</a:t>
            </a:r>
          </a:p>
          <a:p>
            <a:pPr>
              <a:buClr>
                <a:srgbClr val="1287C3"/>
              </a:buClr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blue and green background with a shield&#10;&#10;Description automatically generated">
            <a:extLst>
              <a:ext uri="{FF2B5EF4-FFF2-40B4-BE49-F238E27FC236}">
                <a16:creationId xmlns:a16="http://schemas.microsoft.com/office/drawing/2014/main" id="{B0ACDA0E-5176-DFBD-521D-049E90C3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08" r="17756"/>
          <a:stretch/>
        </p:blipFill>
        <p:spPr>
          <a:xfrm>
            <a:off x="8013033" y="10"/>
            <a:ext cx="417896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7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BA7040-64DC-46B9-A934-91869AE6D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27CF8-0583-12EA-4327-2ACFCCCF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u="sng">
                <a:ea typeface="Calibri Light"/>
                <a:cs typeface="Calibri Light"/>
              </a:rPr>
              <a:t>Best Practices for Security</a:t>
            </a:r>
            <a:endParaRPr lang="en-US" u="sng" dirty="0">
              <a:ea typeface="Calibri Light"/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A59D3B-D545-49BF-83DC-64DD1F753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2E0B0-C2EC-4680-8898-B75F3DCDD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9" y="640080"/>
            <a:ext cx="5056652" cy="5577840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E3396B-B8A3-476D-99B8-F94666A2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20" y="809471"/>
            <a:ext cx="4713890" cy="5239058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pic>
        <p:nvPicPr>
          <p:cNvPr id="4" name="Picture 3" descr="A diagram of security measures&#10;&#10;Description automatically generated">
            <a:extLst>
              <a:ext uri="{FF2B5EF4-FFF2-40B4-BE49-F238E27FC236}">
                <a16:creationId xmlns:a16="http://schemas.microsoft.com/office/drawing/2014/main" id="{B6C40687-8DF3-0E6F-A860-C29DA418D4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88" t="-427" r="10179" b="-51"/>
          <a:stretch/>
        </p:blipFill>
        <p:spPr>
          <a:xfrm>
            <a:off x="3295" y="-2042"/>
            <a:ext cx="6700628" cy="68569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9FE1E-38D0-0F00-09A3-8FAD316B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968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287C3"/>
              </a:buClr>
            </a:pPr>
            <a:r>
              <a:rPr lang="en-US" dirty="0">
                <a:ea typeface="Calibri"/>
                <a:cs typeface="Calibri"/>
              </a:rPr>
              <a:t>Control Access – When protecting documents and code its best to limit user access with multi-factor authentication, least-privilege user access.</a:t>
            </a:r>
          </a:p>
          <a:p>
            <a:pPr>
              <a:buClr>
                <a:srgbClr val="1287C3"/>
              </a:buClr>
            </a:pPr>
            <a:endParaRPr lang="en-US" dirty="0">
              <a:ea typeface="Calibri"/>
              <a:cs typeface="Calibri"/>
            </a:endParaRPr>
          </a:p>
          <a:p>
            <a:pPr>
              <a:buClr>
                <a:srgbClr val="1287C3"/>
              </a:buClr>
            </a:pPr>
            <a:r>
              <a:rPr lang="en-US" dirty="0">
                <a:ea typeface="Calibri"/>
                <a:cs typeface="Calibri"/>
              </a:rPr>
              <a:t>Incident Response – If something does breach, have a plan to respond to the threat or maintain damage and recovering from the attack.</a:t>
            </a:r>
          </a:p>
          <a:p>
            <a:pPr>
              <a:buClr>
                <a:srgbClr val="1287C3"/>
              </a:buClr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6C0AF6-054E-47CE-954B-5E6EB785B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2365" y="374904"/>
            <a:ext cx="5117780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5076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CDF7-E897-35D8-D900-5F7F2C54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669" y="398253"/>
            <a:ext cx="7445166" cy="1738222"/>
          </a:xfrm>
        </p:spPr>
        <p:txBody>
          <a:bodyPr/>
          <a:lstStyle/>
          <a:p>
            <a:r>
              <a:rPr lang="en-US"/>
              <a:t>Best Practices Part Two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758D7EF-CB6A-4698-20EF-6C0EAC307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001996"/>
              </p:ext>
            </p:extLst>
          </p:nvPr>
        </p:nvGraphicFramePr>
        <p:xfrm>
          <a:off x="6751389" y="1867356"/>
          <a:ext cx="5001015" cy="391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CB9BCB3F-E9AA-9EDE-285F-DBBECA84B0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698" y="1871958"/>
            <a:ext cx="6096000" cy="343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2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B6F7-BDDF-BB9D-9375-466941E2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70781"/>
            <a:ext cx="10018713" cy="1752599"/>
          </a:xfrm>
        </p:spPr>
        <p:txBody>
          <a:bodyPr/>
          <a:lstStyle/>
          <a:p>
            <a:r>
              <a:rPr lang="en-US" u="sng"/>
              <a:t>Best Practices Part Three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E8BB-AB90-5CB2-31CD-0EDE35B6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57" y="2868282"/>
            <a:ext cx="4943505" cy="308106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Calibri"/>
                <a:cs typeface="Calibri"/>
              </a:rPr>
              <a:t>Monitoring Systems – Set of systems to look for irregularities or unauthorized </a:t>
            </a:r>
            <a:r>
              <a:rPr lang="en-US">
                <a:ea typeface="Calibri"/>
                <a:cs typeface="Calibri"/>
              </a:rPr>
              <a:t>access</a:t>
            </a:r>
            <a:endParaRPr lang="en-US" dirty="0">
              <a:ea typeface="Calibri"/>
              <a:cs typeface="Calibri"/>
            </a:endParaRPr>
          </a:p>
          <a:p>
            <a:pPr>
              <a:buClr>
                <a:srgbClr val="BCD0E0"/>
              </a:buClr>
            </a:pPr>
            <a:endParaRPr lang="en-US" dirty="0">
              <a:ea typeface="Calibri"/>
              <a:cs typeface="Calibri"/>
            </a:endParaRPr>
          </a:p>
          <a:p>
            <a:pPr>
              <a:buClr>
                <a:srgbClr val="BCD0E0"/>
              </a:buClr>
            </a:pPr>
            <a:r>
              <a:rPr lang="en-US" dirty="0">
                <a:ea typeface="Calibri"/>
                <a:cs typeface="Calibri"/>
              </a:rPr>
              <a:t>Security Audits – Review the source code to update, remove exploits and maintain </a:t>
            </a:r>
            <a:r>
              <a:rPr lang="en-US">
                <a:ea typeface="Calibri"/>
                <a:cs typeface="Calibri"/>
              </a:rPr>
              <a:t>to stop threats using testing toolkits.</a:t>
            </a:r>
            <a:endParaRPr lang="en-US" dirty="0">
              <a:ea typeface="Calibri"/>
              <a:cs typeface="Calibri"/>
            </a:endParaRPr>
          </a:p>
          <a:p>
            <a:pPr>
              <a:buClr>
                <a:srgbClr val="BCD0E0"/>
              </a:buClr>
            </a:pPr>
            <a:endParaRPr lang="en-US" dirty="0">
              <a:ea typeface="Calibri"/>
              <a:cs typeface="Calibri"/>
            </a:endParaRPr>
          </a:p>
          <a:p>
            <a:pPr>
              <a:buClr>
                <a:srgbClr val="BCD0E0"/>
              </a:buClr>
            </a:pPr>
            <a:r>
              <a:rPr lang="en-US" dirty="0">
                <a:ea typeface="Calibri"/>
                <a:cs typeface="Calibri"/>
              </a:rPr>
              <a:t>Personal Security – Keep practices in mind on your own personal online security, passwords, data and web browsing.</a:t>
            </a:r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  <a:p>
            <a:pPr>
              <a:buClr>
                <a:srgbClr val="1287C3"/>
              </a:buClr>
            </a:pPr>
            <a:endParaRPr lang="en-US" dirty="0">
              <a:ea typeface="Calibri"/>
              <a:cs typeface="Calibri"/>
            </a:endParaRPr>
          </a:p>
          <a:p>
            <a:pPr>
              <a:buClr>
                <a:srgbClr val="1287C3"/>
              </a:buClr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Picture 4" descr="A computer screen with people in black masks&#10;&#10;Description automatically generated">
            <a:extLst>
              <a:ext uri="{FF2B5EF4-FFF2-40B4-BE49-F238E27FC236}">
                <a16:creationId xmlns:a16="http://schemas.microsoft.com/office/drawing/2014/main" id="{43A08180-1D77-FCC6-1D29-39ACB85E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283" y="2147977"/>
            <a:ext cx="570169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363462D-1A8B-C8FA-61F0-828CE4C74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67" y="523337"/>
            <a:ext cx="10993529" cy="595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5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2259-3C9A-3244-54B1-EB95FD94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007" y="642594"/>
            <a:ext cx="7269193" cy="1385977"/>
          </a:xfrm>
        </p:spPr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1839-9694-E2BA-8B18-6EBC90B68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31234"/>
            <a:ext cx="10058400" cy="43776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Chris Brook, May 2, 2024, Source Code Security Best Practices to protect against theft, Digital Guardian, </a:t>
            </a:r>
            <a:r>
              <a:rPr lang="en-US" dirty="0">
                <a:ea typeface="+mn-lt"/>
                <a:cs typeface="+mn-lt"/>
                <a:hlinkClick r:id="rId2"/>
              </a:rPr>
              <a:t>https://www.digitalguardian.com/blog/source-code-security-best-practices-protect-against-theft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Beata </a:t>
            </a:r>
            <a:r>
              <a:rPr lang="en-US" err="1">
                <a:ea typeface="+mn-lt"/>
                <a:cs typeface="+mn-lt"/>
              </a:rPr>
              <a:t>Berecki</a:t>
            </a:r>
            <a:r>
              <a:rPr lang="en-US" dirty="0">
                <a:ea typeface="+mn-lt"/>
                <a:cs typeface="+mn-lt"/>
              </a:rPr>
              <a:t>, April 8, 2022, Best Practices for source code, </a:t>
            </a:r>
            <a:r>
              <a:rPr lang="en-US" err="1">
                <a:ea typeface="+mn-lt"/>
                <a:cs typeface="+mn-lt"/>
              </a:rPr>
              <a:t>endpointprotector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ea typeface="+mn-lt"/>
                <a:cs typeface="+mn-lt"/>
                <a:hlinkClick r:id="rId3"/>
              </a:rPr>
              <a:t>https://www.endpointprotector.com/blog/your-ultimate-guide-to-source-code-protection/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Secure development and deployment guidance, National Cyber Security Centre, </a:t>
            </a:r>
            <a:r>
              <a:rPr lang="en-US" dirty="0">
                <a:ea typeface="+mn-lt"/>
                <a:cs typeface="+mn-lt"/>
                <a:hlinkClick r:id="rId4"/>
              </a:rPr>
              <a:t>https://www.ncsc.gov.uk/collection/developers-collection/principles/protect-your-code-repository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Mark Clement, Source Code Security Best Practices, stop-source-code-theft, </a:t>
            </a:r>
            <a:r>
              <a:rPr lang="en-US" dirty="0">
                <a:ea typeface="+mn-lt"/>
                <a:cs typeface="+mn-lt"/>
                <a:hlinkClick r:id="rId5"/>
              </a:rPr>
              <a:t>https://www.stop-source-code-theft.com/source-code-security-best-practices/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August 2023, Appendix 3 – Oracle Source Code Protection and Secure Development, Oracle, https://www.oracle.com/assets/supplier-security-standards-app3-2895271.pdf</a:t>
            </a:r>
          </a:p>
          <a:p>
            <a:pPr>
              <a:buClr>
                <a:srgbClr val="1287C3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en-US" dirty="0">
              <a:ea typeface="+mn-lt"/>
              <a:cs typeface="+mn-lt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6722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Savon</vt:lpstr>
      <vt:lpstr>Security with shared source code repositories</vt:lpstr>
      <vt:lpstr>What you are Protecting</vt:lpstr>
      <vt:lpstr>Best Practices for Security</vt:lpstr>
      <vt:lpstr>Best Practices Part Two</vt:lpstr>
      <vt:lpstr>Best Practices Part Three</vt:lpstr>
      <vt:lpstr>PowerPoint Presentation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797</cp:revision>
  <dcterms:created xsi:type="dcterms:W3CDTF">2013-07-15T20:26:40Z</dcterms:created>
  <dcterms:modified xsi:type="dcterms:W3CDTF">2024-10-04T21:26:36Z</dcterms:modified>
</cp:coreProperties>
</file>