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1635454"/>
            <a:ext cx="10651001" cy="2387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байесовских </a:t>
            </a:r>
            <a:r>
              <a:rPr lang="ru-RU" sz="3600" b="1" dirty="0" err="1"/>
              <a:t>авторегрессионных</a:t>
            </a:r>
            <a:r>
              <a:rPr lang="ru-RU" sz="3600" b="1" dirty="0"/>
              <a:t> моделей для </a:t>
            </a:r>
            <a:r>
              <a:rPr lang="ru-RU" sz="3600" b="1" dirty="0" err="1"/>
              <a:t>прогноизрования</a:t>
            </a:r>
            <a:r>
              <a:rPr lang="ru-RU" sz="3600" b="1" dirty="0"/>
              <a:t> стационарных временных рядов</a:t>
            </a:r>
            <a:br>
              <a:rPr lang="ru-RU" sz="3600" dirty="0"/>
            </a:br>
            <a:r>
              <a:rPr lang="ru-RU" sz="2200" dirty="0"/>
              <a:t>Карпович Артём Дмитриевич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0" y="4161971"/>
            <a:ext cx="6165907" cy="1936825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Лобач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 Иванович,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ММАД,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физико-математических наук.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37F84D-4CE4-4E8D-A876-FD0A6C76E43F}"/>
              </a:ext>
            </a:extLst>
          </p:cNvPr>
          <p:cNvSpPr txBox="1">
            <a:spLocks/>
          </p:cNvSpPr>
          <p:nvPr/>
        </p:nvSpPr>
        <p:spPr>
          <a:xfrm>
            <a:off x="4487409" y="470915"/>
            <a:ext cx="8163888" cy="57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200" dirty="0"/>
              <a:t>Кафедра математического моделирования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1E3B-FEB6-4DAE-8C05-6E6EBF9A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подбора параметров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58031B-40BE-42C2-9686-056C8B216E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8474" y="980382"/>
            <a:ext cx="6981904" cy="530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BA707-BB08-45DA-9153-35516D9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05" y="42516"/>
            <a:ext cx="8178377" cy="77169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 с помощью байесовского подхода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E5BA-6ED0-44E3-8CD9-11B25CD41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Прогнозирование с помощью байесовского подхода позволяет получить лучшую точность прогноза, поскольку благодаря ускорению оценки параметров, позволяет рассматривать более широкие промежутки для параметров.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C7A50C-7A82-40EB-9E0A-77AB5E7D18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504" y="2271914"/>
            <a:ext cx="10831948" cy="388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31E9C-DCB7-40BA-9CB6-51062A8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2EAF1-DC7D-4E0B-BC53-13CACF5D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22232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ea typeface="Times New Roman" panose="02020603050405020304" pitchFamily="18" charset="0"/>
              </a:rPr>
              <a:t>По итогам проведенной работы можно сказать: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a typeface="Times New Roman" panose="02020603050405020304" pitchFamily="18" charset="0"/>
              </a:rPr>
              <a:t>Б</a:t>
            </a:r>
            <a:r>
              <a:rPr lang="ru-RU" dirty="0">
                <a:effectLst/>
                <a:ea typeface="Times New Roman" panose="02020603050405020304" pitchFamily="18" charset="0"/>
              </a:rPr>
              <a:t>айесовский</a:t>
            </a:r>
            <a:r>
              <a:rPr lang="en-US" dirty="0">
                <a:ea typeface="Times New Roman" panose="02020603050405020304" pitchFamily="18" charset="0"/>
              </a:rPr>
              <a:t> </a:t>
            </a:r>
            <a:r>
              <a:rPr lang="ru-RU" dirty="0">
                <a:ea typeface="Times New Roman" panose="02020603050405020304" pitchFamily="18" charset="0"/>
              </a:rPr>
              <a:t>подход к подбору параметров </a:t>
            </a:r>
            <a:r>
              <a:rPr lang="ru-RU" dirty="0">
                <a:effectLst/>
                <a:ea typeface="Times New Roman" panose="02020603050405020304" pitchFamily="18" charset="0"/>
              </a:rPr>
              <a:t>позволил нам достичь лучших результатов прогнозирования в сравнении с подбором параметров по методу поиска по сетке. 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Байесовский подход открывает нам больше возможностей для прогнозирования, поскольку значительно ускоряет процесс оценки параметров, что позволяет рассматривать более широкие промежутки для подбора параметров.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effectLst/>
                <a:ea typeface="Times New Roman" panose="02020603050405020304" pitchFamily="18" charset="0"/>
              </a:rPr>
              <a:t>Однако, сколько бы времени не было потрачено, нужно помнить, что прогнозирование стационарных временных рядов всё еще остается весьма сложной задачей, ведь зачастую реальные данные зависят от многих факторов, в то время как рассматриваемый набор данных содержит лишь прогнозируемую величину и даты. </a:t>
            </a:r>
            <a:endParaRPr lang="ru-BY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5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6023B3A-9A51-4EAE-AC8B-BAC49C7E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95" y="3043151"/>
            <a:ext cx="10892609" cy="771698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  <a:endParaRPr lang="ru-BY" sz="4800" dirty="0"/>
          </a:p>
        </p:txBody>
      </p:sp>
    </p:spTree>
    <p:extLst>
      <p:ext uri="{BB962C8B-B14F-4D97-AF65-F5344CB8AC3E}">
        <p14:creationId xmlns:p14="http://schemas.microsoft.com/office/powerpoint/2010/main" val="403082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и задачи работы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3" y="2734113"/>
            <a:ext cx="3797494" cy="138977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48731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Цель работы – рассмотреть влияние байесовского подхода при разработке </a:t>
            </a:r>
            <a:r>
              <a:rPr lang="ru-RU" dirty="0" err="1"/>
              <a:t>авторегрессионных</a:t>
            </a:r>
            <a:r>
              <a:rPr lang="ru-RU" dirty="0"/>
              <a:t> моделей для прогнозирования стационарных временных рядов.</a:t>
            </a:r>
          </a:p>
          <a:p>
            <a:pPr lvl="0"/>
            <a:r>
              <a:rPr lang="ru-RU" dirty="0"/>
              <a:t>Для выполнения поставленной цели необходимо решить следующие 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Определить понятие стационарных временных рядов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выбранный временной ряд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Составить модель для прогнозирования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Рассмотреть байесовский подход</a:t>
            </a:r>
          </a:p>
          <a:p>
            <a:pPr lvl="0"/>
            <a:r>
              <a:rPr lang="ru-RU" dirty="0"/>
              <a:t>Объектом работы будет являться временной ряд о количестве продаж на бензоколонках США с 1967 года по 2001 год.</a:t>
            </a:r>
          </a:p>
        </p:txBody>
      </p:sp>
    </p:spTree>
    <p:extLst>
      <p:ext uri="{BB962C8B-B14F-4D97-AF65-F5344CB8AC3E}">
        <p14:creationId xmlns:p14="http://schemas.microsoft.com/office/powerpoint/2010/main" val="10935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1894C-6647-42F0-8ABA-0C2A708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79061-F60E-4A97-8A68-1105B10B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776039"/>
            <a:ext cx="4852216" cy="503944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современном мире большое количество явлений можно представить в виде последовательности наблюдений, измеренных в разные моменты времени и упорядоченных в хронологическом порядке, такие последовательности называются временными рядами. Прогнозирование временных рядов играет важную роль во многих областях, включая финансы, экономику, климатологию, медицину и другие.</a:t>
            </a:r>
          </a:p>
          <a:p>
            <a:pPr algn="just"/>
            <a:r>
              <a:rPr lang="ru-RU" dirty="0"/>
              <a:t> 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E000C7-6FD1-4D9B-9454-8D279C859E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31315" y="1624172"/>
            <a:ext cx="6248953" cy="36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4E4C9-6137-42D7-BC43-743881E9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стационарности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9F74B4-7699-4B73-8367-232C2D70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95" y="1776991"/>
            <a:ext cx="10892609" cy="5255576"/>
          </a:xfrm>
        </p:spPr>
        <p:txBody>
          <a:bodyPr>
            <a:normAutofit/>
          </a:bodyPr>
          <a:lstStyle/>
          <a:p>
            <a:pPr indent="457200" algn="just"/>
            <a:r>
              <a:rPr lang="ru-RU" dirty="0">
                <a:effectLst/>
                <a:ea typeface="Times New Roman" panose="02020603050405020304" pitchFamily="18" charset="0"/>
              </a:rPr>
              <a:t>Стационарные временной ряд – это ряд, чьи статистические свойства не меняются со временем. Формально, временной ряд считается стационарным, если выполнены следующие свойства: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среднему: среднее значение ряда не зависит от времени и остается постоянным на протяжении всего ряда;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дисперсии: дисперсия ряда не зависит от времени и остается постоянной на протяжении всего ряда;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dirty="0">
                <a:effectLst/>
                <a:ea typeface="Times New Roman" panose="02020603050405020304" pitchFamily="18" charset="0"/>
              </a:rPr>
              <a:t>стационарность по автоковариации: автоковариация между значениями ряда на разных временных отрезках зависит только от длины этих отрезках, но не от их положения во времени.</a:t>
            </a:r>
            <a:endParaRPr lang="ru-BY" dirty="0">
              <a:effectLst/>
              <a:ea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7848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77DAD-F05F-469D-9223-8AE778B9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Дики-</a:t>
            </a:r>
            <a:r>
              <a:rPr lang="ru-RU" dirty="0" err="1"/>
              <a:t>Фуллера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>
                    <a:effectLst/>
                    <a:ea typeface="Times New Roman" panose="02020603050405020304" pitchFamily="18" charset="0"/>
                  </a:rPr>
                  <a:t>ADF-</a:t>
                </a:r>
                <a:r>
                  <a:rPr lang="ru-RU" dirty="0">
                    <a:ea typeface="Times New Roman" panose="02020603050405020304" pitchFamily="18" charset="0"/>
                  </a:rPr>
                  <a:t>статистика – это </a:t>
                </a:r>
                <a:r>
                  <a:rPr lang="en-US" dirty="0">
                    <a:ea typeface="Times New Roman" panose="02020603050405020304" pitchFamily="18" charset="0"/>
                  </a:rPr>
                  <a:t>t-</a:t>
                </a:r>
                <a:r>
                  <a:rPr lang="ru-RU" dirty="0">
                    <a:ea typeface="Times New Roman" panose="02020603050405020304" pitchFamily="18" charset="0"/>
                  </a:rPr>
                  <a:t>критерий для проверки значимости коэффициентов линейной </a:t>
                </a:r>
                <a:r>
                  <a:rPr lang="ru-RU" dirty="0" err="1">
                    <a:ea typeface="Times New Roman" panose="02020603050405020304" pitchFamily="18" charset="0"/>
                  </a:rPr>
                  <a:t>регресии</a:t>
                </a:r>
                <a:r>
                  <a:rPr lang="ru-RU" dirty="0">
                    <a:ea typeface="Times New Roman" panose="02020603050405020304" pitchFamily="18" charset="0"/>
                  </a:rPr>
                  <a:t>.</a:t>
                </a:r>
                <a:endParaRPr lang="ru-RU" dirty="0">
                  <a:effectLst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𝑥𝑡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eqAr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</m:t>
                      </m:r>
                      <m:r>
                        <a:rPr lang="ru-RU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(1)</m:t>
                      </m: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Он опирается на </a:t>
                </a:r>
                <a:r>
                  <a:rPr lang="en-US" sz="1900" dirty="0">
                    <a:effectLst/>
                    <a:ea typeface="Times New Roman" panose="02020603050405020304" pitchFamily="18" charset="0"/>
                  </a:rPr>
                  <a:t>t-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ru-RU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num>
                        <m:den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𝑠𝑒</m:t>
                          </m:r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(2)</m:t>
                      </m:r>
                    </m:oMath>
                  </m:oMathPara>
                </a14:m>
                <a:endParaRPr lang="ru-BY" dirty="0"/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Выполняется проверка гипотез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не стационарен;</a:t>
                </a:r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&lt;0,</m:t>
                    </m:r>
                  </m:oMath>
                </a14:m>
                <a:r>
                  <a:rPr lang="ru-RU" sz="1900" b="1" i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i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стационарен</a:t>
                </a:r>
                <a:r>
                  <a:rPr lang="en-US" sz="1900" dirty="0">
                    <a:ea typeface="Times New Roman" panose="02020603050405020304" pitchFamily="18" charset="0"/>
                  </a:rPr>
                  <a:t>.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 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Статистика ADF рассчитывается на основе оценочного значения b и его стандартной ошибки.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  <a:blipFill>
                <a:blip r:embed="rId2"/>
                <a:stretch>
                  <a:fillRect l="-504" t="-2959" r="-560" b="-2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AF6D668-29E9-4026-8CB0-C812C81F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9428"/>
              </p:ext>
            </p:extLst>
          </p:nvPr>
        </p:nvGraphicFramePr>
        <p:xfrm>
          <a:off x="2185753" y="4326513"/>
          <a:ext cx="7768875" cy="2001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034">
                  <a:extLst>
                    <a:ext uri="{9D8B030D-6E8A-4147-A177-3AD203B41FA5}">
                      <a16:colId xmlns:a16="http://schemas.microsoft.com/office/drawing/2014/main" val="95771463"/>
                    </a:ext>
                  </a:extLst>
                </a:gridCol>
                <a:gridCol w="1057115">
                  <a:extLst>
                    <a:ext uri="{9D8B030D-6E8A-4147-A177-3AD203B41FA5}">
                      <a16:colId xmlns:a16="http://schemas.microsoft.com/office/drawing/2014/main" val="4194917580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3452115858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1084314164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598391296"/>
                    </a:ext>
                  </a:extLst>
                </a:gridCol>
              </a:tblGrid>
              <a:tr h="692877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ADF-</a:t>
                      </a:r>
                      <a:r>
                        <a:rPr lang="ru-RU" sz="1800" dirty="0">
                          <a:effectLst/>
                        </a:rPr>
                        <a:t>статистика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p-value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733425" algn="l"/>
                        </a:tabLst>
                      </a:pPr>
                      <a:r>
                        <a:rPr lang="ru-RU" sz="1800" dirty="0">
                          <a:effectLst/>
                        </a:rPr>
                        <a:t>Критические значения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4453"/>
                  </a:ext>
                </a:extLst>
              </a:tr>
              <a:tr h="690731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1%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5%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10%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410916"/>
                  </a:ext>
                </a:extLst>
              </a:tr>
              <a:tr h="6177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0.715323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0.990138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-3.447229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-2.868979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- 2.570733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18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EB8A-4056-4CE0-81F7-9EDBFD8B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487" y="42516"/>
            <a:ext cx="7928995" cy="771697"/>
          </a:xfrm>
        </p:spPr>
        <p:txBody>
          <a:bodyPr>
            <a:normAutofit/>
          </a:bodyPr>
          <a:lstStyle/>
          <a:p>
            <a:r>
              <a:rPr lang="ru-RU" dirty="0"/>
              <a:t>Логарифмирование временного ряда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1689F-E5DD-4172-880D-470A3F0FA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1365220"/>
          </a:xfrm>
        </p:spPr>
        <p:txBody>
          <a:bodyPr/>
          <a:lstStyle/>
          <a:p>
            <a:r>
              <a:rPr lang="ru-RU" dirty="0"/>
              <a:t>Чтобы побороть изменчивую дисперсию, применяют операцию логарифмирования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335FF-6B36-4E13-9E40-920ECA51B3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725" y="1636747"/>
            <a:ext cx="8502516" cy="4473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2">
                <a:extLst>
                  <a:ext uri="{FF2B5EF4-FFF2-40B4-BE49-F238E27FC236}">
                    <a16:creationId xmlns:a16="http://schemas.microsoft.com/office/drawing/2014/main" id="{E68982F3-E88E-459D-8E46-431917525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0905" y="3190794"/>
                <a:ext cx="3341717" cy="136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20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BY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BY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ru-BY" sz="2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ru-RU" sz="20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sup>
                                  </m:sSup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ru-RU" sz="20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den>
                              </m:f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ru-BY" sz="2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𝑙𝑛</m:t>
                                  </m:r>
                                </m:fName>
                                <m:e>
                                  <m: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ru-RU" sz="2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≠0</m:t>
                              </m:r>
                            </m:e>
                          </m:eqArr>
                        </m:e>
                      </m:d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(3)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Текст 2">
                <a:extLst>
                  <a:ext uri="{FF2B5EF4-FFF2-40B4-BE49-F238E27FC236}">
                    <a16:creationId xmlns:a16="http://schemas.microsoft.com/office/drawing/2014/main" id="{E68982F3-E88E-459D-8E46-43191752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905" y="3190794"/>
                <a:ext cx="3341717" cy="1365220"/>
              </a:xfrm>
              <a:prstGeom prst="rect">
                <a:avLst/>
              </a:prstGeom>
              <a:blipFill>
                <a:blip r:embed="rId3"/>
                <a:stretch>
                  <a:fillRect t="-8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4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3C55-AAF0-4EEB-B563-89157993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Дифференцирование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того, чтобы побороть сезонность временного ряда, применяют операцию дифференцирования</a:t>
                </a:r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,  (4)</m:t>
                      </m:r>
                    </m:oMath>
                  </m:oMathPara>
                </a14:m>
                <a:endParaRPr lang="ru-BY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  <a:blipFill>
                <a:blip r:embed="rId2"/>
                <a:stretch>
                  <a:fillRect l="-560" t="-2083" r="-61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DD1E4D-B20B-4B06-855C-1590E2A59F5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33396" y="2222540"/>
            <a:ext cx="7807558" cy="412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1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7496-5952-4E65-A258-919F1E7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Прогнозирование ряда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111415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прогнозирования нашего ряда будем использовать модель </a:t>
                </a:r>
                <a:r>
                  <a:rPr lang="en-US" dirty="0"/>
                  <a:t>ARIMA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BY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…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q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ru-RU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 (5)</m:t>
                          </m:r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</m:t>
                          </m:r>
                        </m:e>
                        <m:e>
                          <m:r>
                            <a:rPr lang="ru-RU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где </m:t>
                          </m:r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sSub>
                                <m:sSub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ru-BY"/>
                            <m:t> </m:t>
                          </m:r>
                        </m:e>
                      </m:eqArr>
                    </m:oMath>
                  </m:oMathPara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111415"/>
              </a:xfrm>
              <a:blipFill>
                <a:blip r:embed="rId2"/>
                <a:stretch>
                  <a:fillRect l="-560" t="-549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C7F57A-8E83-46BC-A95E-3AD26A9220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89251" y="2484672"/>
            <a:ext cx="10013498" cy="363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44F14-C1D3-4F6D-BC61-C356B40F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Байесовский подход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Основывается на формуле </a:t>
                </a:r>
                <a:r>
                  <a:rPr lang="ru-RU" dirty="0" err="1"/>
                  <a:t>Баейса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limLoc m:val="undOvr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nary>
                            <m:naryPr>
                              <m:chr m:val="∏"/>
                              <m:limLoc m:val="undOvr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−µ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µ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ru-RU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(6)</m:t>
                      </m:r>
                    </m:oMath>
                  </m:oMathPara>
                </a14:m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Состоит из этапов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априорной модели</a:t>
                </a:r>
                <a:r>
                  <a:rPr lang="en-US" dirty="0"/>
                  <a:t>;</a:t>
                </a:r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целевой функции, в моем случае это </a:t>
                </a:r>
                <a:r>
                  <a:rPr lang="en-US" dirty="0"/>
                  <a:t>MSE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BY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BY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;           (7)</m:t>
                      </m:r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3.    </a:t>
                </a:r>
                <a:r>
                  <a:rPr lang="ru-RU" dirty="0"/>
                  <a:t>Апостериорная модель</a:t>
                </a:r>
                <a:r>
                  <a:rPr lang="en-US" dirty="0"/>
                  <a:t>;</a:t>
                </a:r>
                <a:endParaRPr lang="ru-RU" dirty="0"/>
              </a:p>
              <a:p>
                <a:r>
                  <a:rPr lang="en-US" dirty="0"/>
                  <a:t>4.    </a:t>
                </a:r>
                <a:r>
                  <a:rPr lang="ru-RU" dirty="0"/>
                  <a:t>Выбор следующего значения параметров, например методом </a:t>
                </a:r>
                <a:r>
                  <a:rPr lang="en-US" dirty="0"/>
                  <a:t>MAP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ru-BY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  <m: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𝑎𝑟𝑔𝑚𝑎𝑥</m:t>
                    </m:r>
                    <m:d>
                      <m:dPr>
                        <m:begChr m:val="["/>
                        <m:endChr m:val="]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ru-BY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BY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;           (8)</a:t>
                </a:r>
              </a:p>
              <a:p>
                <a:r>
                  <a:rPr lang="en-US" dirty="0"/>
                  <a:t>5.    </a:t>
                </a:r>
                <a:r>
                  <a:rPr lang="ru-RU" dirty="0"/>
                  <a:t>Обновление и повторение.</a:t>
                </a:r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  <a:blipFill>
                <a:blip r:embed="rId2"/>
                <a:stretch>
                  <a:fillRect l="-564" t="-17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786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598</Words>
  <Application>Microsoft Office PowerPoint</Application>
  <PresentationFormat>Широкоэкранный</PresentationFormat>
  <Paragraphs>72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Разработка байесовских авторегрессионных моделей для прогноизрования стационарных временных рядов Карпович Артём Дмитриевич</vt:lpstr>
      <vt:lpstr>Цели и задачи работы</vt:lpstr>
      <vt:lpstr>Введение</vt:lpstr>
      <vt:lpstr>Понятие стационарности</vt:lpstr>
      <vt:lpstr>Тест Дики-Фуллера</vt:lpstr>
      <vt:lpstr>Логарифмирование временного ряда</vt:lpstr>
      <vt:lpstr>Дифференцирование</vt:lpstr>
      <vt:lpstr>Прогнозирование ряда</vt:lpstr>
      <vt:lpstr>Байесовский подход</vt:lpstr>
      <vt:lpstr>Процесс подбора параметров</vt:lpstr>
      <vt:lpstr>Прогноз с помощью байесовского подхода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Artem Karpovich</cp:lastModifiedBy>
  <cp:revision>32</cp:revision>
  <dcterms:created xsi:type="dcterms:W3CDTF">2019-01-28T06:34:39Z</dcterms:created>
  <dcterms:modified xsi:type="dcterms:W3CDTF">2024-05-16T20:36:53Z</dcterms:modified>
</cp:coreProperties>
</file>