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7" r:id="rId3"/>
    <p:sldId id="258" r:id="rId4"/>
    <p:sldId id="260" r:id="rId5"/>
    <p:sldId id="262" r:id="rId6"/>
    <p:sldId id="269" r:id="rId7"/>
    <p:sldId id="263" r:id="rId8"/>
    <p:sldId id="264" r:id="rId9"/>
    <p:sldId id="265" r:id="rId10"/>
    <p:sldId id="266" r:id="rId11"/>
    <p:sldId id="270" r:id="rId12"/>
    <p:sldId id="271" r:id="rId13"/>
    <p:sldId id="272" r:id="rId14"/>
    <p:sldId id="273" r:id="rId15"/>
    <p:sldId id="267" r:id="rId16"/>
    <p:sldId id="274" r:id="rId17"/>
    <p:sldId id="275" r:id="rId18"/>
    <p:sldId id="26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00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013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Прямоугольник 3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07" y="622637"/>
            <a:ext cx="3359616" cy="85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0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48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4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477794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0" y="154999"/>
            <a:ext cx="2147767" cy="546730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2042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1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2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04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4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  <a:t>20.12.2024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8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307" y="1635454"/>
            <a:ext cx="10651001" cy="2387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Прогнозирование временных рядов на основе </a:t>
            </a:r>
            <a:r>
              <a:rPr lang="ru-RU" sz="3600" b="1" dirty="0" err="1"/>
              <a:t>авторегресиионных</a:t>
            </a:r>
            <a:r>
              <a:rPr lang="ru-RU" sz="3600" b="1" dirty="0"/>
              <a:t> моделей</a:t>
            </a:r>
            <a:br>
              <a:rPr lang="ru-RU" sz="3600" dirty="0"/>
            </a:br>
            <a:r>
              <a:rPr lang="ru-RU" sz="2200" dirty="0"/>
              <a:t>Карпович Артём Дмитриевич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86400" y="4161971"/>
            <a:ext cx="6165907" cy="1936825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Лобач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Виктор Иванович,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ММАД, 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физико-математических наук.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37F84D-4CE4-4E8D-A876-FD0A6C76E43F}"/>
              </a:ext>
            </a:extLst>
          </p:cNvPr>
          <p:cNvSpPr txBox="1">
            <a:spLocks/>
          </p:cNvSpPr>
          <p:nvPr/>
        </p:nvSpPr>
        <p:spPr>
          <a:xfrm>
            <a:off x="4487409" y="470915"/>
            <a:ext cx="8163888" cy="5765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sz="2200" dirty="0"/>
              <a:t>Кафедра математического моделирования и анализа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5001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BA707-BB08-45DA-9153-35516D9D3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105" y="42516"/>
            <a:ext cx="8178377" cy="77169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Прогноз с помощью байесовского подхода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DE5BA-6ED0-44E3-8CD9-11B25CD41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dirty="0"/>
              <a:t>Прогнозирование с помощью байесовского подхода позволяет получить лучшую точность прогноза, поскольку благодаря ускорению процесса оценки параметров, позволяет рассматривать более широкие промежутки для параметров.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5DA534-061D-4989-BF57-5296B13D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509" y="2157036"/>
            <a:ext cx="9521364" cy="359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18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B5F07-E22A-4A57-83BD-BEE33907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 с использованием модели векторной регрессии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A49E6-5BEB-4A98-9B8E-5C229B7C1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прогнозирования целевого временного ряда так же можно применять и дополнительные ряды, присутствующие в данных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E32F80-8F31-44DC-845C-67C189137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4" y="2062022"/>
            <a:ext cx="5892232" cy="31490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B8CCF9-ABDE-492E-947F-96C90C36E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566" y="2986181"/>
            <a:ext cx="5870857" cy="312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11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8DB9D67-C56E-477F-ADFA-9EEFDA09B5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983" y="1926780"/>
            <a:ext cx="4844078" cy="424751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5E6CB-05B2-4C13-A9CF-F1E6EE51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модели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C2B5BB8-C977-4947-B066-2C28A0D1DF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44353" y="1321393"/>
                <a:ext cx="8025163" cy="4601550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Векторная модель имеет вид:</a:t>
                </a:r>
                <a:endParaRPr lang="en-US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 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 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+…+</m:t>
                          </m:r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##(10)</m:t>
                          </m:r>
                        </m:e>
                      </m:eqArr>
                    </m:oMath>
                  </m:oMathPara>
                </a14:m>
                <a:endParaRPr lang="en-US" b="0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C2B5BB8-C977-4947-B066-2C28A0D1DF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44353" y="1321393"/>
                <a:ext cx="8025163" cy="4601550"/>
              </a:xfrm>
              <a:blipFill>
                <a:blip r:embed="rId3"/>
                <a:stretch>
                  <a:fillRect l="-836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84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AA768-78CB-477A-B882-91203AF2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Статистика Дарвина-Уотсона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CF3C225-270D-45AC-9BA5-1E89B3D7BDB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5255576"/>
              </a:xfrm>
            </p:spPr>
            <p:txBody>
              <a:bodyPr/>
              <a:lstStyle/>
              <a:p>
                <a:r>
                  <a:rPr lang="ru-RU" dirty="0"/>
                  <a:t>Статистика Дарвина-Уотсона вычисляется следующим образом:</a:t>
                </a:r>
                <a:endParaRPr lang="en-US" dirty="0"/>
              </a:p>
              <a:p>
                <a:r>
                  <a:rPr lang="ru-RU" dirty="0"/>
                  <a:t> 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########(11)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 </a:t>
                </a:r>
                <a:endParaRPr lang="en-US" dirty="0"/>
              </a:p>
              <a:p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dirty="0"/>
                  <a:t>остатки или невязки регрессионной модели,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объем выборки. </a:t>
                </a:r>
                <a:endParaRPr lang="en-US" dirty="0"/>
              </a:p>
              <a:p>
                <a:r>
                  <a:rPr lang="ru-RU" dirty="0"/>
                  <a:t>На основании полученного</a:t>
                </a:r>
                <a:r>
                  <a:rPr lang="en-US" dirty="0"/>
                  <a:t> </a:t>
                </a:r>
                <a:r>
                  <a:rPr lang="ru-RU" dirty="0"/>
                  <a:t>значения делаются следующие выводы:</a:t>
                </a:r>
                <a:endParaRPr lang="en-US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Значения около 2 означают отсутствие автокорреляции;</a:t>
                </a:r>
                <a:endParaRPr lang="en-US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Значения значительно меньше 2 означают наличие положительной автокорреляции;</a:t>
                </a:r>
                <a:endParaRPr lang="en-US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ru-RU" dirty="0"/>
                  <a:t>Значения значительно больше 2 означают наличие негативной автокорреляции.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ACF3C225-270D-45AC-9BA5-1E89B3D7B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5255576"/>
              </a:xfrm>
              <a:blipFill>
                <a:blip r:embed="rId2"/>
                <a:stretch>
                  <a:fillRect l="-560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EA70E6C4-5CEC-49AA-A8AB-57073F127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21364"/>
                  </p:ext>
                </p:extLst>
              </p:nvPr>
            </p:nvGraphicFramePr>
            <p:xfrm>
              <a:off x="2266447" y="5050172"/>
              <a:ext cx="6419312" cy="9686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04828">
                      <a:extLst>
                        <a:ext uri="{9D8B030D-6E8A-4147-A177-3AD203B41FA5}">
                          <a16:colId xmlns:a16="http://schemas.microsoft.com/office/drawing/2014/main" val="3821919013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3644067532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439134242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851322324"/>
                        </a:ext>
                      </a:extLst>
                    </a:gridCol>
                  </a:tblGrid>
                  <a:tr h="48430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temp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rh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733425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rho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1076399"/>
                      </a:ext>
                    </a:extLst>
                  </a:tr>
                  <a:tr h="48430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Значение </a:t>
                          </a:r>
                          <a14:m>
                            <m:oMath xmlns:m="http://schemas.openxmlformats.org/officeDocument/2006/math">
                              <m:r>
                                <a:rPr lang="ru-RU" sz="1200">
                                  <a:effectLst/>
                                  <a:latin typeface="Cambria Math" panose="02040503050406030204" pitchFamily="18" charset="0"/>
                                </a:rPr>
                                <m:t>𝐷𝑊</m:t>
                              </m:r>
                            </m:oMath>
                          </a14:m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1.95934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2.01195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1.94696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338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EA70E6C4-5CEC-49AA-A8AB-57073F127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9821364"/>
                  </p:ext>
                </p:extLst>
              </p:nvPr>
            </p:nvGraphicFramePr>
            <p:xfrm>
              <a:off x="2266447" y="5050172"/>
              <a:ext cx="6419312" cy="96861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04828">
                      <a:extLst>
                        <a:ext uri="{9D8B030D-6E8A-4147-A177-3AD203B41FA5}">
                          <a16:colId xmlns:a16="http://schemas.microsoft.com/office/drawing/2014/main" val="3821919013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3644067532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439134242"/>
                        </a:ext>
                      </a:extLst>
                    </a:gridCol>
                    <a:gridCol w="1604828">
                      <a:extLst>
                        <a:ext uri="{9D8B030D-6E8A-4147-A177-3AD203B41FA5}">
                          <a16:colId xmlns:a16="http://schemas.microsoft.com/office/drawing/2014/main" val="851322324"/>
                        </a:ext>
                      </a:extLst>
                    </a:gridCol>
                  </a:tblGrid>
                  <a:tr h="484305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temp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rh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tabLst>
                              <a:tab pos="733425" algn="l"/>
                            </a:tabLst>
                          </a:pPr>
                          <a:r>
                            <a:rPr lang="en-US" sz="1200">
                              <a:effectLst/>
                            </a:rPr>
                            <a:t>rho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81076399"/>
                      </a:ext>
                    </a:extLst>
                  </a:tr>
                  <a:tr h="4843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79" t="-101250" r="-300758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1.95934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2.01195</a:t>
                          </a:r>
                          <a:endParaRPr lang="en-US" sz="1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1.94696</a:t>
                          </a:r>
                          <a:endParaRPr lang="en-US" sz="1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153386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970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3457A-B33F-446C-ADE8-1D06ECC8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Прогноз и сравнение</a:t>
            </a: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ABC7E5-5127-4902-9E69-FF18D5B1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73" y="1154220"/>
            <a:ext cx="10395453" cy="45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2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31E9C-DCB7-40BA-9CB6-51062A85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92EAF1-DC7D-4E0B-BC53-13CACF5D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222325"/>
          </a:xfrm>
        </p:spPr>
        <p:txBody>
          <a:bodyPr>
            <a:normAutofit/>
          </a:bodyPr>
          <a:lstStyle/>
          <a:p>
            <a:r>
              <a:rPr lang="ru-RU" dirty="0"/>
              <a:t>В ходе работы были получены следующие результаты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Построены прогнозирующие статистики для параметрических </a:t>
            </a:r>
            <a:r>
              <a:rPr lang="en-US" dirty="0"/>
              <a:t>ARIMA</a:t>
            </a:r>
            <a:r>
              <a:rPr lang="ru-RU" dirty="0"/>
              <a:t>- временных рядов на основе байесовского подхода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Построен алгоритм прогнозирования векторного </a:t>
            </a:r>
            <a:r>
              <a:rPr lang="en-US" dirty="0"/>
              <a:t>AR</a:t>
            </a:r>
            <a:r>
              <a:rPr lang="ru-RU" dirty="0"/>
              <a:t>-временного ряда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Проведен сравнительный анализ байесовского и классического подхода к прогнозированию параметрических временных рядов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Разработано программное приложение на языке </a:t>
            </a:r>
            <a:r>
              <a:rPr lang="en-US" dirty="0"/>
              <a:t>Python</a:t>
            </a:r>
            <a:r>
              <a:rPr lang="ru-RU" dirty="0"/>
              <a:t>, реализующее анализ временного ряда, прогнозирование его с помощью модели </a:t>
            </a:r>
            <a:r>
              <a:rPr lang="en-US" dirty="0"/>
              <a:t>ARIMA</a:t>
            </a:r>
            <a:r>
              <a:rPr lang="ru-RU" dirty="0"/>
              <a:t>и байесовский подход к модели </a:t>
            </a:r>
            <a:r>
              <a:rPr lang="en-US" dirty="0"/>
              <a:t>ARIMA</a:t>
            </a:r>
            <a:r>
              <a:rPr lang="ru-RU" dirty="0"/>
              <a:t>. А также проведено сравнение прогнозирования с помощью модели одномерной </a:t>
            </a:r>
            <a:r>
              <a:rPr lang="ru-RU" dirty="0" err="1"/>
              <a:t>авторегресии</a:t>
            </a:r>
            <a:r>
              <a:rPr lang="ru-RU" dirty="0"/>
              <a:t> и векторной </a:t>
            </a:r>
            <a:r>
              <a:rPr lang="ru-RU" dirty="0" err="1"/>
              <a:t>авторегресии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F7454-04F3-4C5F-9751-918BDFC4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893" y="42516"/>
            <a:ext cx="7228590" cy="771697"/>
          </a:xfrm>
        </p:spPr>
        <p:txBody>
          <a:bodyPr>
            <a:normAutofit/>
          </a:bodyPr>
          <a:lstStyle/>
          <a:p>
            <a:r>
              <a:rPr lang="ru-RU" dirty="0"/>
              <a:t>Список использованные источников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06FC83-CD87-44DA-9C4C-F901294F3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339466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Кувайскова</a:t>
            </a:r>
            <a:r>
              <a:rPr lang="ru-RU" dirty="0"/>
              <a:t>, Ю. Е Статистические методы прогнозирования/ Ю. Е. </a:t>
            </a:r>
            <a:r>
              <a:rPr lang="ru-RU" dirty="0" err="1"/>
              <a:t>Кувайскова</a:t>
            </a:r>
            <a:r>
              <a:rPr lang="ru-RU" dirty="0"/>
              <a:t>, В. Н. Клячкин/–Минск: УГТУ, 2019.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Ивченко, Г. И. Математическая статистика: Учеб. Пособие для втузов / Ивченко Г. И., Медведев Ю. И./ – Москва: МВТУ им. Н. Э. Баумана</a:t>
            </a:r>
            <a:r>
              <a:rPr lang="en-US" dirty="0"/>
              <a:t>, 1984.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 err="1"/>
              <a:t>Грэйнджер</a:t>
            </a:r>
            <a:r>
              <a:rPr lang="ru-RU" dirty="0"/>
              <a:t>, </a:t>
            </a:r>
            <a:r>
              <a:rPr lang="ru-RU" dirty="0" err="1"/>
              <a:t>Клайв</a:t>
            </a:r>
            <a:r>
              <a:rPr lang="ru-RU" dirty="0"/>
              <a:t> У. Дж. Эконометрический анализ временных рядов /</a:t>
            </a:r>
            <a:r>
              <a:rPr lang="ru-RU" dirty="0" err="1"/>
              <a:t>Клайв</a:t>
            </a:r>
            <a:r>
              <a:rPr lang="ru-RU" dirty="0"/>
              <a:t> У. Дж. </a:t>
            </a:r>
            <a:r>
              <a:rPr lang="ru-RU" dirty="0" err="1"/>
              <a:t>Грэйнджер</a:t>
            </a:r>
            <a:r>
              <a:rPr lang="ru-RU" dirty="0"/>
              <a:t>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Абрамова, А. Е. Метод Монте Карло по схеме марковской цепи для оценки вероятности редких событий в задачах биоинформатики / Абрамова А. Н./ –Санкт-Петербург: СПБГУ, 2017.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Временной ряд – Википедия: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ru</a:t>
            </a:r>
            <a:r>
              <a:rPr lang="ru-RU" dirty="0"/>
              <a:t>.</a:t>
            </a:r>
            <a:r>
              <a:rPr lang="en-US" dirty="0" err="1"/>
              <a:t>wikipedia</a:t>
            </a:r>
            <a:r>
              <a:rPr lang="ru-RU" dirty="0"/>
              <a:t>.</a:t>
            </a:r>
            <a:r>
              <a:rPr lang="en-US" dirty="0"/>
              <a:t>org</a:t>
            </a:r>
            <a:r>
              <a:rPr lang="ru-RU" dirty="0"/>
              <a:t>/ (Дата обращения: 26.11.2023).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Временной ряд: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education</a:t>
            </a:r>
            <a:r>
              <a:rPr lang="ru-RU" dirty="0"/>
              <a:t>.</a:t>
            </a:r>
            <a:r>
              <a:rPr lang="en-US" dirty="0" err="1"/>
              <a:t>yandex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/>
              <a:t>/</a:t>
            </a:r>
            <a:r>
              <a:rPr lang="en-US" dirty="0"/>
              <a:t>handbook</a:t>
            </a:r>
            <a:r>
              <a:rPr lang="ru-RU" dirty="0"/>
              <a:t>/</a:t>
            </a:r>
            <a:r>
              <a:rPr lang="en-US" dirty="0"/>
              <a:t>ml</a:t>
            </a:r>
            <a:r>
              <a:rPr lang="ru-RU" dirty="0"/>
              <a:t>/</a:t>
            </a:r>
            <a:r>
              <a:rPr lang="en-US" dirty="0"/>
              <a:t>article</a:t>
            </a:r>
            <a:r>
              <a:rPr lang="ru-RU" dirty="0"/>
              <a:t>/</a:t>
            </a:r>
            <a:r>
              <a:rPr lang="en-US" dirty="0" err="1"/>
              <a:t>vremennye</a:t>
            </a:r>
            <a:r>
              <a:rPr lang="ru-RU" dirty="0"/>
              <a:t>-</a:t>
            </a:r>
            <a:r>
              <a:rPr lang="en-US" dirty="0" err="1"/>
              <a:t>ryady</a:t>
            </a:r>
            <a:r>
              <a:rPr lang="ru-RU" dirty="0"/>
              <a:t> (Дата обращения: 16.10.2024).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Регуляризация (математика) – Википедия: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ru</a:t>
            </a:r>
            <a:r>
              <a:rPr lang="ru-RU" dirty="0"/>
              <a:t>.</a:t>
            </a:r>
            <a:r>
              <a:rPr lang="en-US" dirty="0" err="1"/>
              <a:t>wikipedia</a:t>
            </a:r>
            <a:r>
              <a:rPr lang="ru-RU" dirty="0"/>
              <a:t>.</a:t>
            </a:r>
            <a:r>
              <a:rPr lang="en-US" dirty="0"/>
              <a:t>org</a:t>
            </a:r>
            <a:r>
              <a:rPr lang="ru-RU" dirty="0"/>
              <a:t>/</a:t>
            </a:r>
            <a:r>
              <a:rPr lang="en-US" dirty="0"/>
              <a:t>wiki</a:t>
            </a:r>
            <a:r>
              <a:rPr lang="ru-RU" dirty="0"/>
              <a:t>(Дата обращения: 16.10.2024).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Векторная авторегрессия – Википедия: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ru</a:t>
            </a:r>
            <a:r>
              <a:rPr lang="ru-RU" dirty="0"/>
              <a:t>.</a:t>
            </a:r>
            <a:r>
              <a:rPr lang="en-US" dirty="0" err="1"/>
              <a:t>wikipedia</a:t>
            </a:r>
            <a:r>
              <a:rPr lang="ru-RU" dirty="0"/>
              <a:t>.</a:t>
            </a:r>
            <a:r>
              <a:rPr lang="en-US" dirty="0"/>
              <a:t>org</a:t>
            </a:r>
            <a:r>
              <a:rPr lang="ru-RU" dirty="0"/>
              <a:t>/</a:t>
            </a:r>
            <a:r>
              <a:rPr lang="en-US" dirty="0"/>
              <a:t>wiki</a:t>
            </a:r>
            <a:r>
              <a:rPr lang="ru-RU" dirty="0"/>
              <a:t>/ (Дата обращения: 18.11.2024)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ru-RU" dirty="0"/>
              <a:t>Градиентный спуск: всё, что нужно знать: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 err="1"/>
              <a:t>neurohive</a:t>
            </a:r>
            <a:r>
              <a:rPr lang="ru-RU" dirty="0"/>
              <a:t>.</a:t>
            </a:r>
            <a:r>
              <a:rPr lang="en-US" dirty="0" err="1"/>
              <a:t>io</a:t>
            </a:r>
            <a:r>
              <a:rPr lang="ru-RU" dirty="0"/>
              <a:t>/ (Дата обращения: 10.12.2023).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Comparing Clustering Methods: Using AIC and BIC for Model Selection | by Kevin </a:t>
            </a:r>
            <a:r>
              <a:rPr lang="en-US" dirty="0" err="1"/>
              <a:t>Menear</a:t>
            </a:r>
            <a:r>
              <a:rPr lang="en-US" dirty="0"/>
              <a:t> | Medium: [</a:t>
            </a:r>
            <a:r>
              <a:rPr lang="ru-RU" dirty="0" err="1"/>
              <a:t>Электронныйресурс</a:t>
            </a:r>
            <a:r>
              <a:rPr lang="en-US" dirty="0"/>
              <a:t>]. 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medium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/@</a:t>
            </a:r>
            <a:r>
              <a:rPr lang="en-US" dirty="0" err="1"/>
              <a:t>kevin</a:t>
            </a:r>
            <a:r>
              <a:rPr lang="ru-RU" dirty="0"/>
              <a:t>.</a:t>
            </a:r>
            <a:r>
              <a:rPr lang="en-US" dirty="0" err="1"/>
              <a:t>menear</a:t>
            </a:r>
            <a:r>
              <a:rPr lang="ru-RU" dirty="0"/>
              <a:t>/</a:t>
            </a:r>
            <a:r>
              <a:rPr lang="en-US" dirty="0"/>
              <a:t>comparing</a:t>
            </a:r>
            <a:r>
              <a:rPr lang="ru-RU" dirty="0"/>
              <a:t>-</a:t>
            </a:r>
            <a:r>
              <a:rPr lang="en-US" dirty="0"/>
              <a:t>clustering</a:t>
            </a:r>
            <a:r>
              <a:rPr lang="ru-RU" dirty="0"/>
              <a:t>-</a:t>
            </a:r>
            <a:r>
              <a:rPr lang="en-US" dirty="0"/>
              <a:t>methods</a:t>
            </a:r>
            <a:r>
              <a:rPr lang="ru-RU" dirty="0"/>
              <a:t>-</a:t>
            </a:r>
            <a:r>
              <a:rPr lang="en-US" dirty="0"/>
              <a:t>using</a:t>
            </a:r>
            <a:r>
              <a:rPr lang="ru-RU" dirty="0"/>
              <a:t>-</a:t>
            </a:r>
            <a:r>
              <a:rPr lang="en-US" dirty="0" err="1"/>
              <a:t>aic</a:t>
            </a:r>
            <a:r>
              <a:rPr lang="ru-RU" dirty="0"/>
              <a:t>-</a:t>
            </a:r>
            <a:r>
              <a:rPr lang="en-US" dirty="0"/>
              <a:t>and</a:t>
            </a:r>
            <a:r>
              <a:rPr lang="ru-RU" dirty="0"/>
              <a:t>-</a:t>
            </a:r>
            <a:r>
              <a:rPr lang="en-US" dirty="0" err="1"/>
              <a:t>bic</a:t>
            </a:r>
            <a:r>
              <a:rPr lang="ru-RU" dirty="0"/>
              <a:t>-</a:t>
            </a:r>
            <a:r>
              <a:rPr lang="en-US" dirty="0"/>
              <a:t>for</a:t>
            </a:r>
            <a:r>
              <a:rPr lang="ru-RU" dirty="0"/>
              <a:t>-</a:t>
            </a:r>
            <a:r>
              <a:rPr lang="en-US" dirty="0"/>
              <a:t>model</a:t>
            </a:r>
            <a:r>
              <a:rPr lang="ru-RU" dirty="0"/>
              <a:t>-</a:t>
            </a:r>
            <a:r>
              <a:rPr lang="en-US" dirty="0"/>
              <a:t>selection</a:t>
            </a:r>
            <a:r>
              <a:rPr lang="ru-RU" dirty="0"/>
              <a:t>-</a:t>
            </a:r>
            <a:r>
              <a:rPr lang="en-US" dirty="0"/>
              <a:t>bf</a:t>
            </a:r>
            <a:r>
              <a:rPr lang="ru-RU" dirty="0"/>
              <a:t>80</a:t>
            </a:r>
            <a:r>
              <a:rPr lang="en-US" dirty="0"/>
              <a:t>d</a:t>
            </a:r>
            <a:r>
              <a:rPr lang="ru-RU" dirty="0"/>
              <a:t>0</a:t>
            </a:r>
            <a:r>
              <a:rPr lang="en-US" dirty="0"/>
              <a:t>d</a:t>
            </a:r>
            <a:r>
              <a:rPr lang="ru-RU" dirty="0"/>
              <a:t>37</a:t>
            </a:r>
            <a:r>
              <a:rPr lang="en-US" dirty="0" err="1"/>
              <a:t>ec</a:t>
            </a:r>
            <a:r>
              <a:rPr lang="ru-RU" dirty="0"/>
              <a:t>2 (Дата обращения 13.12.2023).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EDF60-06B9-41A4-98C8-C81A1393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557" y="42516"/>
            <a:ext cx="7429926" cy="771697"/>
          </a:xfrm>
        </p:spPr>
        <p:txBody>
          <a:bodyPr>
            <a:normAutofit/>
          </a:bodyPr>
          <a:lstStyle/>
          <a:p>
            <a:r>
              <a:rPr lang="ru-RU" dirty="0"/>
              <a:t>Список использованных источников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26E393-3265-4B14-AA94-AAADE4C33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1145224"/>
            <a:ext cx="10892609" cy="5373022"/>
          </a:xfrm>
        </p:spPr>
        <p:txBody>
          <a:bodyPr>
            <a:normAutofit fontScale="85000" lnSpcReduction="10000"/>
          </a:bodyPr>
          <a:lstStyle/>
          <a:p>
            <a:pPr marL="457200" lvl="0" indent="-457200">
              <a:buFont typeface="+mj-lt"/>
              <a:buAutoNum type="arabicPeriod" startAt="11"/>
            </a:pPr>
            <a:r>
              <a:rPr lang="ru-RU" dirty="0"/>
              <a:t>Теорема Байеса [3Blue1Brown] – </a:t>
            </a:r>
            <a:r>
              <a:rPr lang="ru-RU" dirty="0" err="1"/>
              <a:t>YouTube</a:t>
            </a:r>
            <a:r>
              <a:rPr lang="ru-RU" dirty="0"/>
              <a:t>: [Электронный ресурс].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en-US" dirty="0"/>
              <a:t>https</a:t>
            </a:r>
            <a:r>
              <a:rPr lang="ru-RU" dirty="0"/>
              <a:t>://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youtube</a:t>
            </a:r>
            <a:r>
              <a:rPr lang="ru-RU" dirty="0"/>
              <a:t>.</a:t>
            </a:r>
            <a:r>
              <a:rPr lang="en-US" dirty="0"/>
              <a:t>com</a:t>
            </a:r>
            <a:r>
              <a:rPr lang="ru-RU" dirty="0"/>
              <a:t>/ (Дата обращения: 02.12.2023)</a:t>
            </a:r>
            <a:endParaRPr lang="en-US" dirty="0"/>
          </a:p>
          <a:p>
            <a:pPr marL="457200" lvl="0" indent="-457200">
              <a:buFont typeface="+mj-lt"/>
              <a:buAutoNum type="arabicPeriod" startAt="11"/>
            </a:pPr>
            <a:r>
              <a:rPr lang="en-US" dirty="0"/>
              <a:t>Hamilton, J. D.  Time Series Analysis / James D. Hamilton/ – Princeton, New Jersey: Princeton University, 1994.</a:t>
            </a:r>
          </a:p>
          <a:p>
            <a:pPr marL="457200" lvl="0" indent="-457200">
              <a:buFont typeface="+mj-lt"/>
              <a:buAutoNum type="arabicPeriod" startAt="11"/>
            </a:pPr>
            <a:r>
              <a:rPr lang="en-US" dirty="0"/>
              <a:t>A Conceptual Explanation of Bayesian Hyperparameter Optimization for Machine Learning: [</a:t>
            </a:r>
            <a:r>
              <a:rPr lang="ru-RU" dirty="0" err="1"/>
              <a:t>Электронныйресурс</a:t>
            </a:r>
            <a:r>
              <a:rPr lang="en-US" dirty="0"/>
              <a:t>]. URL</a:t>
            </a:r>
            <a:r>
              <a:rPr lang="ru-RU" dirty="0"/>
              <a:t>: https://towardsdatascience.com/a-conceptual-explanation-of-bayesian-model-based-hyperparameter-optimization-for-machine-learning-b8172278050f (Дата обращения: 08.05.2024).</a:t>
            </a:r>
            <a:endParaRPr lang="en-US" dirty="0"/>
          </a:p>
          <a:p>
            <a:pPr marL="457200" lvl="0" indent="-457200">
              <a:buFont typeface="+mj-lt"/>
              <a:buAutoNum type="arabicPeriod" startAt="11"/>
            </a:pPr>
            <a:r>
              <a:rPr lang="en-US" dirty="0"/>
              <a:t>Tuning ARIMA for Forecasting: An Easy Approach in Python: [</a:t>
            </a:r>
            <a:r>
              <a:rPr lang="ru-RU" dirty="0" err="1"/>
              <a:t>Электронныйресурс</a:t>
            </a:r>
            <a:r>
              <a:rPr lang="en-US" dirty="0"/>
              <a:t>]. URL</a:t>
            </a:r>
            <a:r>
              <a:rPr lang="ru-RU" dirty="0"/>
              <a:t>: https://medium.com/@sandha.iitr/tuning-arima-for-forecasting-an-easy-approach-in-python-5f40d55184c4 (Дата обращения: 08.05.2024).</a:t>
            </a:r>
            <a:endParaRPr lang="en-US" dirty="0"/>
          </a:p>
          <a:p>
            <a:pPr marL="457200" lvl="0" indent="-457200">
              <a:buFont typeface="+mj-lt"/>
              <a:buAutoNum type="arabicPeriod" startAt="11"/>
            </a:pPr>
            <a:r>
              <a:rPr lang="ru-RU" dirty="0"/>
              <a:t> Оптимизация </a:t>
            </a:r>
            <a:r>
              <a:rPr lang="ru-RU" dirty="0" err="1"/>
              <a:t>гиперпараметров</a:t>
            </a:r>
            <a:r>
              <a:rPr lang="ru-RU" dirty="0"/>
              <a:t> — Википедия: [Электронный ресурс]. </a:t>
            </a:r>
            <a:r>
              <a:rPr lang="en-US" dirty="0"/>
              <a:t>URL</a:t>
            </a:r>
            <a:r>
              <a:rPr lang="ru-RU" dirty="0"/>
              <a:t>: https://ru.wikipedia.org/wiki (Дата обращения: 08.05.2024).</a:t>
            </a:r>
            <a:endParaRPr lang="en-US" dirty="0"/>
          </a:p>
          <a:p>
            <a:pPr marL="457200" lvl="0" indent="-457200">
              <a:buFont typeface="+mj-lt"/>
              <a:buAutoNum type="arabicPeriod" startAt="11"/>
            </a:pPr>
            <a:r>
              <a:rPr lang="ru-RU" dirty="0" err="1"/>
              <a:t>Подборгиперпараметров</a:t>
            </a:r>
            <a:r>
              <a:rPr lang="ru-RU" dirty="0"/>
              <a:t>: [Электронный ресурс]. </a:t>
            </a:r>
            <a:r>
              <a:rPr lang="en-US" dirty="0"/>
              <a:t>URL</a:t>
            </a:r>
            <a:r>
              <a:rPr lang="ru-RU" dirty="0"/>
              <a:t>: https://education.yandex.ru/handbook/ml/article/podbor-giperparametrov (Дата обращения: 09.05.2024).</a:t>
            </a:r>
            <a:endParaRPr lang="en-US" dirty="0"/>
          </a:p>
          <a:p>
            <a:pPr marL="457200" lvl="0" indent="-457200">
              <a:buFont typeface="+mj-lt"/>
              <a:buAutoNum type="arabicPeriod" startAt="11"/>
            </a:pPr>
            <a:r>
              <a:rPr lang="ru-RU" dirty="0"/>
              <a:t>Прогнозирование временных рядов с помощью рекуррентных нейронных сетей / </a:t>
            </a:r>
            <a:r>
              <a:rPr lang="ru-RU" dirty="0" err="1"/>
              <a:t>Хабр</a:t>
            </a:r>
            <a:r>
              <a:rPr lang="ru-RU" dirty="0"/>
              <a:t>: [Электронный ресурс]. </a:t>
            </a:r>
            <a:r>
              <a:rPr lang="en-US" dirty="0"/>
              <a:t>URL: </a:t>
            </a:r>
            <a:r>
              <a:rPr lang="ru-RU" dirty="0"/>
              <a:t>https://habr.com/ru/articles/495884/</a:t>
            </a:r>
            <a:r>
              <a:rPr lang="en-US" dirty="0"/>
              <a:t> (</a:t>
            </a:r>
            <a:r>
              <a:rPr lang="ru-RU" dirty="0"/>
              <a:t>Дата обращения: 10.12.2024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 startAt="11"/>
            </a:pPr>
            <a:r>
              <a:rPr lang="ru-RU" dirty="0"/>
              <a:t> Информационный критерий </a:t>
            </a:r>
            <a:r>
              <a:rPr lang="ru-RU" dirty="0" err="1"/>
              <a:t>Ханнана-Куина</a:t>
            </a:r>
            <a:r>
              <a:rPr lang="ru-RU" dirty="0"/>
              <a:t> (</a:t>
            </a:r>
            <a:r>
              <a:rPr lang="en-US" dirty="0"/>
              <a:t>Hannan</a:t>
            </a:r>
            <a:r>
              <a:rPr lang="ru-RU" dirty="0"/>
              <a:t>-</a:t>
            </a:r>
            <a:r>
              <a:rPr lang="en-US" dirty="0" err="1"/>
              <a:t>Quinncriterion</a:t>
            </a:r>
            <a:r>
              <a:rPr lang="ru-RU" dirty="0"/>
              <a:t>): [Электронный ресурс]. </a:t>
            </a:r>
            <a:r>
              <a:rPr lang="en-US" dirty="0"/>
              <a:t>URL</a:t>
            </a:r>
            <a:r>
              <a:rPr lang="ru-RU" dirty="0"/>
              <a:t>: https://wiki.loginom.ru/articles/hq.html (Дата обращения: 11.12.2024).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1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06023B3A-9A51-4EAE-AC8B-BAC49C7E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695" y="3043151"/>
            <a:ext cx="10892609" cy="771698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  <a:endParaRPr lang="ru-BY" sz="4800" dirty="0"/>
          </a:p>
        </p:txBody>
      </p:sp>
    </p:spTree>
    <p:extLst>
      <p:ext uri="{BB962C8B-B14F-4D97-AF65-F5344CB8AC3E}">
        <p14:creationId xmlns:p14="http://schemas.microsoft.com/office/powerpoint/2010/main" val="403082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Цели и задачи работы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53" y="2734113"/>
            <a:ext cx="3797494" cy="1389773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487319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Цель работы – рассмотреть различные подходы к прогнозированию временных рядов</a:t>
            </a:r>
          </a:p>
          <a:p>
            <a:pPr lvl="0"/>
            <a:r>
              <a:rPr lang="ru-RU" dirty="0"/>
              <a:t>Для выполнения поставленной цели необходимо решить следующие задачи: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Проанализировать выбранный временной ряд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Подобрать </a:t>
            </a:r>
            <a:r>
              <a:rPr lang="ru-RU" dirty="0" err="1"/>
              <a:t>гиперпараметры</a:t>
            </a:r>
            <a:r>
              <a:rPr lang="ru-RU" dirty="0"/>
              <a:t> для выбранных моделей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Рассмотреть подстановочный метод для модели </a:t>
            </a:r>
            <a:r>
              <a:rPr lang="en-US" dirty="0"/>
              <a:t>ARIMA</a:t>
            </a:r>
            <a:endParaRPr lang="ru-RU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Рассмотреть байесовский подход к оценке параметров модели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dirty="0"/>
              <a:t>Сравнить модели </a:t>
            </a:r>
            <a:r>
              <a:rPr lang="en-US" dirty="0"/>
              <a:t>ARIMA </a:t>
            </a:r>
            <a:r>
              <a:rPr lang="ru-RU" dirty="0"/>
              <a:t>и </a:t>
            </a:r>
            <a:r>
              <a:rPr lang="en-US" dirty="0"/>
              <a:t>VAR</a:t>
            </a:r>
            <a:endParaRPr lang="ru-RU" dirty="0"/>
          </a:p>
          <a:p>
            <a:pPr lvl="0"/>
            <a:r>
              <a:rPr lang="ru-RU" dirty="0"/>
              <a:t>Объектом работы</a:t>
            </a:r>
            <a:r>
              <a:rPr lang="en-US" dirty="0"/>
              <a:t> </a:t>
            </a:r>
            <a:r>
              <a:rPr lang="ru-RU" dirty="0"/>
              <a:t>будут являться данные с </a:t>
            </a:r>
            <a:r>
              <a:rPr lang="ru-RU" dirty="0" err="1"/>
              <a:t>гидрометеоролической</a:t>
            </a:r>
            <a:r>
              <a:rPr lang="ru-RU" dirty="0"/>
              <a:t> станции в Институте биогеохимии имени Макса Планка. </a:t>
            </a:r>
          </a:p>
        </p:txBody>
      </p:sp>
    </p:spTree>
    <p:extLst>
      <p:ext uri="{BB962C8B-B14F-4D97-AF65-F5344CB8AC3E}">
        <p14:creationId xmlns:p14="http://schemas.microsoft.com/office/powerpoint/2010/main" val="109355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1894C-6647-42F0-8ABA-0C2A7085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ru-BY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79061-F60E-4A97-8A68-1105B10BC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99" y="1624172"/>
            <a:ext cx="4852216" cy="503944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 </a:t>
            </a:r>
            <a:r>
              <a:rPr lang="en-US" dirty="0"/>
              <a:t> </a:t>
            </a:r>
            <a:endParaRPr lang="ru-BY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318001-A386-4215-A42C-6718D6508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1121926"/>
            <a:ext cx="10002646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77DAD-F05F-469D-9223-8AE778B9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Дики-</a:t>
            </a:r>
            <a:r>
              <a:rPr lang="ru-RU" dirty="0" err="1"/>
              <a:t>Фуллера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US" dirty="0">
                    <a:effectLst/>
                    <a:ea typeface="Times New Roman" panose="02020603050405020304" pitchFamily="18" charset="0"/>
                  </a:rPr>
                  <a:t>ADF-</a:t>
                </a:r>
                <a:r>
                  <a:rPr lang="ru-RU" dirty="0">
                    <a:ea typeface="Times New Roman" panose="02020603050405020304" pitchFamily="18" charset="0"/>
                  </a:rPr>
                  <a:t>статистика – это </a:t>
                </a:r>
                <a:r>
                  <a:rPr lang="en-US" dirty="0">
                    <a:ea typeface="Times New Roman" panose="02020603050405020304" pitchFamily="18" charset="0"/>
                  </a:rPr>
                  <a:t>t-</a:t>
                </a:r>
                <a:r>
                  <a:rPr lang="ru-RU" dirty="0">
                    <a:ea typeface="Times New Roman" panose="02020603050405020304" pitchFamily="18" charset="0"/>
                  </a:rPr>
                  <a:t>критерий для проверки значимости коэффициентов линейной </a:t>
                </a:r>
                <a:r>
                  <a:rPr lang="ru-RU" dirty="0" err="1">
                    <a:ea typeface="Times New Roman" panose="02020603050405020304" pitchFamily="18" charset="0"/>
                  </a:rPr>
                  <a:t>регресии</a:t>
                </a:r>
                <a:r>
                  <a:rPr lang="ru-RU" dirty="0">
                    <a:ea typeface="Times New Roman" panose="02020603050405020304" pitchFamily="18" charset="0"/>
                  </a:rPr>
                  <a:t>.</a:t>
                </a:r>
                <a:endParaRPr lang="ru-RU" dirty="0">
                  <a:effectLst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eqArr>
                            <m:eqArrPr>
                              <m:ctrlPr>
                                <a:rPr lang="ru-BY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𝑥𝑡</m:t>
                              </m:r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𝑝</m:t>
                                  </m:r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ru-RU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BY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ε</m:t>
                                  </m:r>
                                </m:e>
                                <m:sub>
                                  <m:r>
                                    <a:rPr lang="ru-RU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  <m:r>
                            <a:rPr lang="en-US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b="0" i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r>
                            <a:rPr lang="ru-RU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#(1)</m:t>
                          </m:r>
                        </m:e>
                      </m:eqArr>
                    </m:oMath>
                  </m:oMathPara>
                </a14:m>
                <a:endParaRPr lang="en-U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Он опирается на </a:t>
                </a:r>
                <a:r>
                  <a:rPr lang="en-US" sz="1900" dirty="0">
                    <a:effectLst/>
                    <a:ea typeface="Times New Roman" panose="02020603050405020304" pitchFamily="18" charset="0"/>
                  </a:rPr>
                  <a:t>t-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статистику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ru-RU" b="0" i="1">
                                  <a:latin typeface="Cambria Math" panose="02040503050406030204" pitchFamily="18" charset="0"/>
                                </a:rPr>
                                <m:t>𝑠𝑒</m:t>
                              </m:r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b="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#(2)</m:t>
                          </m:r>
                        </m:e>
                      </m:eqArr>
                    </m:oMath>
                  </m:oMathPara>
                </a14:m>
                <a:endParaRPr lang="ru-BY" dirty="0"/>
              </a:p>
              <a:p>
                <a:pPr algn="just"/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Выполняется проверка гипотез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=0,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не стационарен;</a:t>
                </a:r>
                <a:r>
                  <a:rPr lang="ru-RU" sz="1900" b="1" dirty="0">
                    <a:effectLst/>
                    <a:ea typeface="Times New Roman" panose="02020603050405020304" pitchFamily="18" charset="0"/>
                  </a:rPr>
                  <a:t>  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pPr indent="457200" algn="just"/>
                <a14:m>
                  <m:oMath xmlns:m="http://schemas.openxmlformats.org/officeDocument/2006/math">
                    <m:sSub>
                      <m:sSubPr>
                        <m:ctrlPr>
                          <a:rPr lang="ru-BY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: 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</m:t>
                    </m:r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&lt;0,</m:t>
                    </m:r>
                  </m:oMath>
                </a14:m>
                <a:r>
                  <a:rPr lang="ru-RU" sz="1900" b="1" i="1" dirty="0">
                    <a:effectLst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–</m:t>
                    </m:r>
                  </m:oMath>
                </a14:m>
                <a:r>
                  <a:rPr lang="ru-RU" sz="1900" i="1" dirty="0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ряд стационарен</a:t>
                </a:r>
                <a:r>
                  <a:rPr lang="en-US" sz="1900" dirty="0">
                    <a:ea typeface="Times New Roman" panose="02020603050405020304" pitchFamily="18" charset="0"/>
                  </a:rPr>
                  <a:t>.</a:t>
                </a:r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 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r>
                  <a:rPr lang="ru-RU" sz="1900" dirty="0">
                    <a:effectLst/>
                    <a:ea typeface="Times New Roman" panose="02020603050405020304" pitchFamily="18" charset="0"/>
                  </a:rPr>
                  <a:t>Статистика ADF рассчитывается на основе оценочного значения b и его стандартной ошибки.</a:t>
                </a:r>
                <a:endParaRPr lang="ru-BY" sz="1900" dirty="0">
                  <a:effectLst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CEBC3E24-3C3C-48B7-B3BC-929306B93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5" y="1064030"/>
                <a:ext cx="10892609" cy="3096228"/>
              </a:xfrm>
              <a:blipFill>
                <a:blip r:embed="rId2"/>
                <a:stretch>
                  <a:fillRect l="-504" t="-2959" r="-560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AF6D668-29E9-4026-8CB0-C812C81F5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04694"/>
              </p:ext>
            </p:extLst>
          </p:nvPr>
        </p:nvGraphicFramePr>
        <p:xfrm>
          <a:off x="2185753" y="4326513"/>
          <a:ext cx="7768875" cy="2001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0034">
                  <a:extLst>
                    <a:ext uri="{9D8B030D-6E8A-4147-A177-3AD203B41FA5}">
                      <a16:colId xmlns:a16="http://schemas.microsoft.com/office/drawing/2014/main" val="95771463"/>
                    </a:ext>
                  </a:extLst>
                </a:gridCol>
                <a:gridCol w="1057115">
                  <a:extLst>
                    <a:ext uri="{9D8B030D-6E8A-4147-A177-3AD203B41FA5}">
                      <a16:colId xmlns:a16="http://schemas.microsoft.com/office/drawing/2014/main" val="4194917580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3452115858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1084314164"/>
                    </a:ext>
                  </a:extLst>
                </a:gridCol>
                <a:gridCol w="1537242">
                  <a:extLst>
                    <a:ext uri="{9D8B030D-6E8A-4147-A177-3AD203B41FA5}">
                      <a16:colId xmlns:a16="http://schemas.microsoft.com/office/drawing/2014/main" val="598391296"/>
                    </a:ext>
                  </a:extLst>
                </a:gridCol>
              </a:tblGrid>
              <a:tr h="692877"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ADF-</a:t>
                      </a:r>
                      <a:r>
                        <a:rPr lang="ru-RU" sz="1800" dirty="0">
                          <a:effectLst/>
                        </a:rPr>
                        <a:t>статистика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p-value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tabLst>
                          <a:tab pos="733425" algn="l"/>
                        </a:tabLst>
                      </a:pPr>
                      <a:r>
                        <a:rPr lang="ru-RU" sz="1800" dirty="0">
                          <a:effectLst/>
                        </a:rPr>
                        <a:t>Критические значения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194453"/>
                  </a:ext>
                </a:extLst>
              </a:tr>
              <a:tr h="690731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>
                          <a:effectLst/>
                        </a:rPr>
                        <a:t>1%</a:t>
                      </a:r>
                      <a:endParaRPr lang="ru-BY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5%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dirty="0">
                          <a:effectLst/>
                        </a:rPr>
                        <a:t>10%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410916"/>
                  </a:ext>
                </a:extLst>
              </a:tr>
              <a:tr h="6177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3.08913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0.02736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-3.4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3396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-2.86313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-2.56762</a:t>
                      </a:r>
                      <a:endParaRPr lang="ru-BY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184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78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D3C55-AAF0-4EEB-B563-89157993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Операция конечной разности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</p:spPr>
            <p:txBody>
              <a:bodyPr/>
              <a:lstStyle/>
              <a:p>
                <a:pPr algn="just"/>
                <a:r>
                  <a:rPr lang="ru-RU" dirty="0"/>
                  <a:t>Для того, чтобы побороть сезонность временного ряда, применяют операцию конечной разности</a:t>
                </a:r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18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−365</m:t>
                              </m:r>
                            </m:sub>
                          </m:s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##(3)</m:t>
                          </m:r>
                        </m:e>
                      </m:eqArr>
                    </m:oMath>
                  </m:oMathPara>
                </a14:m>
                <a:endParaRPr lang="en-US" sz="18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:endParaRPr lang="ru-BY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FCFB18B6-7CEB-4922-9020-FEB8B82D5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2928012"/>
              </a:xfrm>
              <a:blipFill>
                <a:blip r:embed="rId2"/>
                <a:stretch>
                  <a:fillRect l="-560" t="-2083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1D020B-89C9-4B73-8C60-590EE0E89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929" y="2107341"/>
            <a:ext cx="7506142" cy="39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7111E-0807-42AF-8D50-4254A6764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Базовое 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8D59B58-7643-470C-B2F2-F8F86EBB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Простейшим решение является следующее:</a:t>
                </a:r>
                <a:endParaRPr lang="en-US" dirty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#######(4)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28D59B58-7643-470C-B2F2-F8F86EBB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04" t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31AE39-4B08-4E4A-BF25-E78ECC46E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32" y="2645411"/>
            <a:ext cx="7607536" cy="336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3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BA7496-5952-4E65-A258-919F1E78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Прогнозирование</a:t>
            </a:r>
            <a:r>
              <a:rPr lang="en-US" dirty="0"/>
              <a:t> </a:t>
            </a:r>
            <a:r>
              <a:rPr lang="ru-RU" dirty="0"/>
              <a:t>временного ряда с использованием модели </a:t>
            </a:r>
            <a:r>
              <a:rPr lang="en-US" dirty="0"/>
              <a:t>ARIMA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519719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/>
                <a:r>
                  <a:rPr lang="ru-RU" dirty="0"/>
                  <a:t>Рассмотрим задачу прогнозирования временного ряда на основе модели </a:t>
                </a:r>
                <a:r>
                  <a:rPr lang="en-US" dirty="0"/>
                  <a:t>ARIMA:</a:t>
                </a:r>
              </a:p>
              <a:p>
                <a:pPr algn="just"/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𝑑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d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p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…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q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 ###(5)</m:t>
                          </m:r>
                        </m:e>
                      </m:eqAr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где </m:t>
                      </m:r>
                      <m:sSup>
                        <m:sSup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d>
                            <m:d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b>
                            <m:sSub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0795B39-0C5F-4F22-8897-AB907ECE1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3887" y="1145224"/>
                <a:ext cx="10892609" cy="1519719"/>
              </a:xfrm>
              <a:blipFill>
                <a:blip r:embed="rId2"/>
                <a:stretch>
                  <a:fillRect l="-336" t="-4819" r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5DFA27-ACFF-457A-BACC-00D0DCC7A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366" y="2664943"/>
            <a:ext cx="8925474" cy="34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44F14-C1D3-4F6D-BC61-C356B40F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Байесовский подход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</p:spPr>
            <p:txBody>
              <a:bodyPr>
                <a:normAutofit fontScale="70000" lnSpcReduction="20000"/>
              </a:bodyPr>
              <a:lstStyle/>
              <a:p>
                <a:pPr algn="just"/>
                <a:r>
                  <a:rPr lang="ru-RU" dirty="0"/>
                  <a:t>Основывается на формуле </a:t>
                </a:r>
                <a:r>
                  <a:rPr lang="ru-RU" dirty="0" err="1"/>
                  <a:t>Баейса</a:t>
                </a:r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BY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ru-BY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nary>
                                <m:naryPr>
                                  <m:chr m:val="∏"/>
                                  <m:limLoc m:val="undOvr"/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BY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−µ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lang="ru-BY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µ</m:t>
                                          </m:r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ru-BY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BY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p>
                                        <m:sSupPr>
                                          <m:ctrlPr>
                                            <a:rPr lang="ru-BY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.##(6)</m:t>
                          </m:r>
                        </m:e>
                      </m:eqArr>
                    </m:oMath>
                  </m:oMathPara>
                </a14:m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/>
                  <a:t>Состоит из этапов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априорной модели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∉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e>
                                  <m:f>
                                    <m:f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,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eqArr>
                              <m:r>
                                <a:rPr lang="ru-RU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;</m:t>
                              </m:r>
                            </m:e>
                          </m:d>
                          <m:r>
                            <a:rPr lang="ru-RU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#(7)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ru-RU" dirty="0"/>
                  <a:t>Определение целевой функции, в моем случае это </a:t>
                </a:r>
                <a:r>
                  <a:rPr lang="en-US" dirty="0"/>
                  <a:t>MSE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BY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BY" sz="18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BY" sz="18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BY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BY" sz="18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BY" sz="18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;###(8)</m:t>
                          </m:r>
                        </m:e>
                      </m:eqArr>
                    </m:oMath>
                  </m:oMathPara>
                </a14:m>
                <a:endParaRPr lang="ru-RU" dirty="0"/>
              </a:p>
              <a:p>
                <a:r>
                  <a:rPr lang="en-US" dirty="0"/>
                  <a:t>3.    </a:t>
                </a:r>
                <a:r>
                  <a:rPr lang="ru-RU" dirty="0"/>
                  <a:t>Апостериорная модель</a:t>
                </a:r>
                <a:r>
                  <a:rPr lang="en-US" dirty="0"/>
                  <a:t>;</a:t>
                </a:r>
                <a:endParaRPr lang="ru-RU" dirty="0"/>
              </a:p>
              <a:p>
                <a:pPr marL="457200" indent="-457200">
                  <a:buAutoNum type="arabicPeriod" startAt="4"/>
                </a:pPr>
                <a:r>
                  <a:rPr lang="ru-RU" dirty="0"/>
                  <a:t>Выбор следующего значения параметров, например методом </a:t>
                </a:r>
                <a:r>
                  <a:rPr lang="en-US" dirty="0"/>
                  <a:t>MAP</a:t>
                </a:r>
              </a:p>
              <a:p>
                <a:pPr marL="457200" indent="-457200">
                  <a:buAutoNum type="arabicPeriod" startAt="4"/>
                </a:pP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00" b="0" i="1" dirty="0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eqArr>
                                    <m:eqArrPr>
                                      <m:ctrlPr>
                                        <a:rPr lang="en-US" sz="1800" b="0" i="1" dirty="0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ru-BY" sz="1800" i="1" smtClean="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bSup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𝑎𝑟𝑔𝑚𝑎𝑥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ru-BY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BY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ru-RU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18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  <m:e>
                                                  <m:r>
                                                    <a:rPr lang="ru-RU" sz="18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𝑌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1800" b="0" i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00" b="0" i="1" smtClean="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###</m:t>
                                          </m:r>
                                        </m:e>
                                      </m:eqArr>
                                    </m:e>
                                  </m:eqAr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#</m:t>
                                  </m:r>
                                </m:e>
                              </m:eqArr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###</m:t>
                              </m:r>
                            </m:e>
                          </m:eqArr>
                          <m:r>
                            <a:rPr lang="ru-RU" sz="1800" b="0" i="1" dirty="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1800" b="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/>
                  <a:t> </a:t>
                </a:r>
              </a:p>
              <a:p>
                <a:r>
                  <a:rPr lang="en-US" dirty="0"/>
                  <a:t>5.    </a:t>
                </a:r>
                <a:r>
                  <a:rPr lang="ru-RU" dirty="0"/>
                  <a:t>Обновление и повторение.</a:t>
                </a:r>
                <a:endParaRPr lang="ru-BY" dirty="0"/>
              </a:p>
            </p:txBody>
          </p:sp>
        </mc:Choice>
        <mc:Fallback xmlns="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E7A6EF73-CA87-4443-B484-79147A1B7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004" y="1145224"/>
                <a:ext cx="11889995" cy="5238484"/>
              </a:xfrm>
              <a:blipFill>
                <a:blip r:embed="rId2"/>
                <a:stretch>
                  <a:fillRect l="-154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37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01E3B-FEB6-4DAE-8C05-6E6EBF9A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подбора параметров</a:t>
            </a:r>
            <a:endParaRPr lang="ru-BY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485023-152F-4707-A71B-E4910450D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6" y="1192528"/>
            <a:ext cx="6047307" cy="48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500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1065</Words>
  <Application>Microsoft Office PowerPoint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Тема Office</vt:lpstr>
      <vt:lpstr>Прогнозирование временных рядов на основе авторегресиионных моделей Карпович Артём Дмитриевич</vt:lpstr>
      <vt:lpstr>Цели и задачи работы</vt:lpstr>
      <vt:lpstr>Введение</vt:lpstr>
      <vt:lpstr>Тест Дики-Фуллера</vt:lpstr>
      <vt:lpstr>Операция конечной разности</vt:lpstr>
      <vt:lpstr>Базовое решение</vt:lpstr>
      <vt:lpstr>Прогнозирование временного ряда с использованием модели ARIMA</vt:lpstr>
      <vt:lpstr>Байесовский подход</vt:lpstr>
      <vt:lpstr>Процесс подбора параметров</vt:lpstr>
      <vt:lpstr>Прогноз с помощью байесовского подхода</vt:lpstr>
      <vt:lpstr>Прогноз с использованием модели векторной регрессии</vt:lpstr>
      <vt:lpstr>Построение модели</vt:lpstr>
      <vt:lpstr>Статистика Дарвина-Уотсона</vt:lpstr>
      <vt:lpstr>Прогноз и сравнение</vt:lpstr>
      <vt:lpstr>Заключение</vt:lpstr>
      <vt:lpstr>Список использованные источников</vt:lpstr>
      <vt:lpstr>Список использованных источников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Morzhig</cp:lastModifiedBy>
  <cp:revision>43</cp:revision>
  <dcterms:created xsi:type="dcterms:W3CDTF">2019-01-28T06:34:39Z</dcterms:created>
  <dcterms:modified xsi:type="dcterms:W3CDTF">2024-12-20T08:39:27Z</dcterms:modified>
</cp:coreProperties>
</file>