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21"/>
  </p:notesMasterIdLst>
  <p:sldIdLst>
    <p:sldId id="342" r:id="rId2"/>
    <p:sldId id="379" r:id="rId3"/>
    <p:sldId id="380" r:id="rId4"/>
    <p:sldId id="361" r:id="rId5"/>
    <p:sldId id="362" r:id="rId6"/>
    <p:sldId id="364" r:id="rId7"/>
    <p:sldId id="365" r:id="rId8"/>
    <p:sldId id="367" r:id="rId9"/>
    <p:sldId id="368" r:id="rId10"/>
    <p:sldId id="369" r:id="rId11"/>
    <p:sldId id="370" r:id="rId12"/>
    <p:sldId id="371" r:id="rId13"/>
    <p:sldId id="381" r:id="rId14"/>
    <p:sldId id="372" r:id="rId15"/>
    <p:sldId id="373" r:id="rId16"/>
    <p:sldId id="374" r:id="rId17"/>
    <p:sldId id="375" r:id="rId18"/>
    <p:sldId id="376" r:id="rId19"/>
    <p:sldId id="38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00FF"/>
    <a:srgbClr val="3333CC"/>
    <a:srgbClr val="666699"/>
    <a:srgbClr val="CC3300"/>
    <a:srgbClr val="FFFFCC"/>
    <a:srgbClr val="FF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89796" autoAdjust="0"/>
  </p:normalViewPr>
  <p:slideViewPr>
    <p:cSldViewPr>
      <p:cViewPr varScale="1">
        <p:scale>
          <a:sx n="62" d="100"/>
          <a:sy n="62" d="100"/>
        </p:scale>
        <p:origin x="5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qees Mohammad Aldabaibeh" userId="236b6285-857f-4a20-bc5a-529a373cd59f" providerId="ADAL" clId="{208EA001-2DB6-46E8-AAED-697D9BB5DFA8}"/>
    <pc:docChg chg="undo custSel addSld delSld modSld">
      <pc:chgData name="Balqees Mohammad Aldabaibeh" userId="236b6285-857f-4a20-bc5a-529a373cd59f" providerId="ADAL" clId="{208EA001-2DB6-46E8-AAED-697D9BB5DFA8}" dt="2022-10-26T12:33:38.630" v="18" actId="20577"/>
      <pc:docMkLst>
        <pc:docMk/>
      </pc:docMkLst>
      <pc:sldChg chg="del">
        <pc:chgData name="Balqees Mohammad Aldabaibeh" userId="236b6285-857f-4a20-bc5a-529a373cd59f" providerId="ADAL" clId="{208EA001-2DB6-46E8-AAED-697D9BB5DFA8}" dt="2022-10-26T11:54:28.861" v="6" actId="47"/>
        <pc:sldMkLst>
          <pc:docMk/>
          <pc:sldMk cId="0" sldId="276"/>
        </pc:sldMkLst>
      </pc:sldChg>
      <pc:sldChg chg="del">
        <pc:chgData name="Balqees Mohammad Aldabaibeh" userId="236b6285-857f-4a20-bc5a-529a373cd59f" providerId="ADAL" clId="{208EA001-2DB6-46E8-AAED-697D9BB5DFA8}" dt="2022-10-26T11:54:28.622" v="5" actId="47"/>
        <pc:sldMkLst>
          <pc:docMk/>
          <pc:sldMk cId="0" sldId="308"/>
        </pc:sldMkLst>
      </pc:sldChg>
      <pc:sldChg chg="del">
        <pc:chgData name="Balqees Mohammad Aldabaibeh" userId="236b6285-857f-4a20-bc5a-529a373cd59f" providerId="ADAL" clId="{208EA001-2DB6-46E8-AAED-697D9BB5DFA8}" dt="2022-10-26T11:54:29.049" v="7" actId="47"/>
        <pc:sldMkLst>
          <pc:docMk/>
          <pc:sldMk cId="0" sldId="337"/>
        </pc:sldMkLst>
      </pc:sldChg>
      <pc:sldChg chg="modSp mod">
        <pc:chgData name="Balqees Mohammad Aldabaibeh" userId="236b6285-857f-4a20-bc5a-529a373cd59f" providerId="ADAL" clId="{208EA001-2DB6-46E8-AAED-697D9BB5DFA8}" dt="2022-10-26T12:33:38.630" v="18" actId="20577"/>
        <pc:sldMkLst>
          <pc:docMk/>
          <pc:sldMk cId="0" sldId="342"/>
        </pc:sldMkLst>
        <pc:spChg chg="mod">
          <ac:chgData name="Balqees Mohammad Aldabaibeh" userId="236b6285-857f-4a20-bc5a-529a373cd59f" providerId="ADAL" clId="{208EA001-2DB6-46E8-AAED-697D9BB5DFA8}" dt="2022-10-26T12:33:38.630" v="18" actId="20577"/>
          <ac:spMkLst>
            <pc:docMk/>
            <pc:sldMk cId="0" sldId="342"/>
            <ac:spMk id="245763" creationId="{00000000-0000-0000-0000-000000000000}"/>
          </ac:spMkLst>
        </pc:spChg>
      </pc:sldChg>
      <pc:sldChg chg="del">
        <pc:chgData name="Balqees Mohammad Aldabaibeh" userId="236b6285-857f-4a20-bc5a-529a373cd59f" providerId="ADAL" clId="{208EA001-2DB6-46E8-AAED-697D9BB5DFA8}" dt="2022-10-26T11:54:28.202" v="3" actId="47"/>
        <pc:sldMkLst>
          <pc:docMk/>
          <pc:sldMk cId="1512324809" sldId="352"/>
        </pc:sldMkLst>
      </pc:sldChg>
      <pc:sldChg chg="del">
        <pc:chgData name="Balqees Mohammad Aldabaibeh" userId="236b6285-857f-4a20-bc5a-529a373cd59f" providerId="ADAL" clId="{208EA001-2DB6-46E8-AAED-697D9BB5DFA8}" dt="2022-10-26T11:54:28.408" v="4" actId="47"/>
        <pc:sldMkLst>
          <pc:docMk/>
          <pc:sldMk cId="1049486830" sldId="353"/>
        </pc:sldMkLst>
      </pc:sldChg>
      <pc:sldChg chg="del">
        <pc:chgData name="Balqees Mohammad Aldabaibeh" userId="236b6285-857f-4a20-bc5a-529a373cd59f" providerId="ADAL" clId="{208EA001-2DB6-46E8-AAED-697D9BB5DFA8}" dt="2022-10-26T11:54:27.985" v="2" actId="47"/>
        <pc:sldMkLst>
          <pc:docMk/>
          <pc:sldMk cId="1208690273" sldId="354"/>
        </pc:sldMkLst>
      </pc:sldChg>
      <pc:sldChg chg="del">
        <pc:chgData name="Balqees Mohammad Aldabaibeh" userId="236b6285-857f-4a20-bc5a-529a373cd59f" providerId="ADAL" clId="{208EA001-2DB6-46E8-AAED-697D9BB5DFA8}" dt="2022-10-26T11:54:27.133" v="0" actId="47"/>
        <pc:sldMkLst>
          <pc:docMk/>
          <pc:sldMk cId="2534512549" sldId="355"/>
        </pc:sldMkLst>
      </pc:sldChg>
      <pc:sldChg chg="del">
        <pc:chgData name="Balqees Mohammad Aldabaibeh" userId="236b6285-857f-4a20-bc5a-529a373cd59f" providerId="ADAL" clId="{208EA001-2DB6-46E8-AAED-697D9BB5DFA8}" dt="2022-10-26T11:54:27.608" v="1" actId="47"/>
        <pc:sldMkLst>
          <pc:docMk/>
          <pc:sldMk cId="1465954530" sldId="356"/>
        </pc:sldMkLst>
      </pc:sldChg>
      <pc:sldChg chg="del">
        <pc:chgData name="Balqees Mohammad Aldabaibeh" userId="236b6285-857f-4a20-bc5a-529a373cd59f" providerId="ADAL" clId="{208EA001-2DB6-46E8-AAED-697D9BB5DFA8}" dt="2022-10-26T11:54:29.278" v="8" actId="47"/>
        <pc:sldMkLst>
          <pc:docMk/>
          <pc:sldMk cId="4132030553" sldId="378"/>
        </pc:sldMkLst>
      </pc:sldChg>
      <pc:sldChg chg="add del">
        <pc:chgData name="Balqees Mohammad Aldabaibeh" userId="236b6285-857f-4a20-bc5a-529a373cd59f" providerId="ADAL" clId="{208EA001-2DB6-46E8-AAED-697D9BB5DFA8}" dt="2022-10-26T11:54:30.895" v="10" actId="47"/>
        <pc:sldMkLst>
          <pc:docMk/>
          <pc:sldMk cId="450071649" sldId="3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CA2DE3A4-F362-4CC9-A1FC-5F3157741E2B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4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CCFF1-32CF-45ED-9632-05A972632E8E}" type="slidenum">
              <a:rPr lang="ar-SA"/>
              <a:pPr/>
              <a:t>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3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5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40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4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56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62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2284AAED-00BE-4BC2-92FD-9FBCB38A5E41}" type="slidenum">
              <a:rPr lang="ar-SA" sz="1200" smtClean="0"/>
              <a:pPr/>
              <a:t>15</a:t>
            </a:fld>
            <a:endParaRPr lang="en-US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33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96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497265-7C47-4847-93B1-64EC137BF861}" type="slidenum">
              <a:rPr lang="ar-SA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51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497265-7C47-4847-93B1-64EC137BF861}" type="slidenum">
              <a:rPr lang="ar-SA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0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2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40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2177DFE-8B87-4A0C-B299-43D1A56505F0}" type="slidenum">
              <a:rPr lang="ar-SA" sz="1200" smtClean="0"/>
              <a:pPr/>
              <a:t>6</a:t>
            </a:fld>
            <a:endParaRPr lang="en-US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34E9242-6CF4-45D0-B2BC-9FB48E7FE7CC}" type="slidenum">
              <a:rPr lang="ar-SA" sz="1200" smtClean="0"/>
              <a:pPr/>
              <a:t>8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E3395F9-581A-49A9-B32B-F15E62E3B282}" type="slidenum">
              <a:rPr lang="ar-SA" sz="1200" smtClean="0"/>
              <a:pPr/>
              <a:t>9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7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1D175-025D-4B63-8DB0-4725A48093F3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4BCAE-4479-4B6D-9A10-BEBD307754D5}" type="slidenum">
              <a:rPr lang="ar-SA" smtClean="0"/>
              <a:pPr/>
              <a:t>‹#›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0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1F93-3916-40BC-8EAF-C6D3F7BDD27B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5C8E-1802-4BFF-9FC8-59B0B4AEF3AF}" type="slidenum">
              <a:rPr lang="ar-SA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3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53F4-B843-472A-AC68-F7D206414268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E1FA-C260-407F-8FE3-C1AC3DA58B4D}" type="slidenum">
              <a:rPr lang="ar-SA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2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5A26-8F8F-4BC6-82FC-13764D8A3DFD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E5922-BF23-404C-9EA4-21428D2EBD4B}" type="slidenum">
              <a:rPr lang="ar-SA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9DE3-BCD3-40D9-814C-902543C71E10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6B71-79A2-433C-B1CC-BB62BD49783E}" type="slidenum">
              <a:rPr lang="ar-SA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A8F9-62D7-462C-A568-0A09A95B0D6E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306C-65C3-4038-9F1F-AB4ED49B0FA9}" type="slidenum">
              <a:rPr lang="ar-SA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8715-B10B-46CE-ACD7-1B65AE5B8CAC}" type="datetime1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9CEB-E671-4F80-8F91-AAC24311A78D}" type="slidenum">
              <a:rPr lang="ar-SA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8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18D1-E849-471C-A451-D4D19E9D5A28}" type="datetime1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9D1D-3529-48E3-A396-8084BCA76028}" type="slidenum">
              <a:rPr lang="ar-SA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C2D3-1CEE-431B-A653-E2C139944E4C}" type="datetime1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CE063-4E9B-455F-A0B3-1BA520CCD753}" type="slidenum">
              <a:rPr lang="ar-SA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469C-2ED9-4AD8-AA55-2AACAB0B7214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BA1B-A874-4CAD-BE70-34615CC91B14}" type="slidenum">
              <a:rPr lang="ar-SA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61EE-2A60-42E9-8277-761173FE1728}" type="datetime1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754-41FF-4440-B350-44B3268292E5}" type="slidenum">
              <a:rPr lang="ar-SA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056B3-3A0B-47C9-B4B9-AE93ED19126D}" type="datetime1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D95AC-1DA0-4E78-B1D8-5247A46B4B25}" type="slidenum">
              <a:rPr lang="ar-SA" smtClean="0"/>
              <a:pPr/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63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447800"/>
            <a:ext cx="8305800" cy="1752600"/>
          </a:xfrm>
        </p:spPr>
        <p:txBody>
          <a:bodyPr>
            <a:normAutofit fontScale="90000"/>
          </a:bodyPr>
          <a:lstStyle/>
          <a:p>
            <a:r>
              <a:rPr lang="en-US"/>
              <a:t>Introduction in </a:t>
            </a:r>
            <a:r>
              <a:rPr lang="en-US" dirty="0"/>
              <a:t>Information Technology</a:t>
            </a:r>
            <a:br>
              <a:rPr lang="en-US" dirty="0"/>
            </a:br>
            <a:endParaRPr lang="en-US" dirty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Unit 2</a:t>
            </a:r>
            <a:endParaRPr lang="en-US" dirty="0"/>
          </a:p>
          <a:p>
            <a:r>
              <a:rPr lang="en-US" dirty="0"/>
              <a:t>Updated by Omar Issa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>
          <a:xfrm>
            <a:off x="492125" y="588963"/>
            <a:ext cx="8229600" cy="1143000"/>
          </a:xfrm>
        </p:spPr>
        <p:txBody>
          <a:bodyPr/>
          <a:lstStyle/>
          <a:p>
            <a:pPr algn="l"/>
            <a:r>
              <a:rPr lang="en-US" sz="4000"/>
              <a:t>Types of logic structures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Sequential logic structure.</a:t>
            </a:r>
          </a:p>
          <a:p>
            <a:pPr>
              <a:lnSpc>
                <a:spcPct val="150000"/>
              </a:lnSpc>
            </a:pPr>
            <a:r>
              <a:rPr lang="en-US" dirty="0"/>
              <a:t>Selection (decision) logic structure.</a:t>
            </a:r>
          </a:p>
          <a:p>
            <a:pPr>
              <a:lnSpc>
                <a:spcPct val="150000"/>
              </a:lnSpc>
            </a:pPr>
            <a:r>
              <a:rPr lang="en-US" dirty="0"/>
              <a:t>Repetition (loop) logic structure.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</p:spTree>
    <p:extLst>
      <p:ext uri="{BB962C8B-B14F-4D97-AF65-F5344CB8AC3E}">
        <p14:creationId xmlns:p14="http://schemas.microsoft.com/office/powerpoint/2010/main" val="332346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1-Sequenence Structure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Executing instructions one after another in a sequence.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536" y="2898775"/>
            <a:ext cx="219456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197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Example – Sequence Structure Flowchart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04938"/>
            <a:ext cx="7391400" cy="472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/>
              <a:t>Draw a flowchart for a program that that calculates the Area of a Rectangle by asking the user to input the values of the Length and the Width of a rectangle, and then it calculates the Area of the rectangle </a:t>
            </a:r>
          </a:p>
          <a:p>
            <a:pPr marL="0" indent="0">
              <a:buNone/>
            </a:pPr>
            <a:r>
              <a:rPr lang="en-US" sz="2400" dirty="0"/>
              <a:t>(Area = Length * Width), </a:t>
            </a:r>
          </a:p>
          <a:p>
            <a:pPr marL="0" indent="0">
              <a:buNone/>
            </a:pPr>
            <a:r>
              <a:rPr lang="en-US" sz="2400" dirty="0"/>
              <a:t>and displays the result on the computer screen.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</p:spTree>
    <p:extLst>
      <p:ext uri="{BB962C8B-B14F-4D97-AF65-F5344CB8AC3E}">
        <p14:creationId xmlns:p14="http://schemas.microsoft.com/office/powerpoint/2010/main" val="332985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Example – Sequence Structure Flowchart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04938"/>
            <a:ext cx="3820160" cy="4721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400" dirty="0"/>
              <a:t>Draw a flowchart for a program that that calculates the Area of a Rectangle by asking the user to input the values of the Length and the Width of a rectangle, and then it calculates the Area of the rectangle </a:t>
            </a:r>
          </a:p>
          <a:p>
            <a:pPr marL="0" indent="0">
              <a:buNone/>
            </a:pPr>
            <a:r>
              <a:rPr lang="en-US" sz="2400" dirty="0"/>
              <a:t>(Area = Length * Width), </a:t>
            </a:r>
          </a:p>
          <a:p>
            <a:pPr marL="0" indent="0">
              <a:buNone/>
            </a:pPr>
            <a:r>
              <a:rPr lang="en-US" sz="2400" dirty="0"/>
              <a:t>and displays the result on the computer screen.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17320"/>
            <a:ext cx="3566160" cy="4754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222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xfrm>
            <a:off x="488950" y="1070194"/>
            <a:ext cx="4616450" cy="54449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/>
            <a:r>
              <a:rPr lang="en-US" sz="2400" dirty="0"/>
              <a:t>This Structure is composed of two sets of instructions, one of which will be executed, while the other will be skipped.</a:t>
            </a:r>
          </a:p>
          <a:p>
            <a:pPr algn="just"/>
            <a:r>
              <a:rPr lang="en-US" sz="2400" dirty="0"/>
              <a:t>The decision shape is used, it has one input, and two outputs. </a:t>
            </a:r>
          </a:p>
          <a:p>
            <a:pPr algn="just"/>
            <a:r>
              <a:rPr lang="en-US" sz="2400" dirty="0"/>
              <a:t>Only one of the two outputs will be selected, the selection decision is based on the result of evaluating the condition; the result can be either True or False.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342900" y="195263"/>
            <a:ext cx="84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2- Selection (Decision) Structure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630" y="1070194"/>
            <a:ext cx="3566160" cy="2834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32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Example - Selection Structure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2250" y="1404938"/>
            <a:ext cx="3505200" cy="4352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n-US" sz="2400" dirty="0"/>
              <a:t>Draw a flowchart of a program that receives as inputs two different numbers, then determines the which one is the largest value and prints the largest value on the computer screen.</a:t>
            </a: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404938"/>
            <a:ext cx="5563451" cy="448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93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12900"/>
            <a:ext cx="3987800" cy="3543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n-US" sz="2400" dirty="0"/>
              <a:t>In this structure, instructions are executed repeatedly as long as the result of the condition remains True. It will stop the repetition when the result of the condition becomes False.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768350" y="423863"/>
            <a:ext cx="7169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3- Repetition (Loop) Structure</a:t>
            </a:r>
            <a:endParaRPr lang="en-US" dirty="0"/>
          </a:p>
        </p:txBody>
      </p:sp>
      <p:pic>
        <p:nvPicPr>
          <p:cNvPr id="5" name="Picture 4" descr="http://www.functionx.com/csharp1/flowcharts/flowchart8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892" y="1612900"/>
            <a:ext cx="4288633" cy="4206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179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051800" cy="563562"/>
          </a:xfrm>
        </p:spPr>
        <p:txBody>
          <a:bodyPr>
            <a:normAutofit/>
          </a:bodyPr>
          <a:lstStyle/>
          <a:p>
            <a:r>
              <a:rPr lang="en-US" dirty="0"/>
              <a:t>What is the output of this flowchart?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735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Answer:   2  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560" y="1600201"/>
            <a:ext cx="6208440" cy="4754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343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938"/>
            <a:ext cx="8051800" cy="563562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/>
              <a:t>the output </a:t>
            </a:r>
            <a:r>
              <a:rPr lang="en-US" dirty="0"/>
              <a:t>of this flowchart?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362200" cy="76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Answer: 3 5 7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t="1475" r="30063" b="6510"/>
          <a:stretch/>
        </p:blipFill>
        <p:spPr bwMode="auto">
          <a:xfrm>
            <a:off x="3124200" y="1371600"/>
            <a:ext cx="5212080" cy="5238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76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1] J. Glenn </a:t>
            </a:r>
            <a:r>
              <a:rPr lang="en-US" dirty="0" err="1"/>
              <a:t>Brookshear</a:t>
            </a:r>
            <a:r>
              <a:rPr lang="en-US" dirty="0"/>
              <a:t>; Dennis </a:t>
            </a:r>
            <a:r>
              <a:rPr lang="en-US" dirty="0" err="1"/>
              <a:t>Brylow</a:t>
            </a:r>
            <a:r>
              <a:rPr lang="en-US" dirty="0"/>
              <a:t> (2015). Computer Science: An Overview, 12th Edition. ISBN 13: 978-1-292-06116-0.</a:t>
            </a:r>
          </a:p>
          <a:p>
            <a:r>
              <a:rPr lang="en-US" dirty="0"/>
              <a:t>[2] Ralph M. Stair &amp; George W. Reynolds (2017). </a:t>
            </a:r>
            <a:r>
              <a:rPr lang="en-US"/>
              <a:t>Principles of Information Systems , 13th Edition, Cengage Learning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</p:spTree>
    <p:extLst>
      <p:ext uri="{BB962C8B-B14F-4D97-AF65-F5344CB8AC3E}">
        <p14:creationId xmlns:p14="http://schemas.microsoft.com/office/powerpoint/2010/main" val="114003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0" y="125413"/>
            <a:ext cx="8229600" cy="53657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Solving using programs</a:t>
            </a:r>
            <a:endParaRPr lang="en-US" sz="3600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800100"/>
            <a:ext cx="5260975" cy="5651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You can solve problems using a computer by building a program.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A </a:t>
            </a:r>
            <a:r>
              <a:rPr lang="en-US" sz="2400" b="1" dirty="0"/>
              <a:t>program</a:t>
            </a:r>
            <a:r>
              <a:rPr lang="en-US" sz="2400" dirty="0"/>
              <a:t> is a sequence of instructions to control the operation of a computer.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For the computer to execute a program, it must be written in a language that the computer can understand, in other words a programming language.</a:t>
            </a:r>
          </a:p>
          <a:p>
            <a:pPr>
              <a:lnSpc>
                <a:spcPct val="150000"/>
              </a:lnSpc>
            </a:pPr>
            <a:endParaRPr lang="en-US" sz="2600" dirty="0"/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432" y="3556351"/>
            <a:ext cx="3383280" cy="330164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071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0" y="261938"/>
            <a:ext cx="8229600" cy="741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Steps to building a program (Problem Solving Steps)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1371600"/>
            <a:ext cx="8369300" cy="4940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en-US" sz="2400" b="1" dirty="0"/>
              <a:t>Investigation and Analysis</a:t>
            </a:r>
            <a:r>
              <a:rPr lang="en-US" sz="2400" dirty="0"/>
              <a:t>: starts with understanding the problem and then analyzing the requirements of the program</a:t>
            </a:r>
          </a:p>
          <a:p>
            <a:pPr lvl="0"/>
            <a:r>
              <a:rPr lang="en-US" sz="2400" b="1" dirty="0"/>
              <a:t>Design</a:t>
            </a:r>
            <a:r>
              <a:rPr lang="en-US" sz="2400" dirty="0"/>
              <a:t>: stating the logical steps for solving the problem, these steps can be written as an Algorithm or drawn as a Flowchart</a:t>
            </a:r>
          </a:p>
          <a:p>
            <a:pPr lvl="0"/>
            <a:r>
              <a:rPr lang="en-US" sz="2400" b="1" dirty="0"/>
              <a:t>Implementation</a:t>
            </a:r>
            <a:r>
              <a:rPr lang="en-US" sz="2400" dirty="0"/>
              <a:t>: building the program using a programing language</a:t>
            </a:r>
          </a:p>
          <a:p>
            <a:pPr lvl="0"/>
            <a:r>
              <a:rPr lang="en-US" sz="2400" b="1" dirty="0"/>
              <a:t>Testing and Maintenance:</a:t>
            </a:r>
            <a:r>
              <a:rPr lang="en-US" sz="2400" dirty="0"/>
              <a:t> thoroughly checking the program and validating the output of the program against different inputs, then fixing any errors and continuously updating the program</a:t>
            </a:r>
          </a:p>
        </p:txBody>
      </p:sp>
    </p:spTree>
    <p:extLst>
      <p:ext uri="{BB962C8B-B14F-4D97-AF65-F5344CB8AC3E}">
        <p14:creationId xmlns:p14="http://schemas.microsoft.com/office/powerpoint/2010/main" val="34088476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0" y="261938"/>
            <a:ext cx="8229600" cy="893762"/>
          </a:xfrm>
        </p:spPr>
        <p:txBody>
          <a:bodyPr/>
          <a:lstStyle/>
          <a:p>
            <a:r>
              <a:rPr lang="en-US" sz="3600" b="1" dirty="0"/>
              <a:t>Algorithms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1600200"/>
            <a:ext cx="8369300" cy="4711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dirty="0"/>
              <a:t>Before writing a program using a programing language, it is important to form a clear vision of the steps that will constitute the program, and the logical sequence of those steps, these logical steps are known as an </a:t>
            </a:r>
            <a:r>
              <a:rPr lang="en-US" sz="2400" b="1" dirty="0"/>
              <a:t>Algorithm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An algorithm can be presented via two methods: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/>
              <a:t>Pseudocode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/>
              <a:t>Flowchart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68842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0" y="261938"/>
            <a:ext cx="8229600" cy="893762"/>
          </a:xfrm>
        </p:spPr>
        <p:txBody>
          <a:bodyPr/>
          <a:lstStyle/>
          <a:p>
            <a:r>
              <a:rPr lang="en-US" sz="3600" b="1" dirty="0"/>
              <a:t>Pseudocode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 bwMode="auto">
          <a:xfrm>
            <a:off x="0" y="1600200"/>
            <a:ext cx="8369300" cy="4711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b="1" dirty="0"/>
              <a:t>Pseudocode</a:t>
            </a:r>
            <a:r>
              <a:rPr lang="en-US" sz="2800" dirty="0"/>
              <a:t> is using simple English language to write algorithms, when writing a Pseudocode there is no need to follow the syntax of a specific programming language.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6214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61938"/>
            <a:ext cx="8229600" cy="1143000"/>
          </a:xfrm>
        </p:spPr>
        <p:txBody>
          <a:bodyPr/>
          <a:lstStyle/>
          <a:p>
            <a:r>
              <a:rPr lang="en-US" sz="3600" dirty="0"/>
              <a:t>Pseudocode</a:t>
            </a:r>
            <a:r>
              <a:rPr lang="tr-TR" sz="3600" dirty="0"/>
              <a:t> </a:t>
            </a:r>
            <a:r>
              <a:rPr lang="en-US" sz="3600" dirty="0"/>
              <a:t>&amp; Algorithm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b="1" dirty="0"/>
              <a:t>Example - Pseudocode</a:t>
            </a:r>
            <a:r>
              <a:rPr lang="tr-TR" sz="2400" b="1" dirty="0"/>
              <a:t> </a:t>
            </a:r>
            <a:endParaRPr lang="en-US" sz="2400" b="1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Write an algorithm to determine a student’s average grade and indicate whether it is passing or failing. The final grade is calculated as the average of his marks in courses.</a:t>
            </a:r>
          </a:p>
          <a:p>
            <a:pPr>
              <a:buFontTx/>
              <a:buNone/>
            </a:pPr>
            <a:endParaRPr lang="en-US" sz="2400" dirty="0">
              <a:solidFill>
                <a:srgbClr val="3366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</p:spTree>
    <p:extLst>
      <p:ext uri="{BB962C8B-B14F-4D97-AF65-F5344CB8AC3E}">
        <p14:creationId xmlns:p14="http://schemas.microsoft.com/office/powerpoint/2010/main" val="121224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Pseudocode</a:t>
            </a:r>
            <a:r>
              <a:rPr lang="tr-TR" sz="3600" dirty="0"/>
              <a:t> </a:t>
            </a:r>
            <a:r>
              <a:rPr lang="en-US" sz="3600" dirty="0"/>
              <a:t>&amp; Algorithm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676400"/>
            <a:ext cx="8077200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Pseudocode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Input a set of marks for the courses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Calculate their average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Print the Average of the marks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if average is above or equal 50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i="1" dirty="0"/>
              <a:t>		Print “Pass”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i="1" dirty="0"/>
              <a:t>	else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i="1" dirty="0"/>
              <a:t>		Print “Fail”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</p:spTree>
    <p:extLst>
      <p:ext uri="{BB962C8B-B14F-4D97-AF65-F5344CB8AC3E}">
        <p14:creationId xmlns:p14="http://schemas.microsoft.com/office/powerpoint/2010/main" val="361117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Introduction to Flowcharts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676400"/>
            <a:ext cx="5943600" cy="45720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A flowchart is a graphical representation of the sequence of operations in a program.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Flowcharts are similar to Pseudocode in their function.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52600"/>
            <a:ext cx="219456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205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8900"/>
            <a:ext cx="8229600" cy="3175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Flowchart Symbols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Ralph M. Stair &amp; George W. Reynolds (2017). Principles of Information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774700"/>
            <a:ext cx="8229600" cy="5351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6476" t="2778" r="29697" b="34549"/>
          <a:stretch/>
        </p:blipFill>
        <p:spPr>
          <a:xfrm>
            <a:off x="457200" y="535404"/>
            <a:ext cx="7863840" cy="6322596"/>
          </a:xfrm>
          <a:prstGeom prst="rect">
            <a:avLst/>
          </a:prstGeom>
        </p:spPr>
      </p:pic>
      <p:pic>
        <p:nvPicPr>
          <p:cNvPr id="9222" name="Picture 1394" descr="Flowline symbol in flowchart of programm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2475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4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3143</TotalTime>
  <Words>1017</Words>
  <Application>Microsoft Office PowerPoint</Application>
  <PresentationFormat>On-screen Show (4:3)</PresentationFormat>
  <Paragraphs>92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Introduction in Information Technology </vt:lpstr>
      <vt:lpstr>Problem Solving using programs</vt:lpstr>
      <vt:lpstr>Steps to building a program (Problem Solving Steps)</vt:lpstr>
      <vt:lpstr>Algorithms</vt:lpstr>
      <vt:lpstr>Pseudocode</vt:lpstr>
      <vt:lpstr>Pseudocode &amp; Algorithm</vt:lpstr>
      <vt:lpstr>Pseudocode &amp; Algorithm</vt:lpstr>
      <vt:lpstr>Introduction to Flowcharts</vt:lpstr>
      <vt:lpstr>Flowchart Symbols</vt:lpstr>
      <vt:lpstr>Types of logic structures</vt:lpstr>
      <vt:lpstr>1-Sequenence Structure</vt:lpstr>
      <vt:lpstr>Example – Sequence Structure Flowchart</vt:lpstr>
      <vt:lpstr>Example – Sequence Structure Flowchart</vt:lpstr>
      <vt:lpstr>PowerPoint Presentation</vt:lpstr>
      <vt:lpstr>Example - Selection Structure</vt:lpstr>
      <vt:lpstr>PowerPoint Presentation</vt:lpstr>
      <vt:lpstr>What is the output of this flowchart?</vt:lpstr>
      <vt:lpstr>What is the output of this flowchart?</vt:lpstr>
      <vt:lpstr>References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Course Technology</dc:creator>
  <cp:lastModifiedBy>Balqees Mohammad Aldabaibeh</cp:lastModifiedBy>
  <cp:revision>295</cp:revision>
  <dcterms:created xsi:type="dcterms:W3CDTF">2002-11-22T15:56:32Z</dcterms:created>
  <dcterms:modified xsi:type="dcterms:W3CDTF">2022-10-26T12:33:39Z</dcterms:modified>
</cp:coreProperties>
</file>