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97" r:id="rId3"/>
    <p:sldId id="429" r:id="rId4"/>
    <p:sldId id="401" r:id="rId5"/>
    <p:sldId id="411" r:id="rId6"/>
    <p:sldId id="421" r:id="rId7"/>
    <p:sldId id="422" r:id="rId8"/>
    <p:sldId id="423" r:id="rId9"/>
    <p:sldId id="402" r:id="rId10"/>
    <p:sldId id="424" r:id="rId11"/>
    <p:sldId id="425" r:id="rId12"/>
    <p:sldId id="426" r:id="rId13"/>
    <p:sldId id="427" r:id="rId14"/>
    <p:sldId id="428" r:id="rId15"/>
    <p:sldId id="365" r:id="rId16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B3"/>
    <a:srgbClr val="DEC2DB"/>
    <a:srgbClr val="FFFF99"/>
    <a:srgbClr val="FFFF66"/>
    <a:srgbClr val="DF6645"/>
    <a:srgbClr val="A3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86934" autoAdjust="0"/>
  </p:normalViewPr>
  <p:slideViewPr>
    <p:cSldViewPr>
      <p:cViewPr varScale="1">
        <p:scale>
          <a:sx n="83" d="100"/>
          <a:sy n="83" d="100"/>
        </p:scale>
        <p:origin x="1098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2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2C5368-E278-4B29-A651-CA34E85688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3790EE-1347-4DCB-B464-4D94F009B1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94656DC-3850-48CC-87F2-4690DFFD6E75}" type="datetimeFigureOut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927A5-6235-4E91-A987-4C2539D897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256F7-B69B-48AD-ABA2-77F1887F44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1B4573F-242A-4405-9EF5-885988D8E79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7DCF85-B612-47E3-A312-94E9FF7AD1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7EE1B-2F2E-4B37-A666-5B3507C397A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  <a:extLst/>
          </a:lstStyle>
          <a:p>
            <a:pPr>
              <a:defRPr/>
            </a:pPr>
            <a:fld id="{E888E1BC-A84A-4498-BB4B-E8E1D627623B}" type="datetimeFigureOut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DBBB2C9-C94F-4D06-BE88-A2FCE1B6A6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1E5469D-3C73-45A0-8DCF-8049E50E8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37FD6-4612-4999-8C0E-9BD541D21E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90ECB-CED8-4B95-B332-C9FF9D5F74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8FECB8C-4A73-4CFE-95B9-C498460C46F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3E67462F-A56B-4721-AB1D-096E13FD6A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2C1BD53-938E-40EB-9B3F-681547C5A6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83097B8E-258E-4669-9C9D-9686061877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BF03D7-345C-445A-B253-C9CCFF8BC07F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5E72624C-B17A-4D8F-92D2-7BBD959C30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F11960F1-E9D3-4053-AA11-098BB30438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BA60373-A451-4403-8633-D052C61271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A7B0C0-CBC4-4AA4-AF15-8498AA169A1F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9C6AF7-99C1-40F6-B0E1-C8F4CE414B4B}"/>
              </a:ext>
            </a:extLst>
          </p:cNvPr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D656E0-8898-43CA-AB73-70EFFDF30578}"/>
              </a:ext>
            </a:extLst>
          </p:cNvPr>
          <p:cNvSpPr/>
          <p:nvPr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41F7CE-12C1-4FC8-9B2D-93A324598305}"/>
              </a:ext>
            </a:extLst>
          </p:cNvPr>
          <p:cNvSpPr/>
          <p:nvPr/>
        </p:nvSpPr>
        <p:spPr>
          <a:xfrm>
            <a:off x="2359025" y="4533900"/>
            <a:ext cx="6784975" cy="5334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7">
            <a:extLst>
              <a:ext uri="{FF2B5EF4-FFF2-40B4-BE49-F238E27FC236}">
                <a16:creationId xmlns:a16="http://schemas.microsoft.com/office/drawing/2014/main" id="{C3B7A1D1-C03F-4D8C-BA86-8DC99F32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4551363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008C197-EF57-4107-BC03-A6D0D963A207}" type="datetime1">
              <a:rPr lang="en-US"/>
              <a:pPr>
                <a:defRPr/>
              </a:pPr>
              <a:t>6/7/2019</a:t>
            </a:fld>
            <a:endParaRPr lang="en-US" dirty="0"/>
          </a:p>
        </p:txBody>
      </p:sp>
      <p:sp>
        <p:nvSpPr>
          <p:cNvPr id="8" name="Footer Placeholder 16">
            <a:extLst>
              <a:ext uri="{FF2B5EF4-FFF2-40B4-BE49-F238E27FC236}">
                <a16:creationId xmlns:a16="http://schemas.microsoft.com/office/drawing/2014/main" id="{83C3BAA7-6A91-478B-B2FA-FE211A1C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5975" y="177800"/>
            <a:ext cx="5867400" cy="273050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28">
            <a:extLst>
              <a:ext uri="{FF2B5EF4-FFF2-40B4-BE49-F238E27FC236}">
                <a16:creationId xmlns:a16="http://schemas.microsoft.com/office/drawing/2014/main" id="{F40FD715-8F05-4636-B57A-A202877D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fld id="{FD592C22-C22F-4C46-816D-4383B59BB7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717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F39E3-78D9-47FA-B09C-36EE11625D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019C526-D170-45B8-A744-47CDB6C98017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FEE64-A230-4B03-AFEA-F9BC05D85E7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2EF9D1B-D6C1-489A-9D2F-E96CDCD537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 pitchFamily="34" charset="0"/>
              </a:defRPr>
            </a:lvl1pPr>
          </a:lstStyle>
          <a:p>
            <a:fld id="{EA24C39A-5232-462F-A2B2-51F5C2291ED2}" type="slidenum">
              <a:rPr lang="en-US" altLang="en-US"/>
              <a:pPr/>
              <a:t>‹#›</a:t>
            </a:fld>
            <a:endParaRPr lang="en-US" altLang="en-US" sz="18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18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C559B0-8F40-4C55-9492-F0DAF9E89F93}"/>
              </a:ext>
            </a:extLst>
          </p:cNvPr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070F0C-3FEA-43AF-863F-ECECC05BC347}"/>
              </a:ext>
            </a:extLst>
          </p:cNvPr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D82689-1F23-42B7-8753-8444C4A71192}"/>
              </a:ext>
            </a:extLst>
          </p:cNvPr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11">
            <a:extLst>
              <a:ext uri="{FF2B5EF4-FFF2-40B4-BE49-F238E27FC236}">
                <a16:creationId xmlns:a16="http://schemas.microsoft.com/office/drawing/2014/main" id="{9C3F18A4-9AC5-4C52-900C-A3944778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B9C231-AED4-4746-BB39-7F2C7D486B23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C2837CF2-30C8-487A-848A-2BFCFA3029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70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ctr">
              <a:defRPr sz="2400" b="1">
                <a:solidFill>
                  <a:srgbClr val="FFFFFF"/>
                </a:solidFill>
                <a:latin typeface="Tw Cen MT" panose="020B0602020104020603" pitchFamily="34" charset="0"/>
              </a:defRPr>
            </a:lvl1pPr>
          </a:lstStyle>
          <a:p>
            <a:fld id="{998E9AB8-2603-4331-8758-1DD358A7BB06}" type="slidenum">
              <a:rPr lang="en-US" altLang="en-US"/>
              <a:pPr/>
              <a:t>‹#›</a:t>
            </a:fld>
            <a:endParaRPr lang="en-US" altLang="en-US" b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8E57FB6B-F08F-49D9-BDFF-2CA4ECD607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47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80B3C087-8E23-489A-B083-8F05A7276AA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EF480E4A-7647-4BFB-A86B-581B77D79815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0F17B2F-9EDB-4E77-81EF-40BFE0F936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 pitchFamily="34" charset="0"/>
              </a:defRPr>
            </a:lvl1pPr>
          </a:lstStyle>
          <a:p>
            <a:fld id="{E5FFEAA0-4B93-4FF6-B5C3-DCA4A419C863}" type="slidenum">
              <a:rPr lang="en-US" altLang="en-US"/>
              <a:pPr/>
              <a:t>‹#›</a:t>
            </a:fld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A4946B21-803D-4A83-84DB-19101281C6B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7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76BFFAE2-51EA-4F48-98F5-28ED2AD2681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E396B740-C612-4820-9E56-4E459ACE873E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772A605E-22C0-439A-9E0D-869D112B5FD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 pitchFamily="34" charset="0"/>
              </a:defRPr>
            </a:lvl1pPr>
          </a:lstStyle>
          <a:p>
            <a:fld id="{C8403785-C94A-4F67-AB0D-377AAC17DB6B}" type="slidenum">
              <a:rPr lang="en-US" altLang="en-US"/>
              <a:pPr/>
              <a:t>‹#›</a:t>
            </a:fld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3DBA30D8-9750-4916-ADC2-3F313C164D4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4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2E4BDF-50E1-4BB0-A8C9-E3A01787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4A23248-0869-4AA3-BF8A-5E958722C198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6231D-03FE-4A8D-A89D-DFC9C1A2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7B57A-E680-4001-BA53-E0178C3D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  <a:latin typeface="Tw Cen MT" panose="020B0602020104020603" pitchFamily="34" charset="0"/>
              </a:defRPr>
            </a:lvl1pPr>
          </a:lstStyle>
          <a:p>
            <a:fld id="{2097638B-AAF2-44E9-B82B-5D9520869D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9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84DC17-E709-4BFD-A74E-96D77582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46540B0-078D-484D-91BE-FF1F4FEBD5A9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27D77-F54D-4BB8-9D04-38EF7CF8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42112-F4A9-43CC-96FA-D182F65F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fld id="{51CAED95-4849-4210-AA6F-4ED9624877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62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9E171-039B-429E-B4C3-DD631B5A3AA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4B4775B-1284-4482-A313-F4834FD4C5B8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116E8-3D2A-43ED-8629-FB5337E60A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D1112-A769-4BBE-9B13-5AB68155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  <a:latin typeface="Tw Cen MT" panose="020B0602020104020603" pitchFamily="34" charset="0"/>
              </a:defRPr>
            </a:lvl1pPr>
          </a:lstStyle>
          <a:p>
            <a:fld id="{40BC96B9-0A8B-4713-B7B6-2C94F89320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19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45312F-116D-4D6B-9656-780D60257862}"/>
              </a:ext>
            </a:extLst>
          </p:cNvPr>
          <p:cNvSpPr/>
          <p:nvPr/>
        </p:nvSpPr>
        <p:spPr>
          <a:xfrm>
            <a:off x="-9525" y="3429000"/>
            <a:ext cx="9144000" cy="66516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4A7A2A-51E8-4D28-BD54-D15C57917EE0}"/>
              </a:ext>
            </a:extLst>
          </p:cNvPr>
          <p:cNvSpPr/>
          <p:nvPr/>
        </p:nvSpPr>
        <p:spPr>
          <a:xfrm>
            <a:off x="-9525" y="3497263"/>
            <a:ext cx="1463675" cy="5349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A991FF-A7AF-47D0-8E0A-D6ED314F55DA}"/>
              </a:ext>
            </a:extLst>
          </p:cNvPr>
          <p:cNvSpPr/>
          <p:nvPr/>
        </p:nvSpPr>
        <p:spPr>
          <a:xfrm>
            <a:off x="1544638" y="3490913"/>
            <a:ext cx="7589837" cy="534987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B3639E-D2D0-4773-81A0-CB46E644FEEE}"/>
              </a:ext>
            </a:extLst>
          </p:cNvPr>
          <p:cNvSpPr/>
          <p:nvPr/>
        </p:nvSpPr>
        <p:spPr>
          <a:xfrm>
            <a:off x="1447800" y="0"/>
            <a:ext cx="100013" cy="51498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11">
            <a:extLst>
              <a:ext uri="{FF2B5EF4-FFF2-40B4-BE49-F238E27FC236}">
                <a16:creationId xmlns:a16="http://schemas.microsoft.com/office/drawing/2014/main" id="{5297E12A-A749-48DE-9873-F2A52B7E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4638"/>
          </a:xfrm>
        </p:spPr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66950221-E12F-4081-8793-6455F6B6ACFC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10" name="Slide Number Placeholder 12">
            <a:extLst>
              <a:ext uri="{FF2B5EF4-FFF2-40B4-BE49-F238E27FC236}">
                <a16:creationId xmlns:a16="http://schemas.microsoft.com/office/drawing/2014/main" id="{03C73521-4A6B-43A9-A441-4552A64FB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3500438"/>
            <a:ext cx="1447800" cy="498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 b="1">
                <a:solidFill>
                  <a:srgbClr val="FFFFFF"/>
                </a:solidFill>
                <a:latin typeface="Tw Cen MT" panose="020B0602020104020603" pitchFamily="34" charset="0"/>
              </a:defRPr>
            </a:lvl1pPr>
          </a:lstStyle>
          <a:p>
            <a:fld id="{E0D7ED3C-B52E-4DA1-8233-553332F091A6}" type="slidenum">
              <a:rPr lang="en-US" altLang="en-US"/>
              <a:pPr/>
              <a:t>‹#›</a:t>
            </a:fld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C3A16CEA-4C6C-4F18-B10B-5CA53911D2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4686300"/>
            <a:ext cx="4572000" cy="273050"/>
          </a:xfrm>
        </p:spPr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29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12">
            <a:extLst>
              <a:ext uri="{FF2B5EF4-FFF2-40B4-BE49-F238E27FC236}">
                <a16:creationId xmlns:a16="http://schemas.microsoft.com/office/drawing/2014/main" id="{CDC33386-D357-49B1-A853-8CB94786BC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5" y="1123950"/>
            <a:ext cx="8153400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C9FAAD6-1C0C-4B5F-BB04-E0AA03E42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4638"/>
          </a:xfrm>
          <a:prstGeom prst="rect">
            <a:avLst/>
          </a:prstGeom>
        </p:spPr>
        <p:txBody>
          <a:bodyPr vert="horz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326C7B49-9362-4448-A4AD-83C0104BEF73}" type="datetime1">
              <a:rPr lang="en-US"/>
              <a:pPr>
                <a:defRPr/>
              </a:pPr>
              <a:t>6/7/2019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7DDE8-1846-4946-AB2C-359809F74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4686300"/>
            <a:ext cx="5421313" cy="273050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F4976-3269-4FF8-B8FC-B4AF9E939AA9}"/>
              </a:ext>
            </a:extLst>
          </p:cNvPr>
          <p:cNvSpPr/>
          <p:nvPr/>
        </p:nvSpPr>
        <p:spPr>
          <a:xfrm>
            <a:off x="0" y="844550"/>
            <a:ext cx="9144000" cy="2397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AAAC47-A0F0-4BED-9841-40E62890687E}"/>
              </a:ext>
            </a:extLst>
          </p:cNvPr>
          <p:cNvSpPr/>
          <p:nvPr/>
        </p:nvSpPr>
        <p:spPr>
          <a:xfrm flipV="1">
            <a:off x="0" y="590550"/>
            <a:ext cx="9144000" cy="50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1" name="Title Placeholder 21">
            <a:extLst>
              <a:ext uri="{FF2B5EF4-FFF2-40B4-BE49-F238E27FC236}">
                <a16:creationId xmlns:a16="http://schemas.microsoft.com/office/drawing/2014/main" id="{0946E2BE-7F73-4DD4-B0B6-32626475BAA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52400" y="117475"/>
            <a:ext cx="87630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9pPr>
      <a:extLst/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B6A776-B791-4C21-AE45-28782954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/>
              <a:t>Exercises – biological signals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27563A-6A2D-4B0A-8CB0-1C4D9DD77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200" y="4537075"/>
            <a:ext cx="6515100" cy="514350"/>
          </a:xfrm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b="1" dirty="0"/>
              <a:t>Exercise </a:t>
            </a:r>
            <a:r>
              <a:rPr lang="en-US" dirty="0"/>
              <a:t>1 - SS 2014 – Michel Kana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2">
            <a:extLst>
              <a:ext uri="{FF2B5EF4-FFF2-40B4-BE49-F238E27FC236}">
                <a16:creationId xmlns:a16="http://schemas.microsoft.com/office/drawing/2014/main" id="{0B62A663-C655-4B21-865D-D4D06259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en-US" altLang="en-US" b="1"/>
              <a:t>Exercise 1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F96A3F5-30CB-4B5E-8022-AA2C6F5A04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8991600" cy="4495800"/>
          </a:xfrm>
        </p:spPr>
        <p:txBody>
          <a:bodyPr>
            <a:normAutofit fontScale="77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000" b="1" dirty="0"/>
              <a:t>Sampling rate effect on the ECG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800" dirty="0"/>
              <a:t>MP menu &gt; Set up Acquisition</a:t>
            </a:r>
            <a:endParaRPr 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No significant statistical difference between 500 Hz and 250 Hz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err="1"/>
              <a:t>Undersampling</a:t>
            </a:r>
            <a:r>
              <a:rPr lang="en-US" dirty="0"/>
              <a:t> (&lt; 125 Hz) shows significant reductions in peak amplitude values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512 Hz ensures that the QRS complex is fully digitized. 512 Hz = sampling period of approximately 1/512 = 2 </a:t>
            </a:r>
            <a:r>
              <a:rPr lang="en-US" dirty="0" err="1"/>
              <a:t>ms</a:t>
            </a:r>
            <a:r>
              <a:rPr lang="en-US" dirty="0"/>
              <a:t>, which captures at least 0.08 s / 2 </a:t>
            </a:r>
            <a:r>
              <a:rPr lang="en-US" dirty="0" err="1"/>
              <a:t>ms</a:t>
            </a:r>
            <a:r>
              <a:rPr lang="en-US" dirty="0"/>
              <a:t> = 40 samples are captured during the shortest QRS complex.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Hardware Settings for ECG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dirty="0"/>
              <a:t>MP menu &gt; Set up Channels &gt; View/Change Parameters</a:t>
            </a:r>
            <a:endParaRPr 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Magnitude amplification from 1 – 2 mV to about 0.5 – 1 V with a total gain of about 500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Add or subtract a constant to the signal in case the electrode has inherent offset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AC Coupling is appropriate for ECG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>
            <a:extLst>
              <a:ext uri="{FF2B5EF4-FFF2-40B4-BE49-F238E27FC236}">
                <a16:creationId xmlns:a16="http://schemas.microsoft.com/office/drawing/2014/main" id="{2C310732-5FE6-4C23-B3EC-62733108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en-US" altLang="en-US" b="1"/>
              <a:t>Exercise 2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68F8242-8F21-41F1-9D15-B0A4CC070D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5867400" cy="4495800"/>
          </a:xfrm>
        </p:spPr>
        <p:txBody>
          <a:bodyPr>
            <a:normAutofit fontScale="47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Hardware-based filters in </a:t>
            </a:r>
            <a:r>
              <a:rPr lang="en-US" b="1" dirty="0" err="1"/>
              <a:t>Biopac</a:t>
            </a:r>
            <a:endParaRPr lang="en-US" b="1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800" dirty="0"/>
              <a:t>MP menu &gt; Set up Channels &gt; View/Change Parameters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Within the MP35/30 hardware itself before the data is displayed on your computer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Cannot be used to filter data below 30 Hz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Three programmable digital second-order filters</a:t>
            </a:r>
            <a:r>
              <a:rPr lang="en-US" sz="2500" dirty="0"/>
              <a:t>: low pass, high pass, band pass, band stop.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500" dirty="0"/>
              <a:t>Two selectable hardware filter: a switchable 0.05 Hz / 0.5 Hz only for AC coupled signals, a switchable1 kHz / 5 kHz low pass filter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Application: noise filtering in ECG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Magnitude amplification from 1 – 2 mV to about 0.5 – 1 V with a total gain of about 500.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High-pass filter (cut-off 0.03 to 5 Hz, usually 0.05 Hz) for the removal of low-frequency noise produced by respiration and electrode movement that results in a base line drift of the ECG signal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Motionless subject to avoid EMG noise which has a wide frequency range (1 – 5000 Hz)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Low-pass (cut-off 35 to 60 Hz) or notch filter for the removal of 60 Hz noise of power line interference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800" dirty="0"/>
              <a:t>Q setting: an optimally dampened filter has Q of 0.707 for low and high-pass filters, 5.000 for band pass and band stop filters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dirty="0"/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E77ED58C-C8A5-4860-AA22-D95E43537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971550"/>
            <a:ext cx="31908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>
            <a:extLst>
              <a:ext uri="{FF2B5EF4-FFF2-40B4-BE49-F238E27FC236}">
                <a16:creationId xmlns:a16="http://schemas.microsoft.com/office/drawing/2014/main" id="{168C8A2C-088A-4381-9D89-3DBAF456A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en-US" altLang="en-US" b="1"/>
              <a:t>Exercise 3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90203D7-4651-4211-BE44-8FC8841263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6153150" cy="4457700"/>
          </a:xfrm>
        </p:spPr>
        <p:txBody>
          <a:bodyPr>
            <a:normAutofit fontScale="62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000" b="1" dirty="0"/>
              <a:t>Calculation Channel Presets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dirty="0"/>
              <a:t>Rate Calculation: extracts information about the interval between a series of peaks in a waveform. </a:t>
            </a:r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sz="2100" dirty="0"/>
              <a:t>Function </a:t>
            </a:r>
            <a:r>
              <a:rPr lang="en-US" sz="2100" i="1" dirty="0"/>
              <a:t>Interval </a:t>
            </a:r>
            <a:r>
              <a:rPr lang="en-US" sz="2100" dirty="0"/>
              <a:t>for </a:t>
            </a:r>
            <a:r>
              <a:rPr lang="en-US" sz="2000" dirty="0"/>
              <a:t>inter-beat interval</a:t>
            </a:r>
            <a:r>
              <a:rPr lang="en-US" sz="2100" dirty="0"/>
              <a:t> calculation (i.e. RR interval durations)</a:t>
            </a:r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sz="2100" dirty="0"/>
              <a:t>Function </a:t>
            </a:r>
            <a:r>
              <a:rPr lang="en-US" sz="2100" i="1" dirty="0"/>
              <a:t>Rate (BPM) </a:t>
            </a:r>
            <a:r>
              <a:rPr lang="en-US" sz="2100" dirty="0"/>
              <a:t>for beats per minutes calculation</a:t>
            </a:r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sz="2100" dirty="0"/>
              <a:t>Function </a:t>
            </a:r>
            <a:r>
              <a:rPr lang="en-US" sz="2100" i="1" dirty="0"/>
              <a:t>Peak Maximum </a:t>
            </a:r>
            <a:r>
              <a:rPr lang="en-US" sz="2100" dirty="0"/>
              <a:t>for systolic blood pressure estimation from R-wave</a:t>
            </a:r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sz="2100" dirty="0"/>
              <a:t>Function </a:t>
            </a:r>
            <a:r>
              <a:rPr lang="en-US" sz="2100" i="1" dirty="0"/>
              <a:t>Peak Minimum </a:t>
            </a:r>
            <a:r>
              <a:rPr lang="en-US" sz="2100" dirty="0"/>
              <a:t>for diastolic blood pressure estimation from R-wave</a:t>
            </a:r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sz="2100" dirty="0"/>
              <a:t>Function </a:t>
            </a:r>
            <a:r>
              <a:rPr lang="en-US" sz="2100" i="1" dirty="0"/>
              <a:t>Mean Rate Value </a:t>
            </a:r>
            <a:r>
              <a:rPr lang="en-US" sz="2100" dirty="0"/>
              <a:t>for mean arterial pressure estimation from R-wave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dirty="0"/>
              <a:t>Filter Calculation: </a:t>
            </a:r>
            <a:r>
              <a:rPr lang="en-US" sz="2000" dirty="0"/>
              <a:t>performs real-time digital filtering on Analog or Calculation channels.</a:t>
            </a:r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sz="2100" dirty="0"/>
              <a:t>Low Pass filter: pass only frequencies below the cutoff point</a:t>
            </a:r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sz="2100" dirty="0"/>
              <a:t>High Pass filter: pass only frequencies above the cutoff point</a:t>
            </a:r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sz="2100" dirty="0"/>
              <a:t>Band Pass (low + high) filter: pass only frequencies in the range specified by a low and high cutoff</a:t>
            </a:r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sz="2100" dirty="0"/>
              <a:t>Band Pass filter: pass only a narrow band of frequencies around a center cutoff</a:t>
            </a:r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sz="2100" dirty="0"/>
              <a:t>Band Stop filter: pass only a wide band of frequencies except of those around a center cutoff. E.g. for removing 60 Hz power line noise from ECG.</a:t>
            </a:r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sz="2100" dirty="0"/>
              <a:t>Band Stop – Line </a:t>
            </a:r>
            <a:r>
              <a:rPr lang="en-US" sz="2100" dirty="0" err="1"/>
              <a:t>Freq</a:t>
            </a:r>
            <a:r>
              <a:rPr lang="en-US" sz="2100" dirty="0"/>
              <a:t> filter: similar to Band Stop for 50 Hz or 60 Hz cutoff.</a:t>
            </a:r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endParaRPr lang="en-US" sz="2100" dirty="0"/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endParaRPr lang="en-US" sz="2100" dirty="0"/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endParaRPr lang="en-US" sz="2100" dirty="0"/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endParaRPr lang="en-US" sz="2100" dirty="0"/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endParaRPr lang="en-US" sz="2100" dirty="0"/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endParaRPr lang="en-US" sz="2100" dirty="0"/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endParaRPr lang="en-US" sz="2100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dirty="0"/>
          </a:p>
        </p:txBody>
      </p:sp>
      <p:pic>
        <p:nvPicPr>
          <p:cNvPr id="23556" name="Picture 2">
            <a:extLst>
              <a:ext uri="{FF2B5EF4-FFF2-40B4-BE49-F238E27FC236}">
                <a16:creationId xmlns:a16="http://schemas.microsoft.com/office/drawing/2014/main" id="{05BCDD5A-3125-4EB0-8224-C5FDFB9B7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681038"/>
            <a:ext cx="2743200" cy="444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>
            <a:extLst>
              <a:ext uri="{FF2B5EF4-FFF2-40B4-BE49-F238E27FC236}">
                <a16:creationId xmlns:a16="http://schemas.microsoft.com/office/drawing/2014/main" id="{C5A15375-CCE3-47C2-B150-F23D0CCA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en-US" altLang="en-US" b="1"/>
              <a:t>Exercise 4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1080FB9-F6FC-4176-A66F-AB450C2125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8839200" cy="4572000"/>
          </a:xfrm>
        </p:spPr>
        <p:txBody>
          <a:bodyPr>
            <a:normAutofit fontScale="550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000" b="1" dirty="0"/>
              <a:t>Deep Breath Test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b="1" dirty="0"/>
              <a:t>Materials</a:t>
            </a:r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/>
              <a:t>A chronometer to measure inspiration and expiration duration.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b="1" dirty="0"/>
              <a:t>Procedure</a:t>
            </a:r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/>
              <a:t>The examiner explains to the subject how the test will be conducted: “</a:t>
            </a:r>
            <a:r>
              <a:rPr lang="en-US" i="1" dirty="0"/>
              <a:t>subject will be taught to breathe at a rate of 6 respiration cycles per minute, which corresponds to 0.1 Hz: 5 seconds for each inhalation and 5 seconds for each exhalation. The examiner will pace the breathing with a chronometer and give a vocal signal for the start of each inhalation and exhalation</a:t>
            </a:r>
            <a:r>
              <a:rPr lang="en-US" dirty="0"/>
              <a:t>”.</a:t>
            </a:r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/>
              <a:t>Subject is instrumented by the examiner.</a:t>
            </a:r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/>
              <a:t>Operator starts recording in </a:t>
            </a:r>
            <a:r>
              <a:rPr lang="en-US" dirty="0" err="1"/>
              <a:t>Biopac</a:t>
            </a:r>
            <a:r>
              <a:rPr lang="en-US" dirty="0"/>
              <a:t> Student Lab PRO software and observes heart rate. When both signals have stabilized for at least 60 seconds he informs the examiner to start with the test.</a:t>
            </a:r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/>
              <a:t>Examiner gives a vocal signal to the subject to inhale and starts the chronometer.</a:t>
            </a:r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/>
              <a:t>Operator adds a DEEP INHALATION event in </a:t>
            </a:r>
            <a:r>
              <a:rPr lang="en-US" dirty="0" err="1"/>
              <a:t>Biopac</a:t>
            </a:r>
            <a:r>
              <a:rPr lang="en-US" dirty="0"/>
              <a:t> Student Lab PRO software.</a:t>
            </a:r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/>
              <a:t>Subject performs a 5 seconds inhalation.</a:t>
            </a:r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/>
              <a:t>After the chronometer has run for 5 seconds, Examiner gives a vocal signal to the subject to exhale.</a:t>
            </a:r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/>
              <a:t>Operator adds a DEEP EXHALATION event in </a:t>
            </a:r>
            <a:r>
              <a:rPr lang="en-US" dirty="0" err="1"/>
              <a:t>Biopac</a:t>
            </a:r>
            <a:r>
              <a:rPr lang="en-US" dirty="0"/>
              <a:t> Student Lab PRO software.</a:t>
            </a:r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/>
              <a:t>Subject performs a 5 seconds exhalation.</a:t>
            </a:r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/>
              <a:t>The previous steps are repeated 6 times.</a:t>
            </a:r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/>
              <a:t>Operator continues recording in </a:t>
            </a:r>
            <a:r>
              <a:rPr lang="en-US" dirty="0" err="1"/>
              <a:t>Biopac</a:t>
            </a:r>
            <a:r>
              <a:rPr lang="en-US" dirty="0"/>
              <a:t> Student Lab PRO software and observes heart rate and respiration rate. When both signals have stabilized he stops recording after another 60 seconds.</a:t>
            </a:r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/>
              <a:t>Operator exports the measurement File &gt; Save As &gt; *.TXT &gt; Option.</a:t>
            </a:r>
            <a:endParaRPr lang="en-US" sz="2100" dirty="0"/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endParaRPr lang="en-US" sz="2100" dirty="0"/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endParaRPr lang="en-US" sz="2100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id="{D21E9253-DA1A-486A-885A-2F2E9DA3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en-US" altLang="en-US" b="1"/>
              <a:t>Exercise 5</a:t>
            </a:r>
          </a:p>
        </p:txBody>
      </p:sp>
      <p:sp>
        <p:nvSpPr>
          <p:cNvPr id="25603" name="Content Placeholder 1">
            <a:extLst>
              <a:ext uri="{FF2B5EF4-FFF2-40B4-BE49-F238E27FC236}">
                <a16:creationId xmlns:a16="http://schemas.microsoft.com/office/drawing/2014/main" id="{042715C8-3D70-4028-9676-5F5AA3D768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8839200" cy="4572000"/>
          </a:xfrm>
        </p:spPr>
        <p:txBody>
          <a:bodyPr/>
          <a:lstStyle/>
          <a:p>
            <a:pPr eaLnBrk="1" hangingPunct="1"/>
            <a:r>
              <a:rPr lang="en-US" altLang="en-US" sz="3000" b="1"/>
              <a:t>Deep Breath Test</a:t>
            </a:r>
          </a:p>
          <a:p>
            <a:pPr lvl="1" eaLnBrk="1" hangingPunct="1"/>
            <a:r>
              <a:rPr lang="en-US" altLang="en-US" b="1"/>
              <a:t>Data import from Biopac into Matlab</a:t>
            </a:r>
          </a:p>
          <a:p>
            <a:pPr lvl="2" eaLnBrk="1" hangingPunct="1"/>
            <a:r>
              <a:rPr lang="en-US" altLang="en-US"/>
              <a:t>Create a Matlab variables for the heart rate signal.</a:t>
            </a:r>
          </a:p>
          <a:p>
            <a:pPr lvl="1" eaLnBrk="1" hangingPunct="1"/>
            <a:r>
              <a:rPr lang="en-US" altLang="en-US" b="1"/>
              <a:t>Automated evaluation in Matlab</a:t>
            </a:r>
          </a:p>
          <a:p>
            <a:pPr lvl="2" eaLnBrk="1" hangingPunct="1"/>
            <a:r>
              <a:rPr lang="en-US" altLang="en-US"/>
              <a:t>Write a Matlab function for calculating the following values:</a:t>
            </a:r>
          </a:p>
          <a:p>
            <a:pPr lvl="3" eaLnBrk="1" hangingPunct="1"/>
            <a:r>
              <a:rPr lang="en-US" altLang="en-US"/>
              <a:t>The </a:t>
            </a:r>
            <a:r>
              <a:rPr lang="en-US" altLang="en-US" i="1"/>
              <a:t>expiratory-to-inspiratory difference (E-I</a:t>
            </a:r>
            <a:r>
              <a:rPr lang="en-US" altLang="en-US" i="1" baseline="-25000"/>
              <a:t>mean</a:t>
            </a:r>
            <a:r>
              <a:rPr lang="en-US" altLang="en-US" i="1"/>
              <a:t>)</a:t>
            </a:r>
            <a:r>
              <a:rPr lang="en-US" altLang="en-US"/>
              <a:t> is calculated as the mean of differences between the maximal heart rate during inspiration and minimal heart rate during expiration for all six breathing cycles.</a:t>
            </a:r>
          </a:p>
          <a:p>
            <a:pPr lvl="3" eaLnBrk="1" hangingPunct="1"/>
            <a:r>
              <a:rPr lang="en-US" altLang="en-US"/>
              <a:t>The </a:t>
            </a:r>
            <a:r>
              <a:rPr lang="en-US" altLang="en-US" i="1"/>
              <a:t>expiratory-to-inspiratory ratio (E/I</a:t>
            </a:r>
            <a:r>
              <a:rPr lang="en-US" altLang="en-US" i="1" baseline="-25000"/>
              <a:t>mean</a:t>
            </a:r>
            <a:r>
              <a:rPr lang="en-US" altLang="en-US" i="1"/>
              <a:t>)</a:t>
            </a:r>
            <a:r>
              <a:rPr lang="en-US" altLang="en-US"/>
              <a:t> is calculated as the mean of ratios of the maximal heart rate during inspiration divided by minimal heart rate during expiration for all six breathing cycles.  </a:t>
            </a:r>
            <a:endParaRPr lang="en-US" altLang="en-US" sz="1500"/>
          </a:p>
          <a:p>
            <a:pPr lvl="2" eaLnBrk="1" hangingPunct="1"/>
            <a:endParaRPr lang="en-US" altLang="en-US" sz="2100"/>
          </a:p>
          <a:p>
            <a:pPr lvl="2" eaLnBrk="1" hangingPunct="1"/>
            <a:endParaRPr lang="en-US" altLang="en-US" sz="2100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">
            <a:extLst>
              <a:ext uri="{FF2B5EF4-FFF2-40B4-BE49-F238E27FC236}">
                <a16:creationId xmlns:a16="http://schemas.microsoft.com/office/drawing/2014/main" id="{F5F2C075-4031-4616-A714-67B33523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Summary</a:t>
            </a:r>
            <a:r>
              <a:rPr lang="en-US" altLang="en-US" sz="320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8C55A-FD5C-4197-A41F-3B4A16518DBA}"/>
              </a:ext>
            </a:extLst>
          </p:cNvPr>
          <p:cNvSpPr/>
          <p:nvPr/>
        </p:nvSpPr>
        <p:spPr>
          <a:xfrm>
            <a:off x="609600" y="760413"/>
            <a:ext cx="8077200" cy="647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/>
              <a:t>[Semester plan]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/>
              <a:t> </a:t>
            </a:r>
            <a:r>
              <a:rPr lang="en-US" sz="1200"/>
              <a:t>13 exercise sessions.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/>
              <a:t> You can get 10 points for your attendance, 10 points from the first test and 10 points from the final presentation.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4E79ED-20EB-481D-81C9-0308E4A1C4A4}"/>
              </a:ext>
            </a:extLst>
          </p:cNvPr>
          <p:cNvSpPr/>
          <p:nvPr/>
        </p:nvSpPr>
        <p:spPr>
          <a:xfrm>
            <a:off x="600075" y="1885950"/>
            <a:ext cx="8077200" cy="4619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/>
              <a:t>[ECG Physiology]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Electrical conduction in the heat and the origin of the electrocardiogram</a:t>
            </a:r>
            <a:endParaRPr lang="en-US" sz="1200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C1346-876E-4C4A-A333-24B25DF9E9AF}"/>
              </a:ext>
            </a:extLst>
          </p:cNvPr>
          <p:cNvSpPr/>
          <p:nvPr/>
        </p:nvSpPr>
        <p:spPr>
          <a:xfrm>
            <a:off x="609600" y="2700338"/>
            <a:ext cx="8077200" cy="461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/>
              <a:t>[Structure of the ECG]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/>
              <a:t>Waves, segments and waves in a normal electrocardiogram.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14ADA-515E-4296-BD9D-55310587AD8E}"/>
              </a:ext>
            </a:extLst>
          </p:cNvPr>
          <p:cNvSpPr/>
          <p:nvPr/>
        </p:nvSpPr>
        <p:spPr>
          <a:xfrm>
            <a:off x="600075" y="4095750"/>
            <a:ext cx="5038725" cy="646113"/>
          </a:xfrm>
          <a:prstGeom prst="rect">
            <a:avLst/>
          </a:prstGeom>
          <a:solidFill>
            <a:srgbClr val="DEC2D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/>
              <a:t>[Plan for the next week]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/>
              <a:t>Photoplethysmogram, Galvanic skin response measurement &amp; analysis. Experiments with active change of posture. Bring materials with you!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66C715-FCF0-41B4-8B6B-6FAFDDBE8B67}"/>
              </a:ext>
            </a:extLst>
          </p:cNvPr>
          <p:cNvSpPr/>
          <p:nvPr/>
        </p:nvSpPr>
        <p:spPr>
          <a:xfrm>
            <a:off x="600075" y="3409950"/>
            <a:ext cx="8077200" cy="4619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/>
              <a:t>[ECG measurment and processing]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/>
              <a:t>ECG recording with Biopac MP35. Hardware filters. Calculation and extraction of ECG parameters. Postprocessing in Matlab.</a:t>
            </a:r>
          </a:p>
        </p:txBody>
      </p:sp>
      <p:pic>
        <p:nvPicPr>
          <p:cNvPr id="26632" name="Picture 2">
            <a:extLst>
              <a:ext uri="{FF2B5EF4-FFF2-40B4-BE49-F238E27FC236}">
                <a16:creationId xmlns:a16="http://schemas.microsoft.com/office/drawing/2014/main" id="{7A0CBA2F-3D21-4689-B96B-8BF68EF28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076700"/>
            <a:ext cx="1211263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3">
            <a:extLst>
              <a:ext uri="{FF2B5EF4-FFF2-40B4-BE49-F238E27FC236}">
                <a16:creationId xmlns:a16="http://schemas.microsoft.com/office/drawing/2014/main" id="{53A2BBBF-9559-492D-8E5A-3A37F3D6F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50" y="4157663"/>
            <a:ext cx="14319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A55E947-39F4-46E9-9575-9FF8DB10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7475"/>
            <a:ext cx="8153400" cy="473075"/>
          </a:xfrm>
        </p:spPr>
        <p:txBody>
          <a:bodyPr/>
          <a:lstStyle/>
          <a:p>
            <a:pPr eaLnBrk="1" hangingPunct="1"/>
            <a:r>
              <a:rPr lang="en-US" altLang="en-US"/>
              <a:t>What will we do today?</a:t>
            </a:r>
            <a:endParaRPr lang="cs-CZ" altLang="en-US"/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0529FA97-C2AF-444E-A2AF-02C28FCB91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819150"/>
            <a:ext cx="6781800" cy="3802063"/>
          </a:xfrm>
        </p:spPr>
        <p:txBody>
          <a:bodyPr/>
          <a:lstStyle/>
          <a:p>
            <a:pPr marL="514350" indent="-514350" eaLnBrk="1" hangingPunct="1">
              <a:buFont typeface="Tw Cen MT" panose="020B0602020104020603" pitchFamily="34" charset="0"/>
              <a:buAutoNum type="arabicPeriod"/>
            </a:pPr>
            <a:r>
              <a:rPr lang="en-US" altLang="en-US" b="1"/>
              <a:t>Semester plan</a:t>
            </a:r>
          </a:p>
          <a:p>
            <a:pPr marL="514350" indent="-514350" eaLnBrk="1" hangingPunct="1">
              <a:buFont typeface="Tw Cen MT" panose="020B0602020104020603" pitchFamily="34" charset="0"/>
              <a:buAutoNum type="arabicPeriod"/>
            </a:pPr>
            <a:r>
              <a:rPr lang="en-US" altLang="en-US" b="1"/>
              <a:t>Pre-test</a:t>
            </a:r>
          </a:p>
          <a:p>
            <a:pPr marL="514350" indent="-514350" eaLnBrk="1" hangingPunct="1">
              <a:buFont typeface="Tw Cen MT" panose="020B0602020104020603" pitchFamily="34" charset="0"/>
              <a:buAutoNum type="arabicPeriod"/>
            </a:pPr>
            <a:r>
              <a:rPr lang="en-US" altLang="en-US" b="1"/>
              <a:t>The physiology behind ECG</a:t>
            </a:r>
          </a:p>
          <a:p>
            <a:pPr marL="514350" indent="-514350" eaLnBrk="1" hangingPunct="1">
              <a:buFont typeface="Tw Cen MT" panose="020B0602020104020603" pitchFamily="34" charset="0"/>
              <a:buAutoNum type="arabicPeriod"/>
            </a:pPr>
            <a:r>
              <a:rPr lang="en-US" altLang="en-US" b="1"/>
              <a:t>Structure of the ECG Signal</a:t>
            </a:r>
          </a:p>
          <a:p>
            <a:pPr marL="514350" indent="-514350" eaLnBrk="1" hangingPunct="1">
              <a:buFont typeface="Tw Cen MT" panose="020B0602020104020603" pitchFamily="34" charset="0"/>
              <a:buAutoNum type="arabicPeriod"/>
            </a:pPr>
            <a:r>
              <a:rPr lang="en-US" altLang="en-US" b="1"/>
              <a:t>ECG measurement with BIOPAC</a:t>
            </a:r>
          </a:p>
          <a:p>
            <a:pPr marL="514350" indent="-514350" eaLnBrk="1" hangingPunct="1">
              <a:buFont typeface="Tw Cen MT" panose="020B0602020104020603" pitchFamily="34" charset="0"/>
              <a:buAutoNum type="arabicPeriod"/>
            </a:pPr>
            <a:r>
              <a:rPr lang="en-US" altLang="en-US" b="1"/>
              <a:t>Heart rate processing with Matlab</a:t>
            </a:r>
          </a:p>
          <a:p>
            <a:pPr marL="514350" indent="-514350" eaLnBrk="1" hangingPunct="1">
              <a:buFont typeface="Tw Cen MT" panose="020B0602020104020603" pitchFamily="34" charset="0"/>
              <a:buAutoNum type="arabicPeriod"/>
            </a:pPr>
            <a:r>
              <a:rPr lang="en-US" altLang="en-US" b="1"/>
              <a:t>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A5F57E-8C32-4E06-AEAE-B380CEC5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7475"/>
            <a:ext cx="8153400" cy="4730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Semester plan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946A8-ADA9-4FD6-86CA-1062C5627C80}"/>
              </a:ext>
            </a:extLst>
          </p:cNvPr>
          <p:cNvSpPr txBox="1"/>
          <p:nvPr/>
        </p:nvSpPr>
        <p:spPr>
          <a:xfrm>
            <a:off x="3429000" y="742950"/>
            <a:ext cx="19812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tx1"/>
                </a:solidFill>
              </a:rPr>
              <a:t>17BIMS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EF377F-496D-4F8F-B589-A2989C5006F2}"/>
              </a:ext>
            </a:extLst>
          </p:cNvPr>
          <p:cNvSpPr txBox="1"/>
          <p:nvPr/>
        </p:nvSpPr>
        <p:spPr>
          <a:xfrm>
            <a:off x="604838" y="1733550"/>
            <a:ext cx="2365375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Session 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/>
              <a:t>ECG measurement &amp; analysis</a:t>
            </a:r>
          </a:p>
        </p:txBody>
      </p:sp>
      <p:cxnSp>
        <p:nvCxnSpPr>
          <p:cNvPr id="39" name="Elbow Connector 45">
            <a:extLst>
              <a:ext uri="{FF2B5EF4-FFF2-40B4-BE49-F238E27FC236}">
                <a16:creationId xmlns:a16="http://schemas.microsoft.com/office/drawing/2014/main" id="{B66B1273-934A-4F59-998F-70BE9A19C4D0}"/>
              </a:ext>
            </a:extLst>
          </p:cNvPr>
          <p:cNvCxnSpPr>
            <a:endCxn id="30" idx="1"/>
          </p:cNvCxnSpPr>
          <p:nvPr/>
        </p:nvCxnSpPr>
        <p:spPr>
          <a:xfrm rot="16200000" flipH="1">
            <a:off x="311150" y="1668463"/>
            <a:ext cx="363537" cy="22383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95DB88B-3C90-4348-8ED5-2A75AC1430EA}"/>
              </a:ext>
            </a:extLst>
          </p:cNvPr>
          <p:cNvSpPr txBox="1"/>
          <p:nvPr/>
        </p:nvSpPr>
        <p:spPr>
          <a:xfrm>
            <a:off x="3681413" y="1733550"/>
            <a:ext cx="2062162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Session 6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/>
              <a:t>EMG measurement &amp; analysis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C0AA08-63A8-482D-BB45-CD66EBB100CC}"/>
              </a:ext>
            </a:extLst>
          </p:cNvPr>
          <p:cNvSpPr txBox="1"/>
          <p:nvPr/>
        </p:nvSpPr>
        <p:spPr>
          <a:xfrm>
            <a:off x="3686175" y="2346325"/>
            <a:ext cx="2057400" cy="4540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Session 7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/>
              <a:t>EEG measurement &amp; analysis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1DF164BC-8AD2-40E7-B12B-889DA36D81E2}"/>
              </a:ext>
            </a:extLst>
          </p:cNvPr>
          <p:cNvCxnSpPr>
            <a:endCxn id="65" idx="1"/>
          </p:cNvCxnSpPr>
          <p:nvPr/>
        </p:nvCxnSpPr>
        <p:spPr>
          <a:xfrm rot="16200000" flipH="1">
            <a:off x="3389313" y="1670050"/>
            <a:ext cx="381000" cy="2032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45">
            <a:extLst>
              <a:ext uri="{FF2B5EF4-FFF2-40B4-BE49-F238E27FC236}">
                <a16:creationId xmlns:a16="http://schemas.microsoft.com/office/drawing/2014/main" id="{5B33E000-184A-4F1B-9C7B-9DCF0C1D2C8A}"/>
              </a:ext>
            </a:extLst>
          </p:cNvPr>
          <p:cNvCxnSpPr>
            <a:endCxn id="67" idx="1"/>
          </p:cNvCxnSpPr>
          <p:nvPr/>
        </p:nvCxnSpPr>
        <p:spPr>
          <a:xfrm rot="16200000" flipH="1">
            <a:off x="3086100" y="1973263"/>
            <a:ext cx="992188" cy="20796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13A5791-367E-483D-B0F6-1D44398D8857}"/>
              </a:ext>
            </a:extLst>
          </p:cNvPr>
          <p:cNvSpPr txBox="1"/>
          <p:nvPr/>
        </p:nvSpPr>
        <p:spPr>
          <a:xfrm>
            <a:off x="6629400" y="1733550"/>
            <a:ext cx="2152650" cy="454025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Session 10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/>
              <a:t>Fourier &amp; Wavelet transform</a:t>
            </a:r>
          </a:p>
        </p:txBody>
      </p:sp>
      <p:cxnSp>
        <p:nvCxnSpPr>
          <p:cNvPr id="108" name="Elbow Connector 45">
            <a:extLst>
              <a:ext uri="{FF2B5EF4-FFF2-40B4-BE49-F238E27FC236}">
                <a16:creationId xmlns:a16="http://schemas.microsoft.com/office/drawing/2014/main" id="{C1C491B0-251F-4E0A-9AC3-9CCF9BCFA778}"/>
              </a:ext>
            </a:extLst>
          </p:cNvPr>
          <p:cNvCxnSpPr>
            <a:endCxn id="106" idx="1"/>
          </p:cNvCxnSpPr>
          <p:nvPr/>
        </p:nvCxnSpPr>
        <p:spPr>
          <a:xfrm rot="16200000" flipH="1">
            <a:off x="6344444" y="1675607"/>
            <a:ext cx="361950" cy="20796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994A4E-E521-41EB-BD04-6A6145011EEF}"/>
              </a:ext>
            </a:extLst>
          </p:cNvPr>
          <p:cNvSpPr txBox="1"/>
          <p:nvPr/>
        </p:nvSpPr>
        <p:spPr>
          <a:xfrm>
            <a:off x="223838" y="1352550"/>
            <a:ext cx="2051050" cy="2460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Cardiovascular Signals</a:t>
            </a:r>
            <a:endParaRPr lang="en-US" sz="1600" b="1" dirty="0">
              <a:solidFill>
                <a:schemeClr val="dk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E12ED0F-BAEC-4E3D-9777-86C4625D37B1}"/>
              </a:ext>
            </a:extLst>
          </p:cNvPr>
          <p:cNvSpPr txBox="1"/>
          <p:nvPr/>
        </p:nvSpPr>
        <p:spPr>
          <a:xfrm>
            <a:off x="3305175" y="1352550"/>
            <a:ext cx="2438400" cy="246063"/>
          </a:xfrm>
          <a:prstGeom prst="rect">
            <a:avLst/>
          </a:prstGeom>
          <a:solidFill>
            <a:srgbClr val="A38B8E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Other Biological Signals</a:t>
            </a:r>
            <a:endParaRPr lang="en-US" sz="16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865B46C-E207-47C9-BE85-9FED65B06672}"/>
              </a:ext>
            </a:extLst>
          </p:cNvPr>
          <p:cNvSpPr txBox="1"/>
          <p:nvPr/>
        </p:nvSpPr>
        <p:spPr>
          <a:xfrm>
            <a:off x="6248400" y="1352550"/>
            <a:ext cx="1771650" cy="24606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/>
                </a:solidFill>
              </a:rPr>
              <a:t>Advanced Topics</a:t>
            </a:r>
          </a:p>
        </p:txBody>
      </p: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0D49B5DD-7EDC-450C-880E-47A6DAD10F9F}"/>
              </a:ext>
            </a:extLst>
          </p:cNvPr>
          <p:cNvCxnSpPr>
            <a:endCxn id="64" idx="0"/>
          </p:cNvCxnSpPr>
          <p:nvPr/>
        </p:nvCxnSpPr>
        <p:spPr>
          <a:xfrm rot="16200000" flipH="1">
            <a:off x="4305300" y="1133475"/>
            <a:ext cx="333375" cy="1047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hape 139">
            <a:extLst>
              <a:ext uri="{FF2B5EF4-FFF2-40B4-BE49-F238E27FC236}">
                <a16:creationId xmlns:a16="http://schemas.microsoft.com/office/drawing/2014/main" id="{612ED622-B146-4A0F-B277-28DC0540F621}"/>
              </a:ext>
            </a:extLst>
          </p:cNvPr>
          <p:cNvCxnSpPr>
            <a:endCxn id="104" idx="0"/>
          </p:cNvCxnSpPr>
          <p:nvPr/>
        </p:nvCxnSpPr>
        <p:spPr>
          <a:xfrm rot="16200000" flipH="1">
            <a:off x="5610225" y="-171450"/>
            <a:ext cx="333375" cy="27146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48562743-3A24-4FAC-8ADD-F0EED859588F}"/>
              </a:ext>
            </a:extLst>
          </p:cNvPr>
          <p:cNvCxnSpPr>
            <a:endCxn id="27" idx="0"/>
          </p:cNvCxnSpPr>
          <p:nvPr/>
        </p:nvCxnSpPr>
        <p:spPr>
          <a:xfrm rot="10800000" flipV="1">
            <a:off x="1249363" y="1019175"/>
            <a:ext cx="3170237" cy="33337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3ACAA5F-3626-4409-80EE-F17A8B49DCEB}"/>
              </a:ext>
            </a:extLst>
          </p:cNvPr>
          <p:cNvSpPr txBox="1"/>
          <p:nvPr/>
        </p:nvSpPr>
        <p:spPr>
          <a:xfrm>
            <a:off x="606425" y="2800350"/>
            <a:ext cx="2363788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Session 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/>
              <a:t>PPG measurement &amp; analysis</a:t>
            </a:r>
          </a:p>
        </p:txBody>
      </p:sp>
      <p:cxnSp>
        <p:nvCxnSpPr>
          <p:cNvPr id="35" name="Elbow Connector 45">
            <a:extLst>
              <a:ext uri="{FF2B5EF4-FFF2-40B4-BE49-F238E27FC236}">
                <a16:creationId xmlns:a16="http://schemas.microsoft.com/office/drawing/2014/main" id="{BF86596A-FFDA-44AD-B95C-42A3EC3491E3}"/>
              </a:ext>
            </a:extLst>
          </p:cNvPr>
          <p:cNvCxnSpPr>
            <a:endCxn id="34" idx="1"/>
          </p:cNvCxnSpPr>
          <p:nvPr/>
        </p:nvCxnSpPr>
        <p:spPr>
          <a:xfrm rot="16200000" flipH="1">
            <a:off x="46038" y="2468563"/>
            <a:ext cx="896937" cy="223837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5B09D2-0A46-4256-B060-82FC6F6B62D0}"/>
              </a:ext>
            </a:extLst>
          </p:cNvPr>
          <p:cNvSpPr txBox="1"/>
          <p:nvPr/>
        </p:nvSpPr>
        <p:spPr>
          <a:xfrm>
            <a:off x="3686175" y="2955925"/>
            <a:ext cx="2057400" cy="5302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Session 8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/>
              <a:t>EOG measurement  &amp; analysis</a:t>
            </a:r>
          </a:p>
        </p:txBody>
      </p:sp>
      <p:cxnSp>
        <p:nvCxnSpPr>
          <p:cNvPr id="38" name="Elbow Connector 45">
            <a:extLst>
              <a:ext uri="{FF2B5EF4-FFF2-40B4-BE49-F238E27FC236}">
                <a16:creationId xmlns:a16="http://schemas.microsoft.com/office/drawing/2014/main" id="{CF4F9C30-3118-4FC9-8417-DA7F996D6A91}"/>
              </a:ext>
            </a:extLst>
          </p:cNvPr>
          <p:cNvCxnSpPr>
            <a:endCxn id="36" idx="1"/>
          </p:cNvCxnSpPr>
          <p:nvPr/>
        </p:nvCxnSpPr>
        <p:spPr>
          <a:xfrm rot="16200000" flipH="1">
            <a:off x="3067050" y="2601913"/>
            <a:ext cx="1030288" cy="20796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87DA1CC-5A74-46FB-B618-33834B0245DF}"/>
              </a:ext>
            </a:extLst>
          </p:cNvPr>
          <p:cNvSpPr/>
          <p:nvPr/>
        </p:nvSpPr>
        <p:spPr>
          <a:xfrm>
            <a:off x="3363913" y="3867150"/>
            <a:ext cx="3057525" cy="938213"/>
          </a:xfrm>
          <a:prstGeom prst="rect">
            <a:avLst/>
          </a:prstGeom>
          <a:solidFill>
            <a:srgbClr val="EDEAB3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/>
              <a:t>Exercise grades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/>
              <a:t>You can get max. 30 points out of the exercises: 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1100" i="1" dirty="0"/>
              <a:t>10 points for your attendance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1100" i="1" dirty="0"/>
              <a:t>10 points for the test in session 9 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1100" i="1" dirty="0"/>
              <a:t>10 points for the final presentation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A4453F-590E-49A2-B79C-EF175736A18D}"/>
              </a:ext>
            </a:extLst>
          </p:cNvPr>
          <p:cNvSpPr txBox="1"/>
          <p:nvPr/>
        </p:nvSpPr>
        <p:spPr>
          <a:xfrm>
            <a:off x="604838" y="3333750"/>
            <a:ext cx="2365375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Session 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/>
              <a:t>GSR measurement &amp; analysis</a:t>
            </a:r>
          </a:p>
        </p:txBody>
      </p:sp>
      <p:cxnSp>
        <p:nvCxnSpPr>
          <p:cNvPr id="41" name="Elbow Connector 45">
            <a:extLst>
              <a:ext uri="{FF2B5EF4-FFF2-40B4-BE49-F238E27FC236}">
                <a16:creationId xmlns:a16="http://schemas.microsoft.com/office/drawing/2014/main" id="{92362FF8-FB87-4C0D-BF01-66DE0021CB99}"/>
              </a:ext>
            </a:extLst>
          </p:cNvPr>
          <p:cNvCxnSpPr>
            <a:endCxn id="40" idx="1"/>
          </p:cNvCxnSpPr>
          <p:nvPr/>
        </p:nvCxnSpPr>
        <p:spPr>
          <a:xfrm rot="16200000" flipH="1">
            <a:off x="-3969" y="2953544"/>
            <a:ext cx="993775" cy="22383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A0A8FE3-3F9B-4D54-8456-A9F0593F2EC4}"/>
              </a:ext>
            </a:extLst>
          </p:cNvPr>
          <p:cNvSpPr txBox="1"/>
          <p:nvPr/>
        </p:nvSpPr>
        <p:spPr>
          <a:xfrm>
            <a:off x="606425" y="3867150"/>
            <a:ext cx="2365375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Session 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/>
              <a:t>Respiration measurement</a:t>
            </a:r>
          </a:p>
        </p:txBody>
      </p:sp>
      <p:cxnSp>
        <p:nvCxnSpPr>
          <p:cNvPr id="43" name="Elbow Connector 45">
            <a:extLst>
              <a:ext uri="{FF2B5EF4-FFF2-40B4-BE49-F238E27FC236}">
                <a16:creationId xmlns:a16="http://schemas.microsoft.com/office/drawing/2014/main" id="{21A0A03A-D306-4EA5-88F2-04597D1FA7EE}"/>
              </a:ext>
            </a:extLst>
          </p:cNvPr>
          <p:cNvCxnSpPr>
            <a:endCxn id="42" idx="1"/>
          </p:cNvCxnSpPr>
          <p:nvPr/>
        </p:nvCxnSpPr>
        <p:spPr>
          <a:xfrm rot="16200000" flipH="1">
            <a:off x="-2381" y="3486944"/>
            <a:ext cx="993775" cy="223837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D7D91A1-4330-4D67-B3CD-E957FC8C2D51}"/>
              </a:ext>
            </a:extLst>
          </p:cNvPr>
          <p:cNvSpPr txBox="1"/>
          <p:nvPr/>
        </p:nvSpPr>
        <p:spPr>
          <a:xfrm>
            <a:off x="604838" y="2281238"/>
            <a:ext cx="2365375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Session 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/>
              <a:t>ECG measurement &amp; analysis</a:t>
            </a:r>
          </a:p>
        </p:txBody>
      </p:sp>
      <p:cxnSp>
        <p:nvCxnSpPr>
          <p:cNvPr id="45" name="Elbow Connector 45">
            <a:extLst>
              <a:ext uri="{FF2B5EF4-FFF2-40B4-BE49-F238E27FC236}">
                <a16:creationId xmlns:a16="http://schemas.microsoft.com/office/drawing/2014/main" id="{F8009CE9-A566-41A2-96CF-E626D59F331D}"/>
              </a:ext>
            </a:extLst>
          </p:cNvPr>
          <p:cNvCxnSpPr>
            <a:endCxn id="44" idx="1"/>
          </p:cNvCxnSpPr>
          <p:nvPr/>
        </p:nvCxnSpPr>
        <p:spPr>
          <a:xfrm rot="16200000" flipH="1">
            <a:off x="38100" y="1943101"/>
            <a:ext cx="911225" cy="22225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EFD399A-300E-4BD8-964E-50F02D6E248E}"/>
              </a:ext>
            </a:extLst>
          </p:cNvPr>
          <p:cNvSpPr txBox="1"/>
          <p:nvPr/>
        </p:nvSpPr>
        <p:spPr>
          <a:xfrm>
            <a:off x="6629400" y="2284413"/>
            <a:ext cx="2152650" cy="454025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Session 11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/>
              <a:t>Mobile sensors</a:t>
            </a:r>
          </a:p>
        </p:txBody>
      </p:sp>
      <p:cxnSp>
        <p:nvCxnSpPr>
          <p:cNvPr id="51" name="Elbow Connector 45">
            <a:extLst>
              <a:ext uri="{FF2B5EF4-FFF2-40B4-BE49-F238E27FC236}">
                <a16:creationId xmlns:a16="http://schemas.microsoft.com/office/drawing/2014/main" id="{D9E2E49B-725B-44ED-BCAD-15990F05E65D}"/>
              </a:ext>
            </a:extLst>
          </p:cNvPr>
          <p:cNvCxnSpPr>
            <a:endCxn id="50" idx="1"/>
          </p:cNvCxnSpPr>
          <p:nvPr/>
        </p:nvCxnSpPr>
        <p:spPr>
          <a:xfrm rot="16200000" flipH="1">
            <a:off x="6069013" y="1951038"/>
            <a:ext cx="912812" cy="20796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51B8621-13D8-4811-87B2-A188596C99B6}"/>
              </a:ext>
            </a:extLst>
          </p:cNvPr>
          <p:cNvSpPr txBox="1"/>
          <p:nvPr/>
        </p:nvSpPr>
        <p:spPr>
          <a:xfrm>
            <a:off x="6629400" y="2835275"/>
            <a:ext cx="2152650" cy="454025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Session 12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/>
              <a:t>Final Presentation</a:t>
            </a:r>
          </a:p>
        </p:txBody>
      </p:sp>
      <p:cxnSp>
        <p:nvCxnSpPr>
          <p:cNvPr id="53" name="Elbow Connector 45">
            <a:extLst>
              <a:ext uri="{FF2B5EF4-FFF2-40B4-BE49-F238E27FC236}">
                <a16:creationId xmlns:a16="http://schemas.microsoft.com/office/drawing/2014/main" id="{FD4A3BDA-7457-45E5-890E-9C1AE42A767F}"/>
              </a:ext>
            </a:extLst>
          </p:cNvPr>
          <p:cNvCxnSpPr>
            <a:endCxn id="52" idx="1"/>
          </p:cNvCxnSpPr>
          <p:nvPr/>
        </p:nvCxnSpPr>
        <p:spPr>
          <a:xfrm rot="16200000" flipH="1">
            <a:off x="6069012" y="2501901"/>
            <a:ext cx="912813" cy="20796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B482CA1-03E0-4A5F-9AA7-758394DA4178}"/>
              </a:ext>
            </a:extLst>
          </p:cNvPr>
          <p:cNvSpPr txBox="1"/>
          <p:nvPr/>
        </p:nvSpPr>
        <p:spPr>
          <a:xfrm>
            <a:off x="6629400" y="3413125"/>
            <a:ext cx="2152650" cy="454025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Session 13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/>
              <a:t>Final Presentation</a:t>
            </a:r>
          </a:p>
        </p:txBody>
      </p:sp>
      <p:cxnSp>
        <p:nvCxnSpPr>
          <p:cNvPr id="55" name="Elbow Connector 45">
            <a:extLst>
              <a:ext uri="{FF2B5EF4-FFF2-40B4-BE49-F238E27FC236}">
                <a16:creationId xmlns:a16="http://schemas.microsoft.com/office/drawing/2014/main" id="{472F78F4-C236-4B2E-8055-E5AC2F7BA942}"/>
              </a:ext>
            </a:extLst>
          </p:cNvPr>
          <p:cNvCxnSpPr>
            <a:endCxn id="54" idx="1"/>
          </p:cNvCxnSpPr>
          <p:nvPr/>
        </p:nvCxnSpPr>
        <p:spPr>
          <a:xfrm rot="16200000" flipH="1">
            <a:off x="6069012" y="3079751"/>
            <a:ext cx="912813" cy="20796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>
            <a:extLst>
              <a:ext uri="{FF2B5EF4-FFF2-40B4-BE49-F238E27FC236}">
                <a16:creationId xmlns:a16="http://schemas.microsoft.com/office/drawing/2014/main" id="{AF02A234-03EC-44DE-A3BD-D26151800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038350"/>
            <a:ext cx="259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latin typeface="Tw Cen MT" panose="020B0602020104020603" pitchFamily="34" charset="0"/>
              </a:rPr>
              <a:t>Pre-test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D7BC6A-C0C5-46A5-B218-3B793F87243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742950"/>
            <a:ext cx="5638800" cy="2219325"/>
          </a:xfrm>
        </p:spPr>
        <p:txBody>
          <a:bodyPr>
            <a:normAutofit fontScale="400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Electrical conduction in the heart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The </a:t>
            </a:r>
            <a:r>
              <a:rPr lang="en-US" dirty="0" err="1"/>
              <a:t>sinoatrial</a:t>
            </a:r>
            <a:r>
              <a:rPr lang="en-US" dirty="0"/>
              <a:t> node (SA node) automatically depolarizes.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Electrical activity goes rapidly to atrioventricular node (AV node) via </a:t>
            </a:r>
            <a:r>
              <a:rPr lang="en-US" dirty="0" err="1"/>
              <a:t>internodal</a:t>
            </a:r>
            <a:r>
              <a:rPr lang="en-US" dirty="0"/>
              <a:t> pathways.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Depolarization spreads slowly across atria. Conduction slows through AV node.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Depolarization moves rapidly through ventricular conducting system to the apex of the heart.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Depolarization ware spreads upward from the apex.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The Electrocardiogram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The ECG reflects the electrical activity of the heart.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An ECG tracing shows the summed electrical potentials generated by all cells of the heart.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The Einthoven‘s triangle defines electrodes position for 3-leads ECG measurement.</a:t>
            </a:r>
          </a:p>
        </p:txBody>
      </p:sp>
      <p:sp>
        <p:nvSpPr>
          <p:cNvPr id="16387" name="Title 2">
            <a:extLst>
              <a:ext uri="{FF2B5EF4-FFF2-40B4-BE49-F238E27FC236}">
                <a16:creationId xmlns:a16="http://schemas.microsoft.com/office/drawing/2014/main" id="{83F87462-72D0-4A82-AC77-313D2844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 b="1"/>
              <a:t>The physiology behind ECG</a:t>
            </a:r>
          </a:p>
        </p:txBody>
      </p:sp>
      <p:pic>
        <p:nvPicPr>
          <p:cNvPr id="16388" name="Picture 3">
            <a:extLst>
              <a:ext uri="{FF2B5EF4-FFF2-40B4-BE49-F238E27FC236}">
                <a16:creationId xmlns:a16="http://schemas.microsoft.com/office/drawing/2014/main" id="{42F97A22-CFC2-4B4A-9934-2AD249050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5888"/>
            <a:ext cx="3505200" cy="502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 descr="http://www.education.science-thi.org/edu_ecg/images/limbleads_480.jpg">
            <a:extLst>
              <a:ext uri="{FF2B5EF4-FFF2-40B4-BE49-F238E27FC236}">
                <a16:creationId xmlns:a16="http://schemas.microsoft.com/office/drawing/2014/main" id="{94AB13AF-2704-4179-9F5F-E8A2B8DD7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76550"/>
            <a:ext cx="3352800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8">
            <a:extLst>
              <a:ext uri="{FF2B5EF4-FFF2-40B4-BE49-F238E27FC236}">
                <a16:creationId xmlns:a16="http://schemas.microsoft.com/office/drawing/2014/main" id="{EF68C495-6450-4527-AA85-68666CD4C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833938"/>
            <a:ext cx="23082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i="1">
                <a:latin typeface="Tw Cen MT" panose="020B0602020104020603" pitchFamily="34" charset="0"/>
              </a:rPr>
              <a:t>Ref.: D. Unglaub, Human Physiology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0538A1-D2ED-4A27-A1AA-DABA5345ED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742950"/>
            <a:ext cx="5867400" cy="4495800"/>
          </a:xfrm>
        </p:spPr>
        <p:txBody>
          <a:bodyPr>
            <a:normAutofit fontScale="47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Waves in the ECG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b="1" dirty="0"/>
              <a:t>P wave</a:t>
            </a:r>
            <a:r>
              <a:rPr lang="en-US" dirty="0"/>
              <a:t>: corresponds to the depolarization of atria. Duration 0.06 - 0.11 sec.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b="1" dirty="0"/>
              <a:t>QRS complex </a:t>
            </a:r>
            <a:r>
              <a:rPr lang="en-US" dirty="0"/>
              <a:t>(Q, R and S waves): represents the progressive wave of ventricular </a:t>
            </a:r>
            <a:r>
              <a:rPr lang="en-US" dirty="0" err="1"/>
              <a:t>depolorization</a:t>
            </a:r>
            <a:r>
              <a:rPr lang="en-US" dirty="0"/>
              <a:t>. Duration 0.08 - 0.12 sec.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b="1" dirty="0"/>
              <a:t>T wave</a:t>
            </a:r>
            <a:r>
              <a:rPr lang="en-US" dirty="0"/>
              <a:t>: represents the repolarization of ventricles.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b="1" dirty="0"/>
              <a:t>U wave</a:t>
            </a:r>
            <a:r>
              <a:rPr lang="en-US" dirty="0"/>
              <a:t>: represents the repolarization of the papillary muscles or Purkinje fibers.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Intervals in the ECG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b="1" dirty="0"/>
              <a:t>P-R interval</a:t>
            </a:r>
            <a:r>
              <a:rPr lang="en-US" dirty="0"/>
              <a:t>: begins at the onset of the P wave and ends at the onset of the QRS complex and represents the time the impulse takes to reach the ventricles from the sinus node. Duration 0.12 – 0.20 sec.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b="1" dirty="0"/>
              <a:t>Q-T internal</a:t>
            </a:r>
            <a:r>
              <a:rPr lang="en-US" dirty="0"/>
              <a:t>: begins at the onset of the QRS complex and ends at the endpoint of the T wave and represents the duration from the </a:t>
            </a:r>
            <a:r>
              <a:rPr lang="en-US" dirty="0" err="1"/>
              <a:t>depolarisation</a:t>
            </a:r>
            <a:r>
              <a:rPr lang="en-US" dirty="0"/>
              <a:t> to the </a:t>
            </a:r>
            <a:r>
              <a:rPr lang="en-US" dirty="0" err="1"/>
              <a:t>repolarisation</a:t>
            </a:r>
            <a:r>
              <a:rPr lang="en-US" dirty="0"/>
              <a:t> of the ventricles. Duration 0.35 – 0.43 sec.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b="1" dirty="0"/>
              <a:t>R-R interval</a:t>
            </a:r>
            <a:r>
              <a:rPr lang="en-US" dirty="0"/>
              <a:t>: time measurement between the R wave of one heartbeat and the R wave of the preceding heartbeat.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Segments in the ECG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b="1" dirty="0"/>
              <a:t>P-R segment</a:t>
            </a:r>
            <a:r>
              <a:rPr lang="en-US" dirty="0"/>
              <a:t>: begins at the endpoint of the P wave and ends at the onset of the QRS complex and represents the duration of the conduction from the </a:t>
            </a:r>
            <a:r>
              <a:rPr lang="en-US" dirty="0" err="1"/>
              <a:t>atrioventricular</a:t>
            </a:r>
            <a:r>
              <a:rPr lang="en-US" dirty="0"/>
              <a:t> node, down the bundle of His and through the bundle branches to the muscle.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b="1" dirty="0"/>
              <a:t>S-T segment</a:t>
            </a:r>
            <a:r>
              <a:rPr lang="en-US" dirty="0"/>
              <a:t>: begins at the endpoint of the S wave and ends at the onset of the T wave. During the ST segment, the atrial cells are relaxed and the ventricles are contracted so electrical activity is not visible.</a:t>
            </a:r>
          </a:p>
        </p:txBody>
      </p:sp>
      <p:sp>
        <p:nvSpPr>
          <p:cNvPr id="17411" name="Title 2">
            <a:extLst>
              <a:ext uri="{FF2B5EF4-FFF2-40B4-BE49-F238E27FC236}">
                <a16:creationId xmlns:a16="http://schemas.microsoft.com/office/drawing/2014/main" id="{8BF34343-4EC9-441B-8411-72DD319C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 b="1"/>
              <a:t>Structure of the ECG Signal</a:t>
            </a:r>
          </a:p>
        </p:txBody>
      </p:sp>
      <p:pic>
        <p:nvPicPr>
          <p:cNvPr id="17412" name="Picture 6" descr="http://www.bem.fi/book/15/fi/1504.gif">
            <a:extLst>
              <a:ext uri="{FF2B5EF4-FFF2-40B4-BE49-F238E27FC236}">
                <a16:creationId xmlns:a16="http://schemas.microsoft.com/office/drawing/2014/main" id="{07ACAA4E-59AD-471B-B7F4-EE85B8A84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923925"/>
            <a:ext cx="2895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3">
            <a:extLst>
              <a:ext uri="{FF2B5EF4-FFF2-40B4-BE49-F238E27FC236}">
                <a16:creationId xmlns:a16="http://schemas.microsoft.com/office/drawing/2014/main" id="{C1BAFCE9-6863-4FEF-B66A-F2B2CDE11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3" y="3679825"/>
            <a:ext cx="2109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i="1">
                <a:latin typeface="Tw Cen MT" panose="020B0602020104020603" pitchFamily="34" charset="0"/>
              </a:rPr>
              <a:t>Ref.: http://noodle.med.yale.edu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A1A12D-D399-4229-9303-9686EDAF25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4495800" cy="4495800"/>
          </a:xfrm>
        </p:spPr>
        <p:txBody>
          <a:bodyPr>
            <a:normAutofit fontScale="47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Electrodes and Connecting wires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Electrolyte paste with chloride ions for better signal transmission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Bipolar electrodes: record the voltage differential between the wrists and the legs.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Unipolar electrodes: record the voltage difference between a reference electrode and the body surface.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Plate electrodes: use metal disks held onto the skin with adhesive tape.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Suction electrodes: use metal disks with a vacuum system to remain in place.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Fluid column electrodes: designed to avoid direct contact with the skin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Flexible electrodes: designed for infants with fine stainless steel or silver wire, attached to the skin like a small bandage.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Amplifier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Converts the weak electrical signal from the body into a more readable signal.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Includes optical isolators, preventing the possibility of accidental electric shock.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Storage and transmission device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Includes built-in analog to digital converter.</a:t>
            </a:r>
            <a:endParaRPr lang="en-US" b="1" dirty="0"/>
          </a:p>
        </p:txBody>
      </p:sp>
      <p:sp>
        <p:nvSpPr>
          <p:cNvPr id="18435" name="Title 2">
            <a:extLst>
              <a:ext uri="{FF2B5EF4-FFF2-40B4-BE49-F238E27FC236}">
                <a16:creationId xmlns:a16="http://schemas.microsoft.com/office/drawing/2014/main" id="{8F5C5E08-5C52-44EE-9BF7-333E7FCA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 b="1"/>
              <a:t>ECG Measurement</a:t>
            </a:r>
          </a:p>
        </p:txBody>
      </p:sp>
      <p:pic>
        <p:nvPicPr>
          <p:cNvPr id="18436" name="Picture 2" descr="http://www.edn.com/ContentEETimes/Images/EDN/11-12%20issue/Conditioning-techniques-for-real-world-sensors-Fig-2.jpg">
            <a:extLst>
              <a:ext uri="{FF2B5EF4-FFF2-40B4-BE49-F238E27FC236}">
                <a16:creationId xmlns:a16="http://schemas.microsoft.com/office/drawing/2014/main" id="{77C20D50-83A1-41A7-AB24-004A90DE5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66750"/>
            <a:ext cx="45910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3">
            <a:extLst>
              <a:ext uri="{FF2B5EF4-FFF2-40B4-BE49-F238E27FC236}">
                <a16:creationId xmlns:a16="http://schemas.microsoft.com/office/drawing/2014/main" id="{8973E3CC-0787-43A2-AADB-B16E8E20A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028950"/>
            <a:ext cx="17446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i="1">
                <a:latin typeface="Tw Cen MT" panose="020B0602020104020603" pitchFamily="34" charset="0"/>
              </a:rPr>
              <a:t>Ref.: http://www.edn.com</a:t>
            </a:r>
          </a:p>
        </p:txBody>
      </p:sp>
      <p:pic>
        <p:nvPicPr>
          <p:cNvPr id="18438" name="Picture 7">
            <a:extLst>
              <a:ext uri="{FF2B5EF4-FFF2-40B4-BE49-F238E27FC236}">
                <a16:creationId xmlns:a16="http://schemas.microsoft.com/office/drawing/2014/main" id="{55CAB70E-F444-485F-A9A7-F739A7E08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388" y="3409950"/>
            <a:ext cx="36226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Rectangle 8">
            <a:extLst>
              <a:ext uri="{FF2B5EF4-FFF2-40B4-BE49-F238E27FC236}">
                <a16:creationId xmlns:a16="http://schemas.microsoft.com/office/drawing/2014/main" id="{61DA2E7E-DC05-4A85-A0A4-78DE52FDB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25" y="4862513"/>
            <a:ext cx="1890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i="1">
                <a:latin typeface="Tw Cen MT" panose="020B0602020104020603" pitchFamily="34" charset="0"/>
              </a:rPr>
              <a:t>Ref.: http://www.biopac.com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>
            <a:extLst>
              <a:ext uri="{FF2B5EF4-FFF2-40B4-BE49-F238E27FC236}">
                <a16:creationId xmlns:a16="http://schemas.microsoft.com/office/drawing/2014/main" id="{29BE9D6D-9567-4F1C-BF0F-6A37296FF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eaLnBrk="1" hangingPunct="1"/>
            <a:r>
              <a:rPr lang="en-US" altLang="en-US" b="1"/>
              <a:t>Biopac Student Lab PRO software</a:t>
            </a:r>
          </a:p>
        </p:txBody>
      </p:sp>
      <p:pic>
        <p:nvPicPr>
          <p:cNvPr id="19459" name="Picture 5">
            <a:extLst>
              <a:ext uri="{FF2B5EF4-FFF2-40B4-BE49-F238E27FC236}">
                <a16:creationId xmlns:a16="http://schemas.microsoft.com/office/drawing/2014/main" id="{9ED88EA8-6B7A-4324-85BD-79164C593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6675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>
            <a:extLst>
              <a:ext uri="{FF2B5EF4-FFF2-40B4-BE49-F238E27FC236}">
                <a16:creationId xmlns:a16="http://schemas.microsoft.com/office/drawing/2014/main" id="{D5F899DE-043E-498D-AFC2-A7A38254A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en-US" altLang="en-US" b="1"/>
              <a:t>ECG measurement with BIOPAC</a:t>
            </a: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1FF4F143-379B-4250-BC61-76A999E82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819150"/>
            <a:ext cx="255587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A3C2DD55-4259-4F25-8BD3-2035397E383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5943600" cy="4495800"/>
          </a:xfrm>
        </p:spPr>
        <p:txBody>
          <a:bodyPr>
            <a:normAutofit fontScale="550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000" b="1" dirty="0" err="1"/>
              <a:t>Biopac</a:t>
            </a:r>
            <a:r>
              <a:rPr lang="en-US" sz="3000" b="1" dirty="0"/>
              <a:t> MP35 measurement system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3 leads ECG is recorded using </a:t>
            </a:r>
            <a:r>
              <a:rPr lang="en-US" dirty="0" err="1"/>
              <a:t>Biopac</a:t>
            </a:r>
            <a:r>
              <a:rPr lang="en-US" dirty="0"/>
              <a:t> SS2L connecting wires </a:t>
            </a:r>
            <a:r>
              <a:rPr lang="en-US" dirty="0" err="1"/>
              <a:t>plugsimonged</a:t>
            </a:r>
            <a:r>
              <a:rPr lang="en-US" dirty="0"/>
              <a:t> in the first channel.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Bipolar plate electrodes with electrolyte paste are used.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 err="1"/>
              <a:t>Biopac</a:t>
            </a:r>
            <a:r>
              <a:rPr lang="en-US" b="1" dirty="0"/>
              <a:t> Student Lab PRO software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The </a:t>
            </a:r>
            <a:r>
              <a:rPr lang="en-US" dirty="0" err="1"/>
              <a:t>Biopac</a:t>
            </a:r>
            <a:r>
              <a:rPr lang="en-US" dirty="0"/>
              <a:t> MP35 system is connected to a PC where the </a:t>
            </a:r>
            <a:r>
              <a:rPr lang="en-US" dirty="0" err="1"/>
              <a:t>Biopac</a:t>
            </a:r>
            <a:r>
              <a:rPr lang="en-US" dirty="0"/>
              <a:t> Student Lab PRO software is installed for continuous signal acquisition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The acquisition is set up for </a:t>
            </a:r>
            <a:r>
              <a:rPr lang="en-US" i="1" dirty="0"/>
              <a:t>Recording</a:t>
            </a:r>
            <a:r>
              <a:rPr lang="en-US" dirty="0"/>
              <a:t> and </a:t>
            </a:r>
            <a:r>
              <a:rPr lang="en-US" i="1" dirty="0"/>
              <a:t>Append into Memory</a:t>
            </a:r>
            <a:r>
              <a:rPr lang="en-US" dirty="0"/>
              <a:t> at a sampling rate of </a:t>
            </a:r>
            <a:r>
              <a:rPr lang="en-US" i="1" dirty="0"/>
              <a:t>500 Hz</a:t>
            </a:r>
            <a:r>
              <a:rPr lang="en-US" dirty="0"/>
              <a:t>. The total acquisition length can be set to 2 hours.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In the </a:t>
            </a:r>
            <a:r>
              <a:rPr lang="en-US" i="1" dirty="0"/>
              <a:t>Setup Channels</a:t>
            </a:r>
            <a:r>
              <a:rPr lang="en-US" dirty="0"/>
              <a:t> menu, the check boxes </a:t>
            </a:r>
            <a:r>
              <a:rPr lang="en-US" i="1" dirty="0"/>
              <a:t>Acquire Data, Plot on Screen, Enable Value Display</a:t>
            </a:r>
            <a:r>
              <a:rPr lang="en-US" dirty="0"/>
              <a:t> are enabled for the first channel.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Analog </a:t>
            </a:r>
            <a:r>
              <a:rPr lang="en-US" sz="2500" dirty="0"/>
              <a:t>Channel CH1 should have the preset ECG (.5 - 35 Hz). The frequency range of an ECG signal is of 0.05–250 Hz and its dynamic range of 1–10 mV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Calculation Channel C1 should have the preset </a:t>
            </a:r>
            <a:r>
              <a:rPr lang="en-US" i="1" dirty="0"/>
              <a:t>R-R Interval</a:t>
            </a:r>
            <a:r>
              <a:rPr lang="en-US" dirty="0"/>
              <a:t>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Calculation Channel C2 should have the preset </a:t>
            </a:r>
            <a:r>
              <a:rPr lang="en-US" i="1" dirty="0"/>
              <a:t>Heart Rate </a:t>
            </a:r>
            <a:endParaRPr 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1911</Words>
  <Application>Microsoft Office PowerPoint</Application>
  <PresentationFormat>On-screen Show (16:9)</PresentationFormat>
  <Paragraphs>198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Tw Cen MT</vt:lpstr>
      <vt:lpstr>Wingdings</vt:lpstr>
      <vt:lpstr>Wingdings 2</vt:lpstr>
      <vt:lpstr>Calibri</vt:lpstr>
      <vt:lpstr>WidescreenPresentation</vt:lpstr>
      <vt:lpstr>Exercises – biological signals</vt:lpstr>
      <vt:lpstr>What will we do today?</vt:lpstr>
      <vt:lpstr>Semester plan</vt:lpstr>
      <vt:lpstr>PowerPoint Presentation</vt:lpstr>
      <vt:lpstr>The physiology behind ECG</vt:lpstr>
      <vt:lpstr>Structure of the ECG Signal</vt:lpstr>
      <vt:lpstr>ECG Measurement</vt:lpstr>
      <vt:lpstr>Biopac Student Lab PRO software</vt:lpstr>
      <vt:lpstr>ECG measurement with BIOPAC</vt:lpstr>
      <vt:lpstr>Exercise 1</vt:lpstr>
      <vt:lpstr>Exercise 2</vt:lpstr>
      <vt:lpstr>Exercise 3</vt:lpstr>
      <vt:lpstr>Exercise 4</vt:lpstr>
      <vt:lpstr>Exercise 5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2019-06-06T22:14:34Z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