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97" r:id="rId3"/>
    <p:sldId id="441" r:id="rId4"/>
    <p:sldId id="449" r:id="rId5"/>
    <p:sldId id="450" r:id="rId6"/>
    <p:sldId id="462" r:id="rId7"/>
    <p:sldId id="463" r:id="rId8"/>
    <p:sldId id="461" r:id="rId9"/>
    <p:sldId id="446" r:id="rId10"/>
    <p:sldId id="464" r:id="rId11"/>
    <p:sldId id="465" r:id="rId12"/>
    <p:sldId id="466" r:id="rId13"/>
    <p:sldId id="467" r:id="rId14"/>
    <p:sldId id="447" r:id="rId15"/>
    <p:sldId id="451" r:id="rId16"/>
    <p:sldId id="469" r:id="rId17"/>
    <p:sldId id="470" r:id="rId18"/>
    <p:sldId id="471" r:id="rId19"/>
    <p:sldId id="472" r:id="rId20"/>
    <p:sldId id="473" r:id="rId21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228EA9-655A-46AF-BA27-23A3B7994864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417C35-9F84-42A1-92EC-5396AD335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7DEA08E7-45FE-4BC6-8D81-6F0CE97CD9AA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E8B01E24-FF7C-4E22-B9F0-3F0718C3C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4744BA1-D0BC-4FEA-A88B-58726819741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2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8076AF-2593-4424-A89F-F599BCEB0A66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B22A8F1-07B3-4C5C-9071-6C7047F468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84351-EA9C-4D31-8047-2CFEBAFC58F1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1D8B960-FBAE-4F57-BD51-B42012402A05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11B53-C2A2-4B85-BA52-9EAB277911E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F092B07-87F6-4F46-88AE-564448FD6578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B8693E03-0D8D-4DD2-8BB8-919DFC8908A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0D00D8E-F5E7-4398-8261-D96C74ACC8A4}" type="slidenum">
              <a:rPr lang="en-US"/>
              <a:pPr>
                <a:defRPr/>
              </a:pPr>
              <a:t>‹#›</a:t>
            </a:fld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A249456E-6775-4106-B900-8DF97BDF1A1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8906E6-6270-42E3-8EF6-15BC232D9880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C9EA42-4144-4F24-B97C-4175929D925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82FB338-D0E6-48CE-9074-A33288FDD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565776-582D-4C64-920C-52D7AE613B9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B9065D1-D97F-4EF1-9659-CFB250336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5B4C80-AACD-43F7-8B19-48645DF99A4F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639C594-2165-4D66-9295-15AE708B19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BEDB7FF-105F-4279-88D0-FC7B6C51086B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1E71C-4ED7-440D-AE75-CDC4AAD15B22}" type="slidenum">
              <a:rPr lang="en-US"/>
              <a:pPr>
                <a:defRPr/>
              </a:pPr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123950"/>
            <a:ext cx="8153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FDF397D-0B73-4251-B62C-8F9028B7E957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44550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0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1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117475"/>
            <a:ext cx="876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Exercises – biological signals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515100" cy="5143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Exercise </a:t>
            </a:r>
            <a:r>
              <a:rPr lang="en-US" dirty="0"/>
              <a:t>11 - SS 2014 – Michel Kana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8763000" cy="838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/>
              <a:t>Analysis of HRV is usually studied in frequency domain by converting RR intervals signal to frequency components using Fast Fourier Transform.</a:t>
            </a:r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Heart Rate </a:t>
            </a:r>
            <a:r>
              <a:rPr lang="de-DE" b="1" dirty="0" err="1"/>
              <a:t>Variability</a:t>
            </a:r>
            <a:endParaRPr lang="en-US" b="1" dirty="0"/>
          </a:p>
        </p:txBody>
      </p:sp>
      <p:pic>
        <p:nvPicPr>
          <p:cNvPr id="4098" name="Picture 2" descr="http://www.najms.org/old/resources/Fig+3+Fig+1+226-231+Blue+405+nm+laser+light+mediates+heart+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81150"/>
            <a:ext cx="5114925" cy="314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1504950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The spectral values for HRV can be calculated for frequency bands: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b="1" dirty="0"/>
              <a:t>very low </a:t>
            </a:r>
            <a:r>
              <a:rPr lang="en-US" dirty="0"/>
              <a:t>(VLF: 0-0.04 Hz)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b="1" dirty="0"/>
              <a:t>low</a:t>
            </a:r>
            <a:r>
              <a:rPr lang="en-US" dirty="0"/>
              <a:t> (LF: 0.04–0.15 Hz) 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b="1" dirty="0"/>
              <a:t>high</a:t>
            </a:r>
            <a:r>
              <a:rPr lang="en-US" dirty="0"/>
              <a:t> (HF: 0.15–0.4 Hz).</a:t>
            </a:r>
          </a:p>
        </p:txBody>
      </p:sp>
    </p:spTree>
    <p:extLst>
      <p:ext uri="{BB962C8B-B14F-4D97-AF65-F5344CB8AC3E}">
        <p14:creationId xmlns:p14="http://schemas.microsoft.com/office/powerpoint/2010/main" val="319405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8763000" cy="440055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/>
              <a:t>Low frequency oscillations are considered to be mediated by </a:t>
            </a:r>
            <a:r>
              <a:rPr lang="en-US" b="1" dirty="0"/>
              <a:t>combined sympathetic and parasympathetic</a:t>
            </a:r>
            <a:r>
              <a:rPr lang="en-US" dirty="0"/>
              <a:t> activity at rest while there is a predominance of sympathetic activity during stressful conditions</a:t>
            </a:r>
          </a:p>
          <a:p>
            <a:pPr eaLnBrk="1" hangingPunct="1">
              <a:defRPr/>
            </a:pPr>
            <a:r>
              <a:rPr lang="en-US" dirty="0"/>
              <a:t>High frequency heart rate oscillations are associated with respiratory sinus arrhythmia and reflect </a:t>
            </a:r>
            <a:r>
              <a:rPr lang="en-US" b="1" dirty="0"/>
              <a:t>parasympathetic activity</a:t>
            </a:r>
          </a:p>
          <a:p>
            <a:pPr eaLnBrk="1" hangingPunct="1">
              <a:defRPr/>
            </a:pPr>
            <a:r>
              <a:rPr lang="en-US" dirty="0"/>
              <a:t>Very low frequencies are considered to be linked to</a:t>
            </a:r>
            <a:r>
              <a:rPr lang="en-US" baseline="30000" dirty="0"/>
              <a:t> </a:t>
            </a:r>
            <a:r>
              <a:rPr lang="en-US" dirty="0"/>
              <a:t>the renin-angiotensin system, endothelial factors and thermoregulation.</a:t>
            </a:r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Heart Rate </a:t>
            </a:r>
            <a:r>
              <a:rPr lang="de-DE" b="1" dirty="0" err="1"/>
              <a:t>Variability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519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2886542"/>
            <a:ext cx="3552825" cy="11998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sz="1400" dirty="0" err="1"/>
              <a:t>fs</a:t>
            </a:r>
            <a:r>
              <a:rPr lang="en-US" sz="1400" dirty="0"/>
              <a:t> = 4;</a:t>
            </a:r>
            <a:br>
              <a:rPr lang="en-US" sz="1400" dirty="0"/>
            </a:br>
            <a:r>
              <a:rPr lang="en-US" sz="1400" dirty="0"/>
              <a:t>x = resample (RR, 4, 200)</a:t>
            </a:r>
            <a:br>
              <a:rPr lang="en-US" sz="1400" dirty="0"/>
            </a:br>
            <a:r>
              <a:rPr lang="en-US" sz="1400" dirty="0"/>
              <a:t>m = length(x); </a:t>
            </a:r>
            <a:br>
              <a:rPr lang="en-US" sz="1400" dirty="0"/>
            </a:br>
            <a:r>
              <a:rPr lang="en-US" sz="1400" dirty="0"/>
              <a:t>n = pow2(nextpow2(m));</a:t>
            </a:r>
            <a:br>
              <a:rPr lang="en-US" sz="1400" dirty="0"/>
            </a:br>
            <a:r>
              <a:rPr lang="en-US" sz="1400" dirty="0"/>
              <a:t>y = </a:t>
            </a:r>
            <a:r>
              <a:rPr lang="en-US" sz="1400" dirty="0" err="1"/>
              <a:t>fft</a:t>
            </a:r>
            <a:r>
              <a:rPr lang="en-US" sz="1400" dirty="0"/>
              <a:t>(</a:t>
            </a:r>
            <a:r>
              <a:rPr lang="en-US" sz="1400" dirty="0" err="1"/>
              <a:t>x,n</a:t>
            </a:r>
            <a:r>
              <a:rPr lang="en-US" sz="1400" dirty="0"/>
              <a:t>); </a:t>
            </a:r>
            <a:br>
              <a:rPr lang="en-US" sz="1400" dirty="0"/>
            </a:br>
            <a:r>
              <a:rPr lang="en-US" sz="1400" dirty="0"/>
              <a:t>f = (0:n-1)*(</a:t>
            </a:r>
            <a:r>
              <a:rPr lang="en-US" sz="1400" dirty="0" err="1"/>
              <a:t>fs</a:t>
            </a:r>
            <a:r>
              <a:rPr lang="en-US" sz="1400" dirty="0"/>
              <a:t>/n); </a:t>
            </a:r>
            <a:br>
              <a:rPr lang="en-US" sz="1400" dirty="0"/>
            </a:br>
            <a:r>
              <a:rPr lang="en-US" sz="1400" dirty="0"/>
              <a:t>power = y.*</a:t>
            </a:r>
            <a:r>
              <a:rPr lang="en-US" sz="1400" dirty="0" err="1"/>
              <a:t>conj</a:t>
            </a:r>
            <a:r>
              <a:rPr lang="en-US" sz="1400" dirty="0"/>
              <a:t>(y)/n; 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Heart Rate </a:t>
            </a:r>
            <a:r>
              <a:rPr lang="de-DE" b="1" dirty="0" err="1"/>
              <a:t>Variability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333749" y="2105212"/>
            <a:ext cx="12709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Window length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2071" y="2494627"/>
            <a:ext cx="136184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Transform 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1879" y="3435735"/>
            <a:ext cx="2025363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Discrete Fourier Transform</a:t>
            </a:r>
          </a:p>
        </p:txBody>
      </p:sp>
      <p:cxnSp>
        <p:nvCxnSpPr>
          <p:cNvPr id="9" name="Elbow Connector 8"/>
          <p:cNvCxnSpPr>
            <a:stCxn id="3" idx="2"/>
          </p:cNvCxnSpPr>
          <p:nvPr/>
        </p:nvCxnSpPr>
        <p:spPr>
          <a:xfrm rot="5400000">
            <a:off x="1947130" y="2307243"/>
            <a:ext cx="916368" cy="112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2941493" y="2374234"/>
            <a:ext cx="633333" cy="1489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1717559" y="3589624"/>
            <a:ext cx="2944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67301" y="4162612"/>
            <a:ext cx="138800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Frequency range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2763192" y="2999621"/>
            <a:ext cx="492323" cy="19039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56087" y="4572374"/>
            <a:ext cx="14016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Power of the DFT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V="1">
            <a:off x="2311143" y="3832670"/>
            <a:ext cx="655297" cy="7055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0" y="74295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500" dirty="0" err="1"/>
              <a:t>Importing</a:t>
            </a:r>
            <a:r>
              <a:rPr lang="de-DE" sz="2500" dirty="0"/>
              <a:t> RR </a:t>
            </a:r>
            <a:r>
              <a:rPr lang="de-DE" sz="2500" dirty="0" err="1"/>
              <a:t>intervals</a:t>
            </a:r>
            <a:r>
              <a:rPr lang="de-DE" sz="2500" dirty="0"/>
              <a:t> </a:t>
            </a:r>
            <a:r>
              <a:rPr lang="de-DE" sz="2500" dirty="0" err="1"/>
              <a:t>from</a:t>
            </a:r>
            <a:r>
              <a:rPr lang="de-DE" sz="2500" dirty="0"/>
              <a:t> </a:t>
            </a:r>
            <a:r>
              <a:rPr lang="de-DE" sz="2500" dirty="0" err="1"/>
              <a:t>Biopac</a:t>
            </a:r>
            <a:r>
              <a:rPr lang="de-DE" sz="2500" dirty="0"/>
              <a:t> </a:t>
            </a:r>
            <a:r>
              <a:rPr lang="de-DE" sz="2500" dirty="0" err="1"/>
              <a:t>into</a:t>
            </a:r>
            <a:r>
              <a:rPr lang="de-DE" sz="2500" dirty="0"/>
              <a:t> </a:t>
            </a:r>
            <a:r>
              <a:rPr lang="de-DE" sz="2500" dirty="0" err="1"/>
              <a:t>Matlab</a:t>
            </a:r>
            <a:endParaRPr lang="de-DE" sz="2500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200" dirty="0"/>
              <a:t>File -&gt; Save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text</a:t>
            </a:r>
            <a:endParaRPr lang="de-DE" sz="22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2932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504950"/>
            <a:ext cx="3886200" cy="270502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1800" dirty="0"/>
              <a:t>y0 = </a:t>
            </a:r>
            <a:r>
              <a:rPr lang="en-US" sz="1800" dirty="0" err="1"/>
              <a:t>fftshift</a:t>
            </a:r>
            <a:r>
              <a:rPr lang="en-US" sz="1800" dirty="0"/>
              <a:t>(y); </a:t>
            </a:r>
            <a:br>
              <a:rPr lang="en-US" sz="1800" dirty="0"/>
            </a:br>
            <a:r>
              <a:rPr lang="en-US" sz="1800" dirty="0"/>
              <a:t>f0 = (-n/2:n/2-1)*(</a:t>
            </a:r>
            <a:r>
              <a:rPr lang="en-US" sz="1800" dirty="0" err="1"/>
              <a:t>fs</a:t>
            </a:r>
            <a:r>
              <a:rPr lang="en-US" sz="1800" dirty="0"/>
              <a:t>/n);</a:t>
            </a:r>
            <a:br>
              <a:rPr lang="en-US" sz="1800" dirty="0"/>
            </a:br>
            <a:r>
              <a:rPr lang="en-US" sz="1800" dirty="0"/>
              <a:t>power0 = y0.*</a:t>
            </a:r>
            <a:r>
              <a:rPr lang="en-US" sz="1800" dirty="0" err="1"/>
              <a:t>conj</a:t>
            </a:r>
            <a:r>
              <a:rPr lang="en-US" sz="1800" dirty="0"/>
              <a:t>(y0)/n;</a:t>
            </a:r>
            <a:br>
              <a:rPr lang="en-US" sz="1800" dirty="0"/>
            </a:br>
            <a:r>
              <a:rPr lang="en-US" sz="1800" dirty="0"/>
              <a:t>start = round((0.04*length(y0))/</a:t>
            </a:r>
            <a:r>
              <a:rPr lang="en-US" sz="1800" dirty="0" err="1"/>
              <a:t>fs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end = round((0.5*length(y0))/</a:t>
            </a:r>
            <a:r>
              <a:rPr lang="en-US" sz="1800" dirty="0" err="1"/>
              <a:t>fs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plot(f0(</a:t>
            </a:r>
            <a:r>
              <a:rPr lang="en-US" sz="1800" dirty="0" err="1"/>
              <a:t>start:end</a:t>
            </a:r>
            <a:r>
              <a:rPr lang="en-US" sz="1800" dirty="0"/>
              <a:t>),power0(</a:t>
            </a:r>
            <a:r>
              <a:rPr lang="en-US" sz="1800" dirty="0" err="1"/>
              <a:t>start:end</a:t>
            </a:r>
            <a:r>
              <a:rPr lang="en-US" sz="1800"/>
              <a:t>)) </a:t>
            </a:r>
            <a:br>
              <a:rPr lang="en-US" sz="1800" dirty="0"/>
            </a:br>
            <a:r>
              <a:rPr lang="en-US" sz="1800" dirty="0" err="1"/>
              <a:t>xlabel</a:t>
            </a:r>
            <a:r>
              <a:rPr lang="en-US" sz="1800" dirty="0"/>
              <a:t>('Frequency (Hz)') </a:t>
            </a:r>
            <a:br>
              <a:rPr lang="en-US" sz="1800" dirty="0"/>
            </a:br>
            <a:r>
              <a:rPr lang="en-US" sz="1800" dirty="0" err="1"/>
              <a:t>ylabel</a:t>
            </a:r>
            <a:r>
              <a:rPr lang="en-US" sz="1800" dirty="0"/>
              <a:t>('Power') </a:t>
            </a:r>
            <a:br>
              <a:rPr lang="en-US" sz="1800" dirty="0"/>
            </a:br>
            <a:r>
              <a:rPr lang="en-US" sz="1800" dirty="0"/>
              <a:t>title('{\bf </a:t>
            </a:r>
            <a:r>
              <a:rPr lang="en-US" sz="1800" dirty="0" err="1"/>
              <a:t>Periodogram</a:t>
            </a:r>
            <a:r>
              <a:rPr lang="en-US" sz="1800" dirty="0"/>
              <a:t>}')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Heart Rate </a:t>
            </a:r>
            <a:r>
              <a:rPr lang="de-DE" b="1" dirty="0" err="1"/>
              <a:t>Variability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Matlab</a:t>
            </a:r>
            <a:endParaRPr lang="en-US" b="1" dirty="0"/>
          </a:p>
        </p:txBody>
      </p:sp>
      <p:pic>
        <p:nvPicPr>
          <p:cNvPr id="5122" name="Picture 2" descr="http://bsamig.uef.fi/biosignal/pics/hrv_arpsd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t="57068"/>
          <a:stretch/>
        </p:blipFill>
        <p:spPr bwMode="auto">
          <a:xfrm>
            <a:off x="5286374" y="1692969"/>
            <a:ext cx="3505373" cy="25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b="1" dirty="0" err="1"/>
              <a:t>Exercice</a:t>
            </a:r>
            <a:r>
              <a:rPr lang="en-US" b="1" dirty="0"/>
              <a:t> </a:t>
            </a:r>
            <a:r>
              <a:rPr lang="cs-CZ" b="1" dirty="0"/>
              <a:t>2</a:t>
            </a:r>
            <a:r>
              <a:rPr lang="en-US" b="1" dirty="0"/>
              <a:t>: HRV during deep breathe test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686800" cy="44958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ECG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Perform</a:t>
            </a:r>
            <a:r>
              <a:rPr lang="de-DE" dirty="0"/>
              <a:t> a 1 min </a:t>
            </a:r>
            <a:r>
              <a:rPr lang="de-DE" dirty="0" err="1"/>
              <a:t>recording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resting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.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Perform another 1 min recording while the subject breathes at a rate of 6 respiration cycles per minute: 5 seconds for each inhalation and 5 seconds for each exhalation.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800" dirty="0" err="1"/>
              <a:t>Estimate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en-US" sz="2800" dirty="0"/>
              <a:t>total power of each frequency band (VLF, LF and HF) using the Integral measurement tool</a:t>
            </a:r>
            <a:r>
              <a:rPr lang="en-US" dirty="0"/>
              <a:t>.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of</a:t>
            </a:r>
            <a:r>
              <a:rPr lang="de-DE" dirty="0"/>
              <a:t> HF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greatest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parasympathetic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b="1" dirty="0" err="1"/>
              <a:t>Exercice</a:t>
            </a:r>
            <a:r>
              <a:rPr lang="en-US" b="1" dirty="0"/>
              <a:t> </a:t>
            </a:r>
            <a:r>
              <a:rPr lang="de-DE" b="1" dirty="0"/>
              <a:t>3</a:t>
            </a:r>
            <a:r>
              <a:rPr lang="en-US" b="1" dirty="0"/>
              <a:t>: HRV during physical exercise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686800" cy="44958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ECG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Perform</a:t>
            </a:r>
            <a:r>
              <a:rPr lang="de-DE" dirty="0"/>
              <a:t> a 1 min </a:t>
            </a:r>
            <a:r>
              <a:rPr lang="de-DE" dirty="0" err="1"/>
              <a:t>recording</a:t>
            </a:r>
            <a:r>
              <a:rPr lang="de-DE" dirty="0"/>
              <a:t> in a </a:t>
            </a:r>
            <a:r>
              <a:rPr lang="de-DE" dirty="0" err="1"/>
              <a:t>lying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.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Perform another 3 min recording while the subject is performing a pedaling exercise. Both legs are suspended in the air and pedaling movements are executed.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sz="2800" dirty="0" err="1"/>
              <a:t>Estimate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en-US" sz="2800" dirty="0"/>
              <a:t>total power of each frequency band (VLF, LF and HF) using the Integral measurement tool</a:t>
            </a:r>
            <a:r>
              <a:rPr lang="en-US" dirty="0"/>
              <a:t>.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of</a:t>
            </a:r>
            <a:r>
              <a:rPr lang="de-DE" dirty="0"/>
              <a:t> LF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greatest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sympathetic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876407"/>
            <a:ext cx="1219200" cy="96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96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Project 1: Cardiovascular Signal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PPG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Extraction of PH (pulse height) and PP (peak-to-peak) values from a filtered PPG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MAP estimation using PH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Fourier transform of PP intervals and estimation of HF and LF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frequency, signal type (ECG or PPG or both) and channel numbers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PP, PH, MAP, LF, HF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PP, PH, MAP over the time for a given start and end timestamp and display the value of LF and HF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Project 2: Nervous Activity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Extraction of alpha, beta, theta, delta waves from a filtered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STD, AVG </a:t>
            </a:r>
            <a:r>
              <a:rPr lang="de-DE" dirty="0" err="1"/>
              <a:t>and</a:t>
            </a:r>
            <a:r>
              <a:rPr lang="de-DE" dirty="0"/>
              <a:t> CC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alpha, beta wave, theta, delta wave computation using Fourier or Wavelet transform or digital filtering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/>
              <a:t>User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execute STD, AVG, CC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alpha, beta wave, theta, delta waves over the time for a given start and end timestamp and display the values for STD, AVG and CC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2" r="11654" b="8983"/>
          <a:stretch/>
        </p:blipFill>
        <p:spPr bwMode="auto">
          <a:xfrm>
            <a:off x="2286000" y="209550"/>
            <a:ext cx="5562600" cy="480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65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Project 3: Muscle Activity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EMG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rectified EMG from a filtered EMG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the spectrum of the filtered EMG signal using Fourier transform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RMS, ARV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rectified EMG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Fourier transform of the rectified EMG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RMS, ARV computation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EMG, rectified EMG, EMG Fourier transform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the values for RMS, ARV for a given start and end timestamp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473075"/>
          </a:xfrm>
        </p:spPr>
        <p:txBody>
          <a:bodyPr/>
          <a:lstStyle/>
          <a:p>
            <a:pPr eaLnBrk="1" hangingPunct="1"/>
            <a:r>
              <a:rPr lang="en-US"/>
              <a:t>What will we do today?</a:t>
            </a:r>
            <a:endParaRPr lang="cs-CZ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742950"/>
            <a:ext cx="7620000" cy="3962400"/>
          </a:xfrm>
        </p:spPr>
        <p:txBody>
          <a:bodyPr/>
          <a:lstStyle/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Introduction to Fourier Transform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Heart rate variability with Fast Fourier Transform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Introduction to Wavelet Transform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Heart rate variability with Wavelet Transform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3" descr="Bildschirmfoto 2013-05-21 um 01.1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97569"/>
            <a:ext cx="7500261" cy="45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742950"/>
                <a:ext cx="8763000" cy="440055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de-DE" dirty="0"/>
                  <a:t>The Fourier </a:t>
                </a:r>
                <a:r>
                  <a:rPr lang="de-DE" dirty="0" err="1"/>
                  <a:t>transform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transformation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signal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time </a:t>
                </a:r>
                <a:r>
                  <a:rPr lang="de-DE" dirty="0" err="1"/>
                  <a:t>into</a:t>
                </a:r>
                <a:r>
                  <a:rPr lang="de-DE" dirty="0"/>
                  <a:t>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en-US" dirty="0"/>
                  <a:t>.</a:t>
                </a:r>
              </a:p>
              <a:p>
                <a:pPr eaLnBrk="1" hangingPunct="1">
                  <a:defRPr/>
                </a:pPr>
                <a:r>
                  <a:rPr lang="en-US" dirty="0"/>
                  <a:t>Any continuous, periodic function can be represented as a linear combination of </a:t>
                </a:r>
                <a:r>
                  <a:rPr lang="en-US" dirty="0" err="1"/>
                  <a:t>sines</a:t>
                </a:r>
                <a:r>
                  <a:rPr lang="en-US" dirty="0"/>
                  <a:t> and cosines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endParaRPr lang="en-US" dirty="0"/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de-DE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Cosine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Sine </a:t>
                </a:r>
                <a:r>
                  <a:rPr lang="de-DE" dirty="0" err="1"/>
                  <a:t>amplitudes</a:t>
                </a:r>
                <a:r>
                  <a:rPr lang="de-DE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frequencies</a:t>
                </a:r>
                <a:r>
                  <a:rPr lang="de-DE" dirty="0"/>
                  <a:t>.</a:t>
                </a:r>
              </a:p>
              <a:p>
                <a:pPr eaLnBrk="1" hangingPunct="1">
                  <a:defRPr/>
                </a:pPr>
                <a:r>
                  <a:rPr lang="en-US" dirty="0"/>
                  <a:t>It is used to obtain the magnitude of frequency components.</a:t>
                </a:r>
              </a:p>
              <a:p>
                <a:pPr eaLnBrk="1" hangingPunct="1">
                  <a:defRPr/>
                </a:pPr>
                <a:r>
                  <a:rPr lang="de-DE" dirty="0"/>
                  <a:t>The Fast Fourier Transform </a:t>
                </a:r>
                <a:r>
                  <a:rPr lang="de-DE" dirty="0" err="1"/>
                  <a:t>is</a:t>
                </a:r>
                <a:r>
                  <a:rPr lang="de-DE" dirty="0"/>
                  <a:t> a quick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computing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Fourier </a:t>
                </a:r>
                <a:r>
                  <a:rPr lang="de-DE" dirty="0" err="1"/>
                  <a:t>transform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.</a:t>
                </a:r>
                <a:endParaRPr lang="en-US" dirty="0"/>
              </a:p>
              <a:p>
                <a:pPr marL="0" indent="0" eaLnBrk="1" hangingPunct="1"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742950"/>
                <a:ext cx="8763000" cy="4400550"/>
              </a:xfrm>
              <a:blipFill rotWithShape="1">
                <a:blip r:embed="rId2"/>
                <a:stretch>
                  <a:fillRect l="-278" t="-2216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Fourier Transform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8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Fourier Transform</a:t>
            </a:r>
            <a:endParaRPr lang="en-US" b="1" dirty="0"/>
          </a:p>
        </p:txBody>
      </p:sp>
      <p:pic>
        <p:nvPicPr>
          <p:cNvPr id="1028" name="Picture 4" descr="https://docs.google.com/viewer?pid=bl&amp;srcid=ADGEESgFHVnohCO3rfayRecxRrv5p6AYDY32fwVHHIONKrhnqxONupzovnyuxtfclOFV93b1KavUJn4JfE-34D5svC8bH1FD9gF-rNhSKF4lxjpC7JWLCceb3t7gC9dkowDq217MPtnu&amp;q=cache%3A2NEObYLtsccJ%3Awww.phys.hawaii.edu%2F%7Ejgl%2Fp274%2Ffourier_intro_Shatkay.pdf%20&amp;docid=68a7c89ed3d40fdae170f5e3392815d0&amp;a=bi&amp;pagenumber=4&amp;w=8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400" y="676990"/>
            <a:ext cx="6975654" cy="34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407007"/>
            <a:ext cx="278958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2200" y="905589"/>
            <a:ext cx="7143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58707" y="894476"/>
            <a:ext cx="624507" cy="2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 bwMode="auto">
          <a:xfrm>
            <a:off x="2438400" y="2424470"/>
            <a:ext cx="638175" cy="27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60" y="4227671"/>
            <a:ext cx="41529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62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2392661"/>
            <a:ext cx="6553200" cy="914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1400" dirty="0" err="1"/>
              <a:t>fs</a:t>
            </a:r>
            <a:r>
              <a:rPr lang="en-US" sz="1400" dirty="0"/>
              <a:t> = 100; </a:t>
            </a:r>
            <a:br>
              <a:rPr lang="en-US" sz="1400" dirty="0"/>
            </a:br>
            <a:r>
              <a:rPr lang="en-US" sz="1400" dirty="0"/>
              <a:t>t = 0:1/fs:10-1/</a:t>
            </a:r>
            <a:r>
              <a:rPr lang="en-US" sz="1400" dirty="0" err="1"/>
              <a:t>fs</a:t>
            </a:r>
            <a:r>
              <a:rPr lang="en-US" sz="1400" dirty="0"/>
              <a:t>; </a:t>
            </a:r>
            <a:br>
              <a:rPr lang="en-US" sz="1400" dirty="0"/>
            </a:br>
            <a:r>
              <a:rPr lang="en-US" sz="1400" dirty="0"/>
              <a:t>x =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(1.3)*sin(2*pi*15*t) </a:t>
            </a:r>
            <a:r>
              <a:rPr lang="en-US" sz="1400" dirty="0"/>
              <a:t>+  </a:t>
            </a:r>
            <a:r>
              <a:rPr lang="en-US" sz="1400" dirty="0">
                <a:solidFill>
                  <a:srgbClr val="00B050"/>
                </a:solidFill>
              </a:rPr>
              <a:t>(1.7)*sin(2*pi*40*(t-2)) </a:t>
            </a:r>
            <a:r>
              <a:rPr lang="en-US" sz="1400" dirty="0"/>
              <a:t>+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2.5*gallery('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normaldata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',size(t),4)</a:t>
            </a:r>
            <a:r>
              <a:rPr lang="en-US" sz="1400" dirty="0"/>
              <a:t>; 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Fourier Transform in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66800" y="1547871"/>
            <a:ext cx="182146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Sample frequency (Hz)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2514" y="2000746"/>
            <a:ext cx="125867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w Cen MT"/>
              </a:rPr>
              <a:t>10 sec sample 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64902" y="3787973"/>
            <a:ext cx="148309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w Cen MT"/>
              </a:rPr>
              <a:t>15 Hz component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276600" y="3787973"/>
            <a:ext cx="1483098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w Cen MT"/>
              </a:rPr>
              <a:t>40 Hz component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537549" y="3738462"/>
            <a:ext cx="124425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w Cen MT"/>
              </a:rPr>
              <a:t>Gaussian noise</a:t>
            </a:r>
            <a:endParaRPr lang="en-US" sz="1400" dirty="0"/>
          </a:p>
        </p:txBody>
      </p:sp>
      <p:cxnSp>
        <p:nvCxnSpPr>
          <p:cNvPr id="9" name="Elbow Connector 8"/>
          <p:cNvCxnSpPr>
            <a:stCxn id="3" idx="2"/>
          </p:cNvCxnSpPr>
          <p:nvPr/>
        </p:nvCxnSpPr>
        <p:spPr>
          <a:xfrm rot="5400000">
            <a:off x="1482260" y="2049789"/>
            <a:ext cx="689413" cy="301131"/>
          </a:xfrm>
          <a:prstGeom prst="bentConnector3">
            <a:avLst>
              <a:gd name="adj1" fmla="val 997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 flipV="1">
            <a:off x="2333750" y="2308523"/>
            <a:ext cx="787014" cy="465138"/>
          </a:xfrm>
          <a:prstGeom prst="bentConnector3">
            <a:avLst>
              <a:gd name="adj1" fmla="val 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</p:cNvCxnSpPr>
          <p:nvPr/>
        </p:nvCxnSpPr>
        <p:spPr>
          <a:xfrm flipV="1">
            <a:off x="2306451" y="3100685"/>
            <a:ext cx="0" cy="68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V="1">
            <a:off x="4018149" y="3078461"/>
            <a:ext cx="0" cy="70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</p:cNvCxnSpPr>
          <p:nvPr/>
        </p:nvCxnSpPr>
        <p:spPr>
          <a:xfrm flipV="1">
            <a:off x="6159675" y="3105150"/>
            <a:ext cx="0" cy="63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475" y="731877"/>
            <a:ext cx="7925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Consider the following data x with two component frequencies components and noise</a:t>
            </a:r>
          </a:p>
        </p:txBody>
      </p:sp>
    </p:spTree>
    <p:extLst>
      <p:ext uri="{BB962C8B-B14F-4D97-AF65-F5344CB8AC3E}">
        <p14:creationId xmlns:p14="http://schemas.microsoft.com/office/powerpoint/2010/main" val="25393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2057680"/>
            <a:ext cx="3552825" cy="116968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1400" dirty="0"/>
              <a:t>m = length(x); </a:t>
            </a:r>
            <a:br>
              <a:rPr lang="en-US" sz="1400" dirty="0"/>
            </a:br>
            <a:r>
              <a:rPr lang="en-US" sz="1400" dirty="0"/>
              <a:t>n = pow2(nextpow2(m));</a:t>
            </a:r>
            <a:br>
              <a:rPr lang="en-US" sz="1400" dirty="0"/>
            </a:br>
            <a:r>
              <a:rPr lang="en-US" sz="1400" dirty="0"/>
              <a:t>y = </a:t>
            </a:r>
            <a:r>
              <a:rPr lang="en-US" sz="1400" dirty="0" err="1"/>
              <a:t>fft</a:t>
            </a:r>
            <a:r>
              <a:rPr lang="en-US" sz="1400" dirty="0"/>
              <a:t>(</a:t>
            </a:r>
            <a:r>
              <a:rPr lang="en-US" sz="1400" dirty="0" err="1"/>
              <a:t>x,n</a:t>
            </a:r>
            <a:r>
              <a:rPr lang="en-US" sz="1400" dirty="0"/>
              <a:t>); </a:t>
            </a:r>
            <a:br>
              <a:rPr lang="en-US" sz="1400" dirty="0"/>
            </a:br>
            <a:r>
              <a:rPr lang="en-US" sz="1400" dirty="0"/>
              <a:t>f = (0:n-1)*(</a:t>
            </a:r>
            <a:r>
              <a:rPr lang="en-US" sz="1400" dirty="0" err="1"/>
              <a:t>fs</a:t>
            </a:r>
            <a:r>
              <a:rPr lang="en-US" sz="1400" dirty="0"/>
              <a:t>/n); </a:t>
            </a:r>
            <a:br>
              <a:rPr lang="en-US" sz="1400" dirty="0"/>
            </a:br>
            <a:r>
              <a:rPr lang="en-US" sz="1400" dirty="0"/>
              <a:t>power = y.*</a:t>
            </a:r>
            <a:r>
              <a:rPr lang="en-US" sz="1400" dirty="0" err="1"/>
              <a:t>conj</a:t>
            </a:r>
            <a:r>
              <a:rPr lang="en-US" sz="1400" dirty="0"/>
              <a:t>(y)/n; 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Fourier Transform in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333749" y="1276350"/>
            <a:ext cx="12709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Window length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2071" y="1665765"/>
            <a:ext cx="136184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Transform 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5704" y="2500493"/>
            <a:ext cx="2025363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Discrete Fourier Transform</a:t>
            </a:r>
          </a:p>
        </p:txBody>
      </p:sp>
      <p:cxnSp>
        <p:nvCxnSpPr>
          <p:cNvPr id="9" name="Elbow Connector 8"/>
          <p:cNvCxnSpPr>
            <a:stCxn id="3" idx="2"/>
          </p:cNvCxnSpPr>
          <p:nvPr/>
        </p:nvCxnSpPr>
        <p:spPr>
          <a:xfrm rot="5400000">
            <a:off x="2144803" y="1420524"/>
            <a:ext cx="660839" cy="988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3137353" y="1579390"/>
            <a:ext cx="471491" cy="12597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475" y="731877"/>
            <a:ext cx="598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 </a:t>
            </a:r>
            <a:r>
              <a:rPr lang="en-US" sz="1600" b="1" dirty="0" err="1"/>
              <a:t>fft</a:t>
            </a:r>
            <a:r>
              <a:rPr lang="en-US" sz="1600" dirty="0"/>
              <a:t> to compute the discrete Fourier Transform and its power.</a:t>
            </a:r>
          </a:p>
        </p:txBody>
      </p: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1841384" y="2654382"/>
            <a:ext cx="2944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38752" y="3376793"/>
            <a:ext cx="138800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Frequency range</a:t>
            </a:r>
          </a:p>
        </p:txBody>
      </p:sp>
      <p:cxnSp>
        <p:nvCxnSpPr>
          <p:cNvPr id="26" name="Elbow Connector 25"/>
          <p:cNvCxnSpPr>
            <a:stCxn id="25" idx="0"/>
          </p:cNvCxnSpPr>
          <p:nvPr/>
        </p:nvCxnSpPr>
        <p:spPr>
          <a:xfrm rot="16200000" flipV="1">
            <a:off x="2934643" y="2178678"/>
            <a:ext cx="492323" cy="19039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83409" y="3763704"/>
            <a:ext cx="14016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Power of the DFT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V="1">
            <a:off x="2538465" y="3061280"/>
            <a:ext cx="655297" cy="7055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457200" y="4552950"/>
            <a:ext cx="77171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nextpow2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finds the exponent of the next power of two greater than or equal to the window length 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ceil(log2(m))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pow2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computes the power. Using a power of two for the transform length optimizes the FFT algorithm </a:t>
            </a:r>
          </a:p>
        </p:txBody>
      </p:sp>
    </p:spTree>
    <p:extLst>
      <p:ext uri="{BB962C8B-B14F-4D97-AF65-F5344CB8AC3E}">
        <p14:creationId xmlns:p14="http://schemas.microsoft.com/office/powerpoint/2010/main" val="4068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71475" y="2233315"/>
            <a:ext cx="2971799" cy="165706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1400" dirty="0"/>
              <a:t>y0 = </a:t>
            </a:r>
            <a:r>
              <a:rPr lang="en-US" sz="1400" dirty="0" err="1"/>
              <a:t>fftshift</a:t>
            </a:r>
            <a:r>
              <a:rPr lang="en-US" sz="1400" dirty="0"/>
              <a:t>(y); </a:t>
            </a:r>
            <a:br>
              <a:rPr lang="en-US" sz="1400" dirty="0"/>
            </a:br>
            <a:r>
              <a:rPr lang="en-US" sz="1400" dirty="0"/>
              <a:t>f0 = (-n/2:n/2-1)*(</a:t>
            </a:r>
            <a:r>
              <a:rPr lang="en-US" sz="1400" dirty="0" err="1"/>
              <a:t>fs</a:t>
            </a:r>
            <a:r>
              <a:rPr lang="en-US" sz="1400" dirty="0"/>
              <a:t>/n);</a:t>
            </a:r>
            <a:br>
              <a:rPr lang="en-US" sz="1400" dirty="0"/>
            </a:br>
            <a:r>
              <a:rPr lang="en-US" sz="1400" dirty="0"/>
              <a:t>power0 = y0.*</a:t>
            </a:r>
            <a:r>
              <a:rPr lang="en-US" sz="1400" dirty="0" err="1"/>
              <a:t>conj</a:t>
            </a:r>
            <a:r>
              <a:rPr lang="en-US" sz="1400" dirty="0"/>
              <a:t>(y0)/n;</a:t>
            </a:r>
            <a:br>
              <a:rPr lang="en-US" sz="1400" dirty="0"/>
            </a:br>
            <a:r>
              <a:rPr lang="en-US" sz="1400" dirty="0"/>
              <a:t>plot(f0,power0) </a:t>
            </a:r>
            <a:br>
              <a:rPr lang="en-US" sz="1400" dirty="0"/>
            </a:br>
            <a:r>
              <a:rPr lang="en-US" sz="1400" dirty="0" err="1"/>
              <a:t>xlabel</a:t>
            </a:r>
            <a:r>
              <a:rPr lang="en-US" sz="1400" dirty="0"/>
              <a:t>('Frequency (Hz)') </a:t>
            </a:r>
            <a:br>
              <a:rPr lang="en-US" sz="1400" dirty="0"/>
            </a:br>
            <a:r>
              <a:rPr lang="en-US" sz="1400" dirty="0" err="1"/>
              <a:t>ylabel</a:t>
            </a:r>
            <a:r>
              <a:rPr lang="en-US" sz="1400" dirty="0"/>
              <a:t>('Power') </a:t>
            </a:r>
            <a:br>
              <a:rPr lang="en-US" sz="1400" dirty="0"/>
            </a:br>
            <a:r>
              <a:rPr lang="en-US" sz="1400" dirty="0"/>
              <a:t>title('{\bf </a:t>
            </a:r>
            <a:r>
              <a:rPr lang="en-US" sz="1400" dirty="0" err="1"/>
              <a:t>Periodogram</a:t>
            </a:r>
            <a:r>
              <a:rPr lang="en-US" sz="1400" dirty="0"/>
              <a:t>}')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</a:t>
            </a:r>
            <a:r>
              <a:rPr lang="de-DE" b="1" dirty="0"/>
              <a:t>Fourier Transform in </a:t>
            </a:r>
            <a:r>
              <a:rPr lang="de-DE" b="1" dirty="0" err="1"/>
              <a:t>Matlab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1475" y="731877"/>
            <a:ext cx="5339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plot of power versus frequency is called a </a:t>
            </a:r>
            <a:r>
              <a:rPr lang="en-US" sz="1600" i="1" dirty="0" err="1"/>
              <a:t>periodogram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371600" y="1200150"/>
            <a:ext cx="156985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Rearrange y values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692969"/>
            <a:ext cx="22024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0-centered frequency range</a:t>
            </a:r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1431348" y="1673803"/>
            <a:ext cx="918014" cy="580310"/>
          </a:xfrm>
          <a:prstGeom prst="bentConnector3">
            <a:avLst>
              <a:gd name="adj1" fmla="val 998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2"/>
          </p:cNvCxnSpPr>
          <p:nvPr/>
        </p:nvCxnSpPr>
        <p:spPr>
          <a:xfrm rot="5400000">
            <a:off x="2551114" y="1735633"/>
            <a:ext cx="647204" cy="1177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62201" y="4095750"/>
            <a:ext cx="22024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0-centered frequency range</a:t>
            </a:r>
          </a:p>
        </p:txBody>
      </p:sp>
      <p:cxnSp>
        <p:nvCxnSpPr>
          <p:cNvPr id="24" name="Elbow Connector 23"/>
          <p:cNvCxnSpPr>
            <a:stCxn id="23" idx="0"/>
          </p:cNvCxnSpPr>
          <p:nvPr/>
        </p:nvCxnSpPr>
        <p:spPr>
          <a:xfrm rot="16200000" flipV="1">
            <a:off x="2284167" y="2916485"/>
            <a:ext cx="1257301" cy="110123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www.mathworks.com/help/examples/matlab/BasicSpectralAnalysisExample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238248"/>
            <a:ext cx="42672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3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8763000" cy="99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US" dirty="0"/>
              <a:t>physiological rhythms in the beat-to-beat heart rate signal (series of intervals between adjacent QRS complexes)</a:t>
            </a:r>
            <a:r>
              <a:rPr lang="de-DE" dirty="0"/>
              <a:t>.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de-DE" b="1" dirty="0"/>
              <a:t>Heart Rate </a:t>
            </a:r>
            <a:r>
              <a:rPr lang="de-DE" b="1" dirty="0" err="1"/>
              <a:t>Variability</a:t>
            </a:r>
            <a:endParaRPr lang="en-US" b="1" dirty="0"/>
          </a:p>
        </p:txBody>
      </p:sp>
      <p:sp>
        <p:nvSpPr>
          <p:cNvPr id="3" name="AutoShape 2" descr="data:image/jpeg;base64,/9j/4AAQSkZJRgABAQAAAQABAAD/2wCEAAkGBxIHBhQIEhISFRISFxkbGBgUFxgRFRkgGh0XHxoVFRYYHigkGxooHR4TITEkJTUrLi4uGCEzODMsQygtLisBCgoKBQUFDgUFDisZExkrKysrKysrKysrKysrKysrKysrKysrKysrKysrKysrKysrKysrKysrKysrKysrKysrK//AABEIAIMBggMBIgACEQEDEQH/xAAbAAEBAAMBAQEAAAAAAAAAAAAABQMEBgIHAf/EAE0QAAICAQICBQUKCgcHBQAAAAECAAMEBRESIQYTFDFBFSJRVGFScZGSk5SjwdPjIzJCVYGhosLS1AczU3SCscMkQ2JzpLTiFiU1ZHL/xAAUAQEAAAAAAAAAAAAAAAAAAAAA/8QAFBEBAAAAAAAAAAAAAAAAAAAAAP/aAAwDAQACEQMRAD8A+4xEQEREBERAREQEREBPh2k4lP8A6ExlGmGvJyaxXVnM1NSi1weC5rq3NqedttuBudl8Z9xkROj+LX0eHRVhxUmpkCO27lBsCw8fNLJ5w7iV9kCvjoa6FRm4mAALd25A5nb2zJMWLT2bGWjiZ+BQOJzxOdhtux8T7ZlgIiICIiAmpTqlF+R2ZL6WsG/mq6s3Lv8ANB35TbnzzC06+rFxrbgDjDLZitdBTIrIvc1O7liWqLcIbhCnhbffh4oHd5mfVgqGttrrB7usZU397iPOZK70to69WUoRuGBBXb07jltOV1LHzc7VsYlcemxRkbEB86rhIp24txTwsTvy9C9535ZOjmO1PRjIx3Rlv47+tXg4ENjbsTQAADU26lSNyd/OPFxQOoRg6BwQQRuCOYPtBn6DvOGw+1U4S3K+QOqfT0Wvh8zgfs637rw7nzWs3J/F4d+Wxk7r8nBwxjI2QiKMrY8NpbreubbkKXLkKUZVOyvxt+Nt5ofS4nHtZl0DI1VnvY0Xp+BVfMaoV09aK04d3PnXMO8llCyZq2o52JSAe0detCWnh4mTjd7GaqtK6T1oQbI3GQFUIdt2JgfQa7BYN1IIBI5HfmDsR74O4nqQ+iFTU6darKVJy8w7EFdw2TcQ3PwIIIPiDLkBERAREQE+e9MMavL6f0V2YJzVGFceqApPCetp/CbXuq8huOR387u759Cmi+mV+WRrJ361KWqHPzeFmVzy9O6rzgc3/RwgevJzKk6nGssC143Fu1DVgraHQcqnLbboOQ4d/GdlJmmadTXnWaxSx/2tUZgDvW+w820L4MV2BI7wBv3SnAREQEREBERAREQEREBERAREQEREBERAREQEREBERASDq1dlvSSlamCOcXKCuydYqk2YWxK7jfx5biXpIv1rqukyaPwbhq+Ivv8AisePq04fHda8g7+HAPTAl6DpOq4tdoyM+mxmsJVuo383Zdhwh1CbENyG/p3O+wqdjzfW6fmx+1leIEjseb63T82P2sdjzfW6fmx+1leIEjseb63T83P2sdjzPW6vm/3srxAk9jzPW6vm/wB7HY8z1qr5v97K0QJPY8z1qr5v95HY8z1qr5v95K0QJPY8z1qv5v8AeT97Hl+tV/N/vJViBK7Hl+tV/IfeR2PL9ar+Q+8lWIErseX61X8h95HY8v1qv5D/AM5ViBL7Jl+tJ8gP447JletJ8gP45UiBL7JletJ8gP447HletJ8iP45UiBL7HletL8iP4pK0DSNQwci+3JzhdU7WGuoVjdAxYqOtPnHkQOHmB3AzqZq6rmjTtMtziCRUjPsO88IJ4R7T3fpga/RlDX0bxUYEEUVAgjYghF3BB7jKU0tFzTqGlV5bKEdlHGoPEFYcnUHx2YMN/ZN2AiIgIiICIiAiIgIiICIiAiIgIiICIiAiIgIiICIiAnH5H4bpYuTz/BZqVe+BhXMB73Ff+qdhOUTZ6+1e61Fv2WNH7u0Dq4iICIiAiIgIiICIiAiIgIiICIiAiIgIiICSOlJJ0oVAb9ZdQh8eT3Vh/wBktK8j6+/+14dPP8JkgfEpvsG/6UEB0VJOlsCNuHIywPeGRcB+raWJJ6On8BcvoyL/ANdjH65WgIiICIiAiIgIiICIiAiIgIiICIiAiIgIiICIiAiIgJyKLwdGabR+XmpZ8tmcX786y1+rqNh7gCfgnIuhx+gGEh/GVtN39/r8Xi+uB2EREBERAREQETU1PO8n43X9VdbzA4aVDvz8diRykvQ+lKa3dwV4+Wq8TqXsrC1hqyQyk8R5hgV9+BfiIgIiICIiAiIgIiICIiAkjUtrOkGJT4r11nxVCf6sryPanWdL633/AKvGtG3/ADLKNj9GYHvQuVmSnoyH/WtbfXKsjaAf/cM5fRlD9ePjH65ZgIiICIiAiIgIiICIiAiIgIiICIiAiIgIiICSulWqtofR67U1UO1KcQUnhB5jkSO6VZB6d4FmqdEMnBqQvZZWQqghSTuOW5IA+GBrHW8zTdSx8fLpxurybOqV8e2x2V+B3HEj1r5pCNzB5eidPI2B0WxMDNXNWtjam/C9ttuQybjY8BtduEkbjcbcjLMCX0pvON0Yyrx3pRaRt38kYzD0ioFegrV4JZjfsXVH6pk6VEeQrKz/ALwpX8q6J+9HSrloNrejhPwMp+qBWiIgIiICImDNzK8DGORa6og23LHYbk7AD0knYAd5J2gZ5zX9H/8A8Lb/AHzN/wC5um2up5Ob51GLsnu8pzjEj3SVBWf9FgrM9NdnUkHqcaweIS163/whqyGPvlR7YFiJN0/Wq8y/shD1Xgbmm4BLNhtuy7ErYo3ALIWUE7bylAREQEREBERAREQEREBI2Lu3S/IP5K42MB7CXyi36urlmR9HfrtZzX9xbXX8FNT/AOoYH5ofLVs8f/YQ/wDTYw+qWZJ0peHWMz22Vn6KsfVK0BERAREQESVka4oymw6EfItQ7OK9uCs+i21iFU7EHh3L7EHhM8q2e68RXEQ+5DWXft8Kf5QK8SK2r3YPPKxiqf2mOxyqwN9gXXhWxfSdlZRsd2HfKuNkJl465Fbq6OAVZCGVge4qw5EQMsREBERAREQESU+rurlex5R2PeOp2PtG9s/PLFnqWX9B9rArRJPliz1LL+g+1jyxZ6ll/QfawK0SO/SFMYcV9V+Onu7VHVjbvL2Vsy1j2vwiVabVvqFqsGVhuCpDA+0Ed8D3JGs5D35SaRUxV7QWscd9dQ2BKnwsYkKu/wDxsN+DY08nITFx2ybGCoilmZjsqgDcsT4ADcyZ0eoZ631OxStuSQ3Cw2ZEHKqo+ghd2I8Hd4GlqGBX0crGq0Dq0rI7QNzwvWeT22bnm6crOM7sQrDfzp0k8X1LkUtSwBVgQQe4gjYg/onOabrnk/TBhWpkWX44KOErLswr5C9mGygOgVwN9zxbAbjaBv8ASZetxaafdZOP+xaln+SGOlzdX0XybPc0u3xVJ+qeNVsGVnYBQgq1zPv3gqKL9iP8TVmfnThDZ0LzlHecW/b3+rbaBbiaOo6kMFkQV2WNaSFWvhJ5Dct5zAbd3j4ia/liz1LL+g+1gVoknyxZ6ll/Qfazy+s2KhIwcskDkPwA39nO7aBs6rqQ09FQKbLrDtXWvJnI7zv+Sg5FmPID2kA6+Bo57SNRyWFuR+T/AGVPIjhoQ9x2JBc+c253IGyr70bT3pJzr+Fsm0DjK81Qd4pqJ/IX08ix3YgbgCpAREQNXUdOq1OjqbV3AO6kEq6nwet1IZGHPZlIIk2nOs0fITCyW463IWrIIA3Y8lqyANgth7lYbK55bKSoa5MWVjJmYzY1iq9bgqysN1YHkQQe8QMsSHj25GkKcM035KL/AFdiPVx8PuLutsQl17uLnxDYnnvMnli7835nxsT+YgWIkfyxd+b8z42J/MR5Yu/N+Z8bE/mIFiJH8sXfm/M+NifzE2MDWqM+7s6vtaBuarAarQPSa3Abh7/OHI+BMChBOw3iQ9dfyjkLoKH+sHFeQeaU7kcPsNhBrHd5vWEHdIGvRiL0qQ513F2Y79nRWKbjwy91IPG341ZHNV4WGxY7UOj+U9uO+JaeK7Gc1u223HyDJbyAG7VsjHbkGLAd0pqOFeEcgJE1JvJetrqZDdVanVWlVZyCpLUuQvhzuQ7AkmxPRAuST0fAZsm8f7zJs/TwBKv9Pb9EyabrC6hkNQK7qyFV161OrLqxI41UniHMEEMFYctxzG+HomnDo3Wf2luRYPHlbda4/UwgesA7dIcpf+Gk/CHH1StJGI23SvJr8eoxm+F8ofuzHRr75NQurwst62/FYNjAMPBgGvB2PeNwIFuJH8sXfm/M+NifzEeWLvzfmfGxP5iBYJ2G855b36Skitmrwu7rEJSzI9PUsOaU+HWDzn5ldhs7esiu7X37JbRbRigb2ixqi13op2qd9q/F99uIbLzBaXgOEbDuEDFiYqYWOuNWioijYKoCqPeAmaIgJFytKbDyGz8TZXbm9JPDTd4kkD+rt7/wgHP8oNsOG1EDS0rUk1THNqcQZTwujjhsrYbE12L4NzB8QQQQSCCd2SNWwnqyPK+Ou96Ls6AhReg3PVHflxjclGPcSQSAzT98sWepZf0H2sCtEk+WLPUsv6D7WPLFnqWX9B9rArRNJM5mQN1Fw3Hcer3HsOzxA3YiICIiAkqzo9jm43orUuTuWodqOI+6dUIVz/8AoGVYgRxoPWOOuycm9FIIrs6lU3B3Bbqq0LbHY7MSOXdLERAREQOV0PFto1arBat1rwqrkViD1bK71dn4G7mIqV1Yd4I9BG93Wqe06PfR7up1+FSJhxbCekV9ZJ4RVQQN+QJN+5A8Cdh8AlM8xtA53Trhn63RYG36rDDEf3hk4G+Cmz4TOikLohpiadpvm2taCQisy8BCUjq0r2O5OwU7k/jMzNy32F2AiIgIiICIiAiIgIiICIiAmtn6fVqNXVXVpYoO4DqG2I7mG/cfaJsxAj+QOqXhqycuoegW9f8AB2gWbD2DYCbmm6amnVsE4iztxO7sXd29LMfZsAO4AAAAACbkQERECLr6viZNWr11tYahYjog4nKWAHdF/KYWJTy9zxbeg7XR/DbTtBx8Fju1VNaMfSVUAnl6SDKEQOc1TL8l6rlZ+x3XCVuXMnqmyDsB4ndx8Mr6PhDTtJpwR3VVonxVA+qaur6INTzasg2Mor5Mo7rF463Ck+Hn1p74LDx5VoCIiAiIgIiICIiAiIgIiICIiAiIgIiICIiAiIgJo63qiaNpb6hYGKoB5qjd2ZiFStB4szFVHtIm9I3S3TH1XQ2oq4etR6rEDHZWamxLFRj4Aldt/DfeBMfWcjSsgajl4dVVNxrreyrIN9le7EV9chrUcPE+xKFtuLxHMdZPn3S3VsnV9NOm+T8mui0Vi6xlLvSBYvWAV1Bjb5g801lufMgAbzoumeHZn6UuPUVLdahaprDR16ruWoFg5jcDf28Ox5EwN7QKWx9LFbAhuKw7H22OR+ogyjOM6ICnE118RMfJwrGp4jjPwGhgrAG+lq2ZeIcSq2xB85dx3GdnAREQEREBERAREQEREBERAREQEREBERAREQEREBERAREQEREBERAREQEREBERAREQEREBERAREQEREBOb/pCpDdFbcvmLMcdbUykqyOoOzqQfQWHoIJB33n5EDj/6DtVu6T1ZGtZdhtyKyKkc7KFQhWZVRdlG7BSTtueEbnkJ9ViICIiAiIgIiICIiAiIgIiICIiAiIgIiICIiAiIgIiICIiAiIgIiICIiAiIgIiI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eleceng.dit.ie/tburke/biomed/ec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59719"/>
            <a:ext cx="4879200" cy="16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polar.com/e_manuals/RS800CX/Polar_RS800CX_user_manual_English/images/Products/RS800CX/Emanual/Manual_RS800CX_EN/Images/HR_variability_RGB_150dp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20724" r="4045" b="20239"/>
          <a:stretch/>
        </p:blipFill>
        <p:spPr bwMode="auto">
          <a:xfrm>
            <a:off x="271075" y="3681412"/>
            <a:ext cx="3524251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62400" y="4181472"/>
            <a:ext cx="1219200" cy="190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30350"/>
              </p:ext>
            </p:extLst>
          </p:nvPr>
        </p:nvGraphicFramePr>
        <p:xfrm>
          <a:off x="5486400" y="4081461"/>
          <a:ext cx="3274200" cy="390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2">
                <a:tc>
                  <a:txBody>
                    <a:bodyPr/>
                    <a:lstStyle/>
                    <a:p>
                      <a:r>
                        <a:rPr lang="en-US" dirty="0"/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3200" b="1" dirty="0" err="1"/>
              <a:t>Exercice</a:t>
            </a:r>
            <a:r>
              <a:rPr lang="en-US" sz="3200" b="1" dirty="0"/>
              <a:t> </a:t>
            </a:r>
            <a:r>
              <a:rPr lang="cs-CZ" sz="3200" b="1" dirty="0"/>
              <a:t>1</a:t>
            </a:r>
            <a:r>
              <a:rPr lang="en-US" sz="3200" b="1" dirty="0"/>
              <a:t>: RR Interval measurement with BIOPAC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281940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 err="1"/>
              <a:t>Biopac</a:t>
            </a:r>
            <a:r>
              <a:rPr lang="en-US" sz="3000" b="1" dirty="0"/>
              <a:t> MP35 measurement system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ECG is recorded using </a:t>
            </a:r>
            <a:r>
              <a:rPr lang="en-US" dirty="0" err="1"/>
              <a:t>Biopac</a:t>
            </a:r>
            <a:r>
              <a:rPr lang="en-US" dirty="0"/>
              <a:t> SS2L wires plugged in the first channel.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err="1"/>
              <a:t>Biopac</a:t>
            </a:r>
            <a:r>
              <a:rPr lang="en-US" b="1" dirty="0"/>
              <a:t> Student Lab PRO software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acquisition is set up at a sampling rate of </a:t>
            </a:r>
            <a:r>
              <a:rPr lang="en-US" i="1" dirty="0"/>
              <a:t>200 Hz</a:t>
            </a:r>
            <a:r>
              <a:rPr lang="en-US" dirty="0"/>
              <a:t>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</a:t>
            </a:r>
            <a:r>
              <a:rPr lang="en-US" sz="2800" dirty="0"/>
              <a:t>Channel CH1 should have the preset ECG (.5 - 35 Hz).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C1 should have the preset ECG – RR Interval</a:t>
            </a:r>
          </a:p>
        </p:txBody>
      </p:sp>
    </p:spTree>
    <p:extLst>
      <p:ext uri="{BB962C8B-B14F-4D97-AF65-F5344CB8AC3E}">
        <p14:creationId xmlns:p14="http://schemas.microsoft.com/office/powerpoint/2010/main" val="38224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1260</Words>
  <Application>Microsoft Office PowerPoint</Application>
  <PresentationFormat>On-screen Show (16:9)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Unicode MS</vt:lpstr>
      <vt:lpstr>Arial</vt:lpstr>
      <vt:lpstr>Calibri</vt:lpstr>
      <vt:lpstr>Cambria Math</vt:lpstr>
      <vt:lpstr>Tw Cen MT</vt:lpstr>
      <vt:lpstr>Wingdings</vt:lpstr>
      <vt:lpstr>Wingdings 2</vt:lpstr>
      <vt:lpstr>WidescreenPresentation</vt:lpstr>
      <vt:lpstr>Exercises – biological signals</vt:lpstr>
      <vt:lpstr>What will we do today?</vt:lpstr>
      <vt:lpstr>The Fourier Transform</vt:lpstr>
      <vt:lpstr>The Fourier Transform</vt:lpstr>
      <vt:lpstr>The Fourier Transform in Matlab</vt:lpstr>
      <vt:lpstr>The Fourier Transform in Matlab</vt:lpstr>
      <vt:lpstr>The Fourier Transform in Matlab</vt:lpstr>
      <vt:lpstr>Heart Rate Variability</vt:lpstr>
      <vt:lpstr>Exercice 1: RR Interval measurement with BIOPAC</vt:lpstr>
      <vt:lpstr>Heart Rate Variability</vt:lpstr>
      <vt:lpstr>Heart Rate Variability</vt:lpstr>
      <vt:lpstr>Heart Rate Variability with Matlab</vt:lpstr>
      <vt:lpstr>Heart Rate Variability with Matlab</vt:lpstr>
      <vt:lpstr>Exercice 2: HRV during deep breathe test</vt:lpstr>
      <vt:lpstr>Exercice 3: HRV during physical exercise</vt:lpstr>
      <vt:lpstr>Team Projects</vt:lpstr>
      <vt:lpstr>Team Projects</vt:lpstr>
      <vt:lpstr>PowerPoint Presentation</vt:lpstr>
      <vt:lpstr>Team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2019-06-06T22:24:51Z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