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97" r:id="rId3"/>
    <p:sldId id="474" r:id="rId4"/>
    <p:sldId id="475" r:id="rId5"/>
    <p:sldId id="476" r:id="rId6"/>
    <p:sldId id="477" r:id="rId7"/>
    <p:sldId id="481" r:id="rId8"/>
    <p:sldId id="482" r:id="rId9"/>
    <p:sldId id="483" r:id="rId10"/>
    <p:sldId id="484" r:id="rId11"/>
    <p:sldId id="485" r:id="rId12"/>
    <p:sldId id="478" r:id="rId13"/>
    <p:sldId id="487" r:id="rId14"/>
    <p:sldId id="488" r:id="rId15"/>
    <p:sldId id="489" r:id="rId16"/>
    <p:sldId id="490" r:id="rId17"/>
    <p:sldId id="491" r:id="rId18"/>
    <p:sldId id="479" r:id="rId19"/>
    <p:sldId id="480" r:id="rId20"/>
    <p:sldId id="469" r:id="rId21"/>
    <p:sldId id="470" r:id="rId22"/>
    <p:sldId id="471" r:id="rId23"/>
    <p:sldId id="472" r:id="rId24"/>
    <p:sldId id="473" r:id="rId25"/>
  </p:sldIdLst>
  <p:sldSz cx="9144000" cy="5143500" type="screen16x9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8B8E"/>
    <a:srgbClr val="EDEAB3"/>
    <a:srgbClr val="DEC2DB"/>
    <a:srgbClr val="FFFF99"/>
    <a:srgbClr val="FFFF66"/>
    <a:srgbClr val="DF6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2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228EA9-655A-46AF-BA27-23A3B7994864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417C35-9F84-42A1-92EC-5396AD335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78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fld id="{7DEA08E7-45FE-4BC6-8D81-6F0CE97CD9AA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fld id="{E8B01E24-FF7C-4E22-B9F0-3F0718C3C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6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20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4744BA1-D0BC-4FEA-A88B-58726819741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2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48076AF-2593-4424-A89F-F599BCEB0A66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177800"/>
            <a:ext cx="5867400" cy="2730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CB22A8F1-07B3-4C5C-9071-6C7047F468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E84351-EA9C-4D31-8047-2CFEBAFC58F1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1D8B960-FBAE-4F57-BD51-B42012402A05}" type="slidenum">
              <a:rPr 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E11B53-C2A2-4B85-BA52-9EAB277911E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F092B07-87F6-4F46-88AE-564448FD6578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1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B8693E03-0D8D-4DD2-8BB8-919DFC8908AD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0D00D8E-F5E7-4398-8261-D96C74ACC8A4}" type="slidenum">
              <a:rPr lang="en-US"/>
              <a:pPr>
                <a:defRPr/>
              </a:pPr>
              <a:t>‹#›</a:t>
            </a:fld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A249456E-6775-4106-B900-8DF97BDF1A1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21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8906E6-6270-42E3-8EF6-15BC232D9880}" type="slidenum">
              <a:rPr 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C9EA42-4144-4F24-B97C-4175929D925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82FB338-D0E6-48CE-9074-A33288FDD3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5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565776-582D-4C64-920C-52D7AE613B9D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B9065D1-D97F-4EF1-9659-CFB2503368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9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5B4C80-AACD-43F7-8B19-48645DF99A4F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A639C594-2165-4D66-9295-15AE708B19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1BEDB7FF-105F-4279-88D0-FC7B6C51086B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A1E71C-4ED7-440D-AE75-CDC4AAD15B22}" type="slidenum">
              <a:rPr lang="en-US"/>
              <a:pPr>
                <a:defRPr/>
              </a:pPr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123950"/>
            <a:ext cx="81534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1FDF397D-0B73-4251-B62C-8F9028B7E957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44550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0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1" name="Title Placeholder 21"/>
          <p:cNvSpPr>
            <a:spLocks noGrp="1"/>
          </p:cNvSpPr>
          <p:nvPr>
            <p:ph type="title"/>
          </p:nvPr>
        </p:nvSpPr>
        <p:spPr bwMode="auto">
          <a:xfrm>
            <a:off x="152400" y="117475"/>
            <a:ext cx="8763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Exercises – biological signals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515100" cy="51435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Exercise </a:t>
            </a:r>
            <a:r>
              <a:rPr lang="en-US" dirty="0"/>
              <a:t>12 - SS 2014 – Michel Kana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84629" y="1521303"/>
            <a:ext cx="3886200" cy="116968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1200" dirty="0" err="1"/>
              <a:t>clf</a:t>
            </a:r>
            <a:r>
              <a:rPr lang="en-US" sz="1200" dirty="0"/>
              <a:t>; </a:t>
            </a:r>
            <a:br>
              <a:rPr lang="en-US" sz="1200" dirty="0"/>
            </a:br>
            <a:r>
              <a:rPr lang="en-US" sz="1200" dirty="0" err="1"/>
              <a:t>coefs</a:t>
            </a:r>
            <a:r>
              <a:rPr lang="en-US" sz="1200" dirty="0"/>
              <a:t> = </a:t>
            </a:r>
            <a:r>
              <a:rPr lang="en-US" sz="1200" dirty="0" err="1"/>
              <a:t>cwt</a:t>
            </a:r>
            <a:r>
              <a:rPr lang="en-US" sz="1200" dirty="0"/>
              <a:t>(x,scales,</a:t>
            </a:r>
            <a:r>
              <a:rPr lang="en-US" sz="1200" dirty="0" err="1"/>
              <a:t>wname</a:t>
            </a:r>
            <a:r>
              <a:rPr lang="en-US" sz="1200" dirty="0"/>
              <a:t>,'</a:t>
            </a:r>
            <a:r>
              <a:rPr lang="en-US" sz="1200" dirty="0" err="1"/>
              <a:t>scalCNT</a:t>
            </a:r>
            <a:r>
              <a:rPr lang="en-US" sz="1200" dirty="0"/>
              <a:t>'); </a:t>
            </a:r>
            <a:br>
              <a:rPr lang="en-US" sz="1200" dirty="0"/>
            </a:br>
            <a:r>
              <a:rPr lang="en-US" sz="1200" dirty="0"/>
              <a:t>hold on </a:t>
            </a:r>
            <a:br>
              <a:rPr lang="en-US" sz="1200" dirty="0"/>
            </a:br>
            <a:r>
              <a:rPr lang="en-US" sz="1200" dirty="0"/>
              <a:t>plot([1 size(coefs,2)],[Sca_1 Sca_1],'Color','m','LineWidth',2); plot([1 size(coefs,2)],[Sca_2 Sca_2],'Color','m','LineWidth',1);</a:t>
            </a:r>
            <a:endParaRPr lang="en-US" sz="1400" dirty="0"/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The </a:t>
            </a:r>
            <a:r>
              <a:rPr lang="de-DE" b="1" dirty="0"/>
              <a:t>Wavelet Transform in </a:t>
            </a:r>
            <a:r>
              <a:rPr lang="de-DE" b="1" dirty="0" err="1"/>
              <a:t>Matlab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266877" y="1713333"/>
            <a:ext cx="1635256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Wavelet coefficients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572" y="721402"/>
            <a:ext cx="86465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coefs</a:t>
            </a:r>
            <a:r>
              <a:rPr lang="en-US" sz="1400" b="1" dirty="0"/>
              <a:t> = </a:t>
            </a:r>
            <a:r>
              <a:rPr lang="en-US" sz="1400" b="1" dirty="0" err="1"/>
              <a:t>cwt</a:t>
            </a:r>
            <a:r>
              <a:rPr lang="en-US" sz="1400" b="1" dirty="0"/>
              <a:t>(x,scales,'</a:t>
            </a:r>
            <a:r>
              <a:rPr lang="en-US" sz="1400" b="1" i="1" dirty="0" err="1"/>
              <a:t>wname</a:t>
            </a:r>
            <a:r>
              <a:rPr lang="en-US" sz="1400" b="1" dirty="0"/>
              <a:t>‘,’</a:t>
            </a:r>
            <a:r>
              <a:rPr lang="en-US" sz="1400" b="1" dirty="0" err="1"/>
              <a:t>scalCNT</a:t>
            </a:r>
            <a:r>
              <a:rPr lang="en-US" sz="1400" b="1" dirty="0"/>
              <a:t>’) </a:t>
            </a:r>
            <a:r>
              <a:rPr lang="en-US" sz="1400" dirty="0"/>
              <a:t>computes the continuous wavelet transform (CWT) coefficients </a:t>
            </a:r>
          </a:p>
          <a:p>
            <a:r>
              <a:rPr lang="en-US" sz="1400" dirty="0"/>
              <a:t>of the real-valued signal x at real, positive scales, using wavelet </a:t>
            </a:r>
            <a:r>
              <a:rPr lang="en-US" sz="1400" i="1" dirty="0"/>
              <a:t>'</a:t>
            </a:r>
            <a:r>
              <a:rPr lang="en-US" sz="1400" i="1" dirty="0" err="1"/>
              <a:t>wname</a:t>
            </a:r>
            <a:r>
              <a:rPr lang="en-US" sz="1400" i="1" dirty="0"/>
              <a:t>'</a:t>
            </a:r>
            <a:r>
              <a:rPr lang="en-US" sz="1400" dirty="0"/>
              <a:t> and </a:t>
            </a:r>
          </a:p>
          <a:p>
            <a:r>
              <a:rPr lang="en-US" sz="1400" dirty="0"/>
              <a:t>displays a contour representation of the </a:t>
            </a:r>
            <a:r>
              <a:rPr lang="en-US" sz="1400" dirty="0" err="1"/>
              <a:t>scalogram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23028" y="1852867"/>
            <a:ext cx="1640102" cy="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00461" y="2839215"/>
            <a:ext cx="26229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Highlight frequency component F1</a:t>
            </a:r>
          </a:p>
        </p:txBody>
      </p:sp>
      <p:cxnSp>
        <p:nvCxnSpPr>
          <p:cNvPr id="26" name="Elbow Connector 25"/>
          <p:cNvCxnSpPr>
            <a:stCxn id="25" idx="0"/>
          </p:cNvCxnSpPr>
          <p:nvPr/>
        </p:nvCxnSpPr>
        <p:spPr>
          <a:xfrm rot="16200000" flipV="1">
            <a:off x="4963313" y="1190586"/>
            <a:ext cx="609600" cy="26876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19933" y="3254573"/>
            <a:ext cx="26229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Highlight frequency component F2</a:t>
            </a:r>
          </a:p>
        </p:txBody>
      </p:sp>
      <p:cxnSp>
        <p:nvCxnSpPr>
          <p:cNvPr id="30" name="Elbow Connector 29"/>
          <p:cNvCxnSpPr>
            <a:stCxn id="29" idx="0"/>
          </p:cNvCxnSpPr>
          <p:nvPr/>
        </p:nvCxnSpPr>
        <p:spPr>
          <a:xfrm rot="16200000" flipV="1">
            <a:off x="4157573" y="2180732"/>
            <a:ext cx="840538" cy="13071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87366"/>
            <a:ext cx="2959428" cy="22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2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84629" y="1521303"/>
            <a:ext cx="3886200" cy="116968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1200" dirty="0" err="1"/>
              <a:t>clf</a:t>
            </a:r>
            <a:r>
              <a:rPr lang="en-US" sz="1200" dirty="0"/>
              <a:t>; </a:t>
            </a:r>
            <a:br>
              <a:rPr lang="en-US" sz="1200" dirty="0"/>
            </a:br>
            <a:r>
              <a:rPr lang="en-US" sz="1200" dirty="0" err="1"/>
              <a:t>wscalogram</a:t>
            </a:r>
            <a:r>
              <a:rPr lang="en-US" sz="1200" dirty="0"/>
              <a:t>('image',</a:t>
            </a:r>
            <a:r>
              <a:rPr lang="en-US" sz="1200" dirty="0" err="1"/>
              <a:t>coefs</a:t>
            </a:r>
            <a:r>
              <a:rPr lang="en-US" sz="1200" dirty="0"/>
              <a:t>,'scales',scales,'</a:t>
            </a:r>
            <a:r>
              <a:rPr lang="en-US" sz="1200" dirty="0" err="1"/>
              <a:t>ydata</a:t>
            </a:r>
            <a:r>
              <a:rPr lang="en-US" sz="1200" dirty="0"/>
              <a:t>',x); </a:t>
            </a:r>
            <a:br>
              <a:rPr lang="en-US" sz="1200" dirty="0"/>
            </a:br>
            <a:r>
              <a:rPr lang="en-US" sz="1200" dirty="0"/>
              <a:t>hold on </a:t>
            </a:r>
            <a:br>
              <a:rPr lang="en-US" sz="1200" dirty="0"/>
            </a:br>
            <a:r>
              <a:rPr lang="en-US" sz="1200" dirty="0"/>
              <a:t>plot([1 size(coefs,2)],[Sca_1 Sca_1],'Color','m','LineWidth',2); plot([1 size(coefs,2)],[Sca_2 Sca_2],'Color','w','LineWidth',1);</a:t>
            </a:r>
            <a:endParaRPr lang="en-US" sz="1400" dirty="0"/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The </a:t>
            </a:r>
            <a:r>
              <a:rPr lang="de-DE" b="1" dirty="0"/>
              <a:t>Wavelet Transform in </a:t>
            </a:r>
            <a:r>
              <a:rPr lang="de-DE" b="1" dirty="0" err="1"/>
              <a:t>Matlab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266877" y="1713333"/>
            <a:ext cx="1577420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Wavelet </a:t>
            </a:r>
            <a:r>
              <a:rPr lang="en-US" sz="1400" dirty="0" err="1"/>
              <a:t>scalogram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8572" y="721402"/>
            <a:ext cx="824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wscalogram</a:t>
            </a:r>
            <a:r>
              <a:rPr lang="en-US" sz="1400" b="1" dirty="0"/>
              <a:t>('image',</a:t>
            </a:r>
            <a:r>
              <a:rPr lang="en-US" sz="1400" b="1" dirty="0" err="1"/>
              <a:t>coefs</a:t>
            </a:r>
            <a:r>
              <a:rPr lang="en-US" sz="1400" b="1" dirty="0"/>
              <a:t>,'scales',scales,'</a:t>
            </a:r>
            <a:r>
              <a:rPr lang="en-US" sz="1400" b="1" dirty="0" err="1"/>
              <a:t>ydata</a:t>
            </a:r>
            <a:r>
              <a:rPr lang="en-US" sz="1400" b="1" dirty="0"/>
              <a:t>',x) </a:t>
            </a:r>
            <a:r>
              <a:rPr lang="en-US" sz="1400" dirty="0"/>
              <a:t>computes the </a:t>
            </a:r>
            <a:r>
              <a:rPr lang="en-US" sz="1400" dirty="0" err="1"/>
              <a:t>scalogram</a:t>
            </a:r>
            <a:r>
              <a:rPr lang="en-US" sz="1400" dirty="0"/>
              <a:t> SC which represents </a:t>
            </a:r>
          </a:p>
          <a:p>
            <a:r>
              <a:rPr lang="en-US" sz="1400" dirty="0"/>
              <a:t>the percentage of energy for each coefficient.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40428" y="1852867"/>
            <a:ext cx="922702" cy="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00461" y="2839215"/>
            <a:ext cx="26229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Highlight frequency component F1</a:t>
            </a:r>
          </a:p>
        </p:txBody>
      </p:sp>
      <p:cxnSp>
        <p:nvCxnSpPr>
          <p:cNvPr id="26" name="Elbow Connector 25"/>
          <p:cNvCxnSpPr>
            <a:stCxn id="25" idx="0"/>
          </p:cNvCxnSpPr>
          <p:nvPr/>
        </p:nvCxnSpPr>
        <p:spPr>
          <a:xfrm rot="16200000" flipV="1">
            <a:off x="4963313" y="1190586"/>
            <a:ext cx="609600" cy="26876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19933" y="3254573"/>
            <a:ext cx="26229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Highlight frequency component F2</a:t>
            </a:r>
          </a:p>
        </p:txBody>
      </p:sp>
      <p:cxnSp>
        <p:nvCxnSpPr>
          <p:cNvPr id="30" name="Elbow Connector 29"/>
          <p:cNvCxnSpPr>
            <a:stCxn id="29" idx="0"/>
          </p:cNvCxnSpPr>
          <p:nvPr/>
        </p:nvCxnSpPr>
        <p:spPr>
          <a:xfrm rot="16200000" flipV="1">
            <a:off x="4157573" y="2180732"/>
            <a:ext cx="840538" cy="13071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5" y="2747578"/>
            <a:ext cx="3141631" cy="237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0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754380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Discrete WT can be performed using a </a:t>
            </a:r>
            <a:r>
              <a:rPr lang="en-US" dirty="0" err="1"/>
              <a:t>Daubechies</a:t>
            </a:r>
            <a:r>
              <a:rPr lang="en-US" dirty="0"/>
              <a:t> 4 wavelet with 6 logarithmically progressing scales</a:t>
            </a:r>
          </a:p>
          <a:p>
            <a:pPr lvl="1"/>
            <a:r>
              <a:rPr lang="en-US" dirty="0"/>
              <a:t>scale 1 and 2 correspond to 0.5-2 Hz</a:t>
            </a:r>
          </a:p>
          <a:p>
            <a:pPr lvl="1"/>
            <a:r>
              <a:rPr lang="en-US" dirty="0"/>
              <a:t>scales 3 and 4 correspond approximately to HF (0.125 –0.5 Hz)</a:t>
            </a:r>
          </a:p>
          <a:p>
            <a:pPr lvl="1"/>
            <a:r>
              <a:rPr lang="en-US" dirty="0"/>
              <a:t>scales 5 and 6 correspond to LF (0.03125 – 0.125 Hz).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sz="3200" b="1" dirty="0"/>
              <a:t>Heart rate variability with </a:t>
            </a:r>
            <a:r>
              <a:rPr lang="de-DE" sz="3200" b="1" dirty="0"/>
              <a:t>Wavelets Transform</a:t>
            </a:r>
            <a:endParaRPr lang="en-US" sz="3200" b="1" dirty="0"/>
          </a:p>
        </p:txBody>
      </p:sp>
      <p:pic>
        <p:nvPicPr>
          <p:cNvPr id="6146" name="Picture 2" descr="http://ej.iop.org/images/0295-5075/90/4/48003/Full/epl12719fig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4761" y="811708"/>
            <a:ext cx="14573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677457"/>
            <a:ext cx="3429000" cy="198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3040" y="4705350"/>
            <a:ext cx="8656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http://www.mathworks.com/help/wavelet/examples/wavelet-scalogram-using-1d-wavelet-analysis.html</a:t>
            </a:r>
          </a:p>
        </p:txBody>
      </p:sp>
    </p:spTree>
    <p:extLst>
      <p:ext uri="{BB962C8B-B14F-4D97-AF65-F5344CB8AC3E}">
        <p14:creationId xmlns:p14="http://schemas.microsoft.com/office/powerpoint/2010/main" val="187467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sz="3200" b="1" dirty="0" err="1"/>
              <a:t>Exercice</a:t>
            </a:r>
            <a:r>
              <a:rPr lang="en-US" sz="3200" b="1" dirty="0"/>
              <a:t> </a:t>
            </a:r>
            <a:r>
              <a:rPr lang="cs-CZ" sz="3200" b="1" dirty="0"/>
              <a:t>1</a:t>
            </a:r>
            <a:r>
              <a:rPr lang="en-US" sz="3200" b="1" dirty="0"/>
              <a:t>: RR Interval measurement with BIOPAC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28194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 err="1"/>
              <a:t>Biopac</a:t>
            </a:r>
            <a:r>
              <a:rPr lang="en-US" sz="3000" b="1" dirty="0"/>
              <a:t> MP35 measurement system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ECG is recorded using </a:t>
            </a:r>
            <a:r>
              <a:rPr lang="en-US" dirty="0" err="1"/>
              <a:t>Biopac</a:t>
            </a:r>
            <a:r>
              <a:rPr lang="en-US" dirty="0"/>
              <a:t> SS2L wires plugged in the first channel.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err="1"/>
              <a:t>Biopac</a:t>
            </a:r>
            <a:r>
              <a:rPr lang="en-US" b="1" dirty="0"/>
              <a:t> Student Lab PRO software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acquisition is set up at a sampling rate of </a:t>
            </a:r>
            <a:r>
              <a:rPr lang="en-US" i="1" dirty="0"/>
              <a:t>200 Hz</a:t>
            </a:r>
            <a:r>
              <a:rPr lang="en-US" dirty="0"/>
              <a:t>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Analog </a:t>
            </a:r>
            <a:r>
              <a:rPr lang="en-US" sz="2800" dirty="0"/>
              <a:t>Channel CH1 should have the preset ECG (.5 - 35 Hz).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Calculation Channel C1 should have the preset ECG – RR Interval</a:t>
            </a:r>
          </a:p>
        </p:txBody>
      </p:sp>
    </p:spTree>
    <p:extLst>
      <p:ext uri="{BB962C8B-B14F-4D97-AF65-F5344CB8AC3E}">
        <p14:creationId xmlns:p14="http://schemas.microsoft.com/office/powerpoint/2010/main" val="340765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792006"/>
            <a:ext cx="3552825" cy="11998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sz="1400" dirty="0" err="1"/>
              <a:t>Fs</a:t>
            </a:r>
            <a:r>
              <a:rPr lang="en-US" sz="1400" dirty="0"/>
              <a:t> = 4;</a:t>
            </a:r>
            <a:br>
              <a:rPr lang="en-US" sz="1400" dirty="0"/>
            </a:br>
            <a:r>
              <a:rPr lang="en-US" sz="1400" dirty="0"/>
              <a:t>x = resample (RR, </a:t>
            </a:r>
            <a:r>
              <a:rPr lang="en-US" sz="1400" dirty="0" err="1"/>
              <a:t>Fs</a:t>
            </a:r>
            <a:r>
              <a:rPr lang="en-US" sz="1400" dirty="0"/>
              <a:t>, 200)</a:t>
            </a:r>
            <a:br>
              <a:rPr lang="en-US" sz="1400" dirty="0"/>
            </a:br>
            <a:r>
              <a:rPr lang="en-US" sz="1400" dirty="0" err="1"/>
              <a:t>clf</a:t>
            </a:r>
            <a:r>
              <a:rPr lang="en-US" sz="1400" dirty="0"/>
              <a:t>; plot(</a:t>
            </a:r>
            <a:r>
              <a:rPr lang="en-US" sz="1400" dirty="0" err="1"/>
              <a:t>x,'r</a:t>
            </a:r>
            <a:r>
              <a:rPr lang="en-US" sz="1400" dirty="0"/>
              <a:t>'); </a:t>
            </a:r>
            <a:br>
              <a:rPr lang="en-US" sz="1400" dirty="0"/>
            </a:br>
            <a:r>
              <a:rPr lang="en-US" sz="1400" dirty="0"/>
              <a:t>axis tight </a:t>
            </a:r>
            <a:br>
              <a:rPr lang="en-US" sz="1400" dirty="0"/>
            </a:br>
            <a:r>
              <a:rPr lang="en-US" sz="1400" dirty="0"/>
              <a:t>title('Signal'); </a:t>
            </a:r>
            <a:br>
              <a:rPr lang="en-US" sz="1400" dirty="0"/>
            </a:br>
            <a:r>
              <a:rPr lang="en-US" sz="1400" dirty="0" err="1"/>
              <a:t>xlabel</a:t>
            </a:r>
            <a:r>
              <a:rPr lang="en-US" sz="1400" dirty="0"/>
              <a:t>('Time or Space')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de-DE" b="1" dirty="0"/>
              <a:t>Heart Rate </a:t>
            </a:r>
            <a:r>
              <a:rPr lang="de-DE" b="1" dirty="0" err="1"/>
              <a:t>Variability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Matlab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352800" y="1400090"/>
            <a:ext cx="240072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Resample from 200 Hz to 4 Hz</a:t>
            </a:r>
          </a:p>
        </p:txBody>
      </p:sp>
      <p:cxnSp>
        <p:nvCxnSpPr>
          <p:cNvPr id="12" name="Elbow Connector 11"/>
          <p:cNvCxnSpPr>
            <a:stCxn id="4" idx="2"/>
          </p:cNvCxnSpPr>
          <p:nvPr/>
        </p:nvCxnSpPr>
        <p:spPr>
          <a:xfrm rot="5400000">
            <a:off x="3359153" y="892805"/>
            <a:ext cx="378946" cy="20090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/>
          <p:cNvSpPr txBox="1">
            <a:spLocks/>
          </p:cNvSpPr>
          <p:nvPr/>
        </p:nvSpPr>
        <p:spPr bwMode="auto">
          <a:xfrm>
            <a:off x="0" y="74295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sz="2500" dirty="0" err="1"/>
              <a:t>Importing</a:t>
            </a:r>
            <a:r>
              <a:rPr lang="de-DE" sz="2500" dirty="0"/>
              <a:t> RR </a:t>
            </a:r>
            <a:r>
              <a:rPr lang="de-DE" sz="2500" dirty="0" err="1"/>
              <a:t>intervals</a:t>
            </a:r>
            <a:r>
              <a:rPr lang="de-DE" sz="2500" dirty="0"/>
              <a:t> </a:t>
            </a:r>
            <a:r>
              <a:rPr lang="de-DE" sz="2500" dirty="0" err="1"/>
              <a:t>from</a:t>
            </a:r>
            <a:r>
              <a:rPr lang="de-DE" sz="2500" dirty="0"/>
              <a:t> </a:t>
            </a:r>
            <a:r>
              <a:rPr lang="de-DE" sz="2500" dirty="0" err="1"/>
              <a:t>Biopac</a:t>
            </a:r>
            <a:r>
              <a:rPr lang="de-DE" sz="2500" dirty="0"/>
              <a:t> </a:t>
            </a:r>
            <a:r>
              <a:rPr lang="de-DE" sz="2500" dirty="0" err="1"/>
              <a:t>into</a:t>
            </a:r>
            <a:r>
              <a:rPr lang="de-DE" sz="2500" dirty="0"/>
              <a:t> </a:t>
            </a:r>
            <a:r>
              <a:rPr lang="de-DE" sz="2500" dirty="0" err="1"/>
              <a:t>Matlab</a:t>
            </a:r>
            <a:endParaRPr lang="de-DE" sz="2500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sz="2200" dirty="0"/>
              <a:t>File -&gt; Save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text</a:t>
            </a:r>
            <a:endParaRPr lang="de-DE" sz="2200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2852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2210080"/>
            <a:ext cx="3552825" cy="15046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  <a:defRPr/>
            </a:pPr>
            <a:r>
              <a:rPr lang="en-US" sz="1400" dirty="0" err="1"/>
              <a:t>wname</a:t>
            </a:r>
            <a:r>
              <a:rPr lang="en-US" sz="1400" dirty="0"/>
              <a:t> = 'gaus4'; </a:t>
            </a:r>
            <a:br>
              <a:rPr lang="en-US" sz="1400" dirty="0"/>
            </a:br>
            <a:r>
              <a:rPr lang="en-US" sz="1400" dirty="0"/>
              <a:t>scales = 1:1:128; </a:t>
            </a:r>
            <a:br>
              <a:rPr lang="en-US" sz="1400" dirty="0"/>
            </a:br>
            <a:r>
              <a:rPr lang="en-US" sz="1400" dirty="0"/>
              <a:t>TAB_Sca2Frq = scal2frq(scales,wname,1/</a:t>
            </a:r>
            <a:r>
              <a:rPr lang="en-US" sz="1400" dirty="0" err="1"/>
              <a:t>Fs</a:t>
            </a:r>
            <a:r>
              <a:rPr lang="en-US" sz="1400" dirty="0"/>
              <a:t>); </a:t>
            </a:r>
            <a:br>
              <a:rPr lang="en-US" sz="1400" dirty="0"/>
            </a:br>
            <a:r>
              <a:rPr lang="en-US" sz="1400" dirty="0"/>
              <a:t>LF = (0.15-0.04)/2;</a:t>
            </a:r>
            <a:br>
              <a:rPr lang="en-US" sz="1400" dirty="0"/>
            </a:br>
            <a:r>
              <a:rPr lang="en-US" sz="1400" dirty="0"/>
              <a:t>HF = (0.4-0.15)/2;</a:t>
            </a:r>
            <a:br>
              <a:rPr lang="en-US" sz="1400" dirty="0"/>
            </a:br>
            <a:r>
              <a:rPr lang="en-US" sz="1400" dirty="0"/>
              <a:t>[~,idxSca_1] = min(abs(TAB_Sca2Frq-LF)); </a:t>
            </a:r>
            <a:br>
              <a:rPr lang="en-US" sz="1400" dirty="0"/>
            </a:br>
            <a:r>
              <a:rPr lang="en-US" sz="1400" dirty="0"/>
              <a:t>Sca_1 = scales(idxSca_1) </a:t>
            </a:r>
            <a:br>
              <a:rPr lang="en-US" sz="1400" dirty="0"/>
            </a:br>
            <a:r>
              <a:rPr lang="en-US" sz="1400" dirty="0"/>
              <a:t>[~,idxSca_2] = min(abs(TAB_Sca2Frq-HF)); </a:t>
            </a:r>
            <a:br>
              <a:rPr lang="en-US" sz="1400" dirty="0"/>
            </a:br>
            <a:r>
              <a:rPr lang="en-US" sz="1400" dirty="0"/>
              <a:t>Sca_2 = scales(idxSca_2)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de-DE" b="1" dirty="0"/>
              <a:t>Heart Rate </a:t>
            </a:r>
            <a:r>
              <a:rPr lang="de-DE" b="1" dirty="0" err="1"/>
              <a:t>Variability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Matlab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386611" y="1352550"/>
            <a:ext cx="12312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Wavelet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2071" y="1775543"/>
            <a:ext cx="60144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scales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0509" y="2464320"/>
            <a:ext cx="2471061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table of scales and frequencies </a:t>
            </a:r>
          </a:p>
        </p:txBody>
      </p:sp>
      <p:cxnSp>
        <p:nvCxnSpPr>
          <p:cNvPr id="9" name="Elbow Connector 8"/>
          <p:cNvCxnSpPr>
            <a:stCxn id="3" idx="2"/>
          </p:cNvCxnSpPr>
          <p:nvPr/>
        </p:nvCxnSpPr>
        <p:spPr>
          <a:xfrm rot="5400000">
            <a:off x="2187747" y="1506651"/>
            <a:ext cx="660838" cy="968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</p:cNvCxnSpPr>
          <p:nvPr/>
        </p:nvCxnSpPr>
        <p:spPr>
          <a:xfrm rot="5400000">
            <a:off x="2637934" y="1479459"/>
            <a:ext cx="381000" cy="15887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85080" y="2617844"/>
            <a:ext cx="11416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19328" y="3790951"/>
            <a:ext cx="29415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Scale for LF frequency 0.04 – 0.15 Hz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6200000" flipV="1">
            <a:off x="3359158" y="2421045"/>
            <a:ext cx="609600" cy="21302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68937" y="4190925"/>
            <a:ext cx="288226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Scale for HF frequency 0.15 – 0.4 Hz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6200000" flipV="1">
            <a:off x="2623993" y="3488501"/>
            <a:ext cx="655297" cy="7055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2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84629" y="1521303"/>
            <a:ext cx="3886200" cy="116968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1200" dirty="0" err="1"/>
              <a:t>clf</a:t>
            </a:r>
            <a:r>
              <a:rPr lang="en-US" sz="1200" dirty="0"/>
              <a:t>; </a:t>
            </a:r>
            <a:br>
              <a:rPr lang="en-US" sz="1200" dirty="0"/>
            </a:br>
            <a:r>
              <a:rPr lang="en-US" sz="1200" dirty="0" err="1"/>
              <a:t>coefs</a:t>
            </a:r>
            <a:r>
              <a:rPr lang="en-US" sz="1200" dirty="0"/>
              <a:t> = </a:t>
            </a:r>
            <a:r>
              <a:rPr lang="en-US" sz="1200" dirty="0" err="1"/>
              <a:t>cwt</a:t>
            </a:r>
            <a:r>
              <a:rPr lang="en-US" sz="1200" dirty="0"/>
              <a:t>(x,scales,</a:t>
            </a:r>
            <a:r>
              <a:rPr lang="en-US" sz="1200" dirty="0" err="1"/>
              <a:t>wname</a:t>
            </a:r>
            <a:r>
              <a:rPr lang="en-US" sz="1200" dirty="0"/>
              <a:t>,'</a:t>
            </a:r>
            <a:r>
              <a:rPr lang="en-US" sz="1200" dirty="0" err="1"/>
              <a:t>scalCNT</a:t>
            </a:r>
            <a:r>
              <a:rPr lang="en-US" sz="1200" dirty="0"/>
              <a:t>'); </a:t>
            </a:r>
            <a:br>
              <a:rPr lang="en-US" sz="1200" dirty="0"/>
            </a:br>
            <a:r>
              <a:rPr lang="en-US" sz="1200" dirty="0"/>
              <a:t>hold on </a:t>
            </a:r>
            <a:br>
              <a:rPr lang="en-US" sz="1200" dirty="0"/>
            </a:br>
            <a:r>
              <a:rPr lang="en-US" sz="1200" dirty="0"/>
              <a:t>plot([1 size(coefs,2)],[Sca_1 Sca_1],'Color','m','LineWidth',2); plot([1 size(coefs,2)],[Sca_2 Sca_2],'Color','m','LineWidth',1);</a:t>
            </a:r>
            <a:endParaRPr lang="en-US" sz="1400" dirty="0"/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de-DE" b="1" dirty="0"/>
              <a:t>Heart Rate </a:t>
            </a:r>
            <a:r>
              <a:rPr lang="de-DE" b="1" dirty="0" err="1"/>
              <a:t>Variability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Matlab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266877" y="1713333"/>
            <a:ext cx="1635256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Wavelet coefficients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23028" y="1852867"/>
            <a:ext cx="1640102" cy="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00461" y="2839215"/>
            <a:ext cx="259250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Highlight LF frequency component</a:t>
            </a:r>
          </a:p>
        </p:txBody>
      </p:sp>
      <p:cxnSp>
        <p:nvCxnSpPr>
          <p:cNvPr id="26" name="Elbow Connector 25"/>
          <p:cNvCxnSpPr>
            <a:stCxn id="25" idx="0"/>
          </p:cNvCxnSpPr>
          <p:nvPr/>
        </p:nvCxnSpPr>
        <p:spPr>
          <a:xfrm rot="16200000" flipV="1">
            <a:off x="4955700" y="1198200"/>
            <a:ext cx="609600" cy="26724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19933" y="3254573"/>
            <a:ext cx="263258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Highlight frequency HF component</a:t>
            </a:r>
          </a:p>
        </p:txBody>
      </p:sp>
      <p:cxnSp>
        <p:nvCxnSpPr>
          <p:cNvPr id="30" name="Elbow Connector 29"/>
          <p:cNvCxnSpPr>
            <a:stCxn id="29" idx="0"/>
          </p:cNvCxnSpPr>
          <p:nvPr/>
        </p:nvCxnSpPr>
        <p:spPr>
          <a:xfrm rot="16200000" flipV="1">
            <a:off x="4159978" y="2178328"/>
            <a:ext cx="840538" cy="13119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ej.iop.org/images/0295-5075/90/4/48003/Full/epl12719fig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10777" y="744227"/>
            <a:ext cx="1614485" cy="380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84629" y="1521303"/>
            <a:ext cx="3886200" cy="116968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1200" dirty="0" err="1"/>
              <a:t>clf</a:t>
            </a:r>
            <a:r>
              <a:rPr lang="en-US" sz="1200" dirty="0"/>
              <a:t>; </a:t>
            </a:r>
            <a:br>
              <a:rPr lang="en-US" sz="1200" dirty="0"/>
            </a:br>
            <a:r>
              <a:rPr lang="en-US" sz="1200" dirty="0" err="1"/>
              <a:t>wscalogram</a:t>
            </a:r>
            <a:r>
              <a:rPr lang="en-US" sz="1200" dirty="0"/>
              <a:t>('image',</a:t>
            </a:r>
            <a:r>
              <a:rPr lang="en-US" sz="1200" dirty="0" err="1"/>
              <a:t>coefs</a:t>
            </a:r>
            <a:r>
              <a:rPr lang="en-US" sz="1200" dirty="0"/>
              <a:t>,'scales',scales,'</a:t>
            </a:r>
            <a:r>
              <a:rPr lang="en-US" sz="1200" dirty="0" err="1"/>
              <a:t>ydata</a:t>
            </a:r>
            <a:r>
              <a:rPr lang="en-US" sz="1200" dirty="0"/>
              <a:t>',x); </a:t>
            </a:r>
            <a:br>
              <a:rPr lang="en-US" sz="1200" dirty="0"/>
            </a:br>
            <a:r>
              <a:rPr lang="en-US" sz="1200" dirty="0"/>
              <a:t>hold on </a:t>
            </a:r>
            <a:br>
              <a:rPr lang="en-US" sz="1200" dirty="0"/>
            </a:br>
            <a:r>
              <a:rPr lang="en-US" sz="1200" dirty="0"/>
              <a:t>plot([1 size(coefs,2)],[Sca_1 Sca_1],'Color','m','LineWidth',2); plot([1 size(coefs,2)],[Sca_2 Sca_2],'Color','w','LineWidth',1);</a:t>
            </a:r>
            <a:endParaRPr lang="en-US" sz="1400" dirty="0"/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de-DE" b="1" dirty="0"/>
              <a:t>Heart Rate </a:t>
            </a:r>
            <a:r>
              <a:rPr lang="de-DE" b="1" dirty="0" err="1"/>
              <a:t>Variability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Matlab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266877" y="1713333"/>
            <a:ext cx="1577420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Wavelet </a:t>
            </a:r>
            <a:r>
              <a:rPr lang="en-US" sz="1400" dirty="0" err="1"/>
              <a:t>scalogram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40428" y="1852867"/>
            <a:ext cx="922702" cy="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53000" y="2839215"/>
            <a:ext cx="259250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Highlight LF frequency component</a:t>
            </a:r>
          </a:p>
        </p:txBody>
      </p:sp>
      <p:cxnSp>
        <p:nvCxnSpPr>
          <p:cNvPr id="26" name="Elbow Connector 25"/>
          <p:cNvCxnSpPr>
            <a:stCxn id="25" idx="0"/>
          </p:cNvCxnSpPr>
          <p:nvPr/>
        </p:nvCxnSpPr>
        <p:spPr>
          <a:xfrm rot="16200000" flipV="1">
            <a:off x="4781971" y="1371932"/>
            <a:ext cx="609601" cy="23249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05200" y="3254572"/>
            <a:ext cx="263258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Highlight HF frequency component</a:t>
            </a:r>
          </a:p>
        </p:txBody>
      </p:sp>
      <p:cxnSp>
        <p:nvCxnSpPr>
          <p:cNvPr id="30" name="Elbow Connector 29"/>
          <p:cNvCxnSpPr>
            <a:stCxn id="29" idx="0"/>
          </p:cNvCxnSpPr>
          <p:nvPr/>
        </p:nvCxnSpPr>
        <p:spPr>
          <a:xfrm rot="16200000" flipV="1">
            <a:off x="3952619" y="2385700"/>
            <a:ext cx="840539" cy="8972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sz="2600" b="1" dirty="0" err="1"/>
              <a:t>Exercice</a:t>
            </a:r>
            <a:r>
              <a:rPr lang="en-US" sz="2600" b="1" dirty="0"/>
              <a:t> </a:t>
            </a:r>
            <a:r>
              <a:rPr lang="de-DE" sz="2600" b="1" dirty="0"/>
              <a:t>2</a:t>
            </a:r>
            <a:r>
              <a:rPr lang="en-US" sz="2600" b="1" dirty="0"/>
              <a:t>: HRV with wavelet transform during breathe holding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686800" cy="449580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Procedure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is instrumented for ECG measurement with </a:t>
            </a:r>
            <a:r>
              <a:rPr lang="en-US" dirty="0" err="1"/>
              <a:t>Biopac</a:t>
            </a:r>
            <a:r>
              <a:rPr lang="en-US" dirty="0"/>
              <a:t>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cs-CZ" dirty="0" err="1"/>
              <a:t>Take</a:t>
            </a:r>
            <a:r>
              <a:rPr lang="cs-CZ" dirty="0"/>
              <a:t> a </a:t>
            </a:r>
            <a:r>
              <a:rPr lang="cs-CZ" dirty="0" err="1"/>
              <a:t>couple</a:t>
            </a:r>
            <a:r>
              <a:rPr lang="cs-CZ" dirty="0"/>
              <a:t> </a:t>
            </a:r>
            <a:r>
              <a:rPr lang="cs-CZ" dirty="0" err="1"/>
              <a:t>minutes</a:t>
            </a:r>
            <a:r>
              <a:rPr lang="cs-CZ" dirty="0"/>
              <a:t> </a:t>
            </a:r>
            <a:r>
              <a:rPr lang="cs-CZ" dirty="0" err="1"/>
              <a:t>relaxation</a:t>
            </a:r>
            <a:r>
              <a:rPr lang="cs-CZ" dirty="0"/>
              <a:t> </a:t>
            </a:r>
            <a:r>
              <a:rPr lang="cs-CZ" dirty="0" err="1"/>
              <a:t>before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experiment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 err="1"/>
              <a:t>Perform</a:t>
            </a:r>
            <a:r>
              <a:rPr lang="de-DE" dirty="0"/>
              <a:t> a 1 min </a:t>
            </a:r>
            <a:r>
              <a:rPr lang="de-DE" dirty="0" err="1"/>
              <a:t>recording</a:t>
            </a:r>
            <a:r>
              <a:rPr lang="de-DE" dirty="0"/>
              <a:t> in a </a:t>
            </a:r>
            <a:r>
              <a:rPr lang="de-DE" dirty="0" err="1"/>
              <a:t>sitting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cs-CZ" dirty="0"/>
              <a:t> </a:t>
            </a:r>
            <a:r>
              <a:rPr lang="cs-CZ" dirty="0" err="1"/>
              <a:t>while</a:t>
            </a:r>
            <a:r>
              <a:rPr lang="cs-CZ" dirty="0"/>
              <a:t> </a:t>
            </a:r>
            <a:r>
              <a:rPr lang="cs-CZ" dirty="0" err="1"/>
              <a:t>breathing</a:t>
            </a:r>
            <a:r>
              <a:rPr lang="cs-CZ" dirty="0"/>
              <a:t> </a:t>
            </a:r>
            <a:r>
              <a:rPr lang="cs-CZ" dirty="0" err="1"/>
              <a:t>normally</a:t>
            </a:r>
            <a:r>
              <a:rPr lang="de-DE" dirty="0"/>
              <a:t>.</a:t>
            </a: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Perform another recording while the subject </a:t>
            </a:r>
            <a:r>
              <a:rPr lang="en-US" i="1" dirty="0"/>
              <a:t>exhales and empties the lungs; then immediately holds breathing as long as possible</a:t>
            </a:r>
            <a:r>
              <a:rPr lang="en-US" dirty="0"/>
              <a:t>.</a:t>
            </a:r>
            <a:endParaRPr lang="cs-CZ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cs-CZ" dirty="0" err="1"/>
              <a:t>Perform</a:t>
            </a:r>
            <a:r>
              <a:rPr lang="cs-CZ" dirty="0"/>
              <a:t> </a:t>
            </a:r>
            <a:r>
              <a:rPr lang="cs-CZ" dirty="0" err="1"/>
              <a:t>another</a:t>
            </a:r>
            <a:r>
              <a:rPr lang="cs-CZ" dirty="0"/>
              <a:t> 1 min </a:t>
            </a:r>
            <a:r>
              <a:rPr lang="cs-CZ" dirty="0" err="1"/>
              <a:t>recording</a:t>
            </a:r>
            <a:r>
              <a:rPr lang="cs-CZ" dirty="0"/>
              <a:t> </a:t>
            </a:r>
            <a:r>
              <a:rPr lang="cs-CZ" dirty="0" err="1"/>
              <a:t>while</a:t>
            </a:r>
            <a:r>
              <a:rPr lang="cs-CZ" dirty="0"/>
              <a:t> </a:t>
            </a:r>
            <a:r>
              <a:rPr lang="cs-CZ" dirty="0" err="1"/>
              <a:t>breathing</a:t>
            </a:r>
            <a:r>
              <a:rPr lang="cs-CZ" dirty="0"/>
              <a:t> </a:t>
            </a:r>
            <a:r>
              <a:rPr lang="cs-CZ" dirty="0" err="1"/>
              <a:t>normally</a:t>
            </a:r>
            <a:endParaRPr lang="en-US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Evaluation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sz="2800" dirty="0"/>
              <a:t>Export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BSL Pro </a:t>
            </a:r>
            <a:r>
              <a:rPr lang="de-DE" sz="2800" dirty="0" err="1"/>
              <a:t>as</a:t>
            </a:r>
            <a:r>
              <a:rPr lang="de-DE" sz="2800" dirty="0"/>
              <a:t> </a:t>
            </a:r>
            <a:r>
              <a:rPr lang="de-DE" sz="2800" dirty="0" err="1"/>
              <a:t>txt</a:t>
            </a:r>
            <a:r>
              <a:rPr lang="de-DE" sz="2800" dirty="0"/>
              <a:t> File (Edit </a:t>
            </a:r>
            <a:r>
              <a:rPr lang="de-DE" sz="2800" dirty="0">
                <a:sym typeface="Wingdings" pitchFamily="2" charset="2"/>
              </a:rPr>
              <a:t>Clipboard </a:t>
            </a:r>
            <a:r>
              <a:rPr lang="de-DE" sz="2800" dirty="0" err="1">
                <a:sym typeface="Wingdings" pitchFamily="2" charset="2"/>
              </a:rPr>
              <a:t>Copy</a:t>
            </a:r>
            <a:r>
              <a:rPr lang="de-DE" sz="2800" dirty="0">
                <a:sym typeface="Wingdings" pitchFamily="2" charset="2"/>
              </a:rPr>
              <a:t> Wave Data</a:t>
            </a:r>
            <a:r>
              <a:rPr lang="de-DE" sz="2800" dirty="0"/>
              <a:t>).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sz="2800" dirty="0"/>
              <a:t>Import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into</a:t>
            </a:r>
            <a:r>
              <a:rPr lang="de-DE" sz="2800" dirty="0"/>
              <a:t> </a:t>
            </a:r>
            <a:r>
              <a:rPr lang="de-DE" sz="2800" dirty="0" err="1"/>
              <a:t>Matlab</a:t>
            </a:r>
            <a:r>
              <a:rPr lang="de-DE" sz="2800" dirty="0"/>
              <a:t> </a:t>
            </a:r>
            <a:r>
              <a:rPr lang="de-DE" sz="2800" dirty="0" err="1"/>
              <a:t>using</a:t>
            </a:r>
            <a:r>
              <a:rPr lang="de-DE" sz="2800" dirty="0"/>
              <a:t> </a:t>
            </a:r>
            <a:r>
              <a:rPr lang="cs-CZ" sz="2400" dirty="0" err="1"/>
              <a:t>tdfread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csvread</a:t>
            </a:r>
            <a:endParaRPr lang="de-DE" sz="2800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sz="2800" dirty="0" err="1"/>
              <a:t>Estimate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en-US" sz="2800" dirty="0"/>
              <a:t>total power of each frequency band (LF and HF) using </a:t>
            </a:r>
            <a:r>
              <a:rPr lang="en-US" sz="2400" dirty="0" err="1"/>
              <a:t>Matlab</a:t>
            </a:r>
            <a:r>
              <a:rPr lang="en-US" sz="2400" dirty="0"/>
              <a:t> wavelet transform functions: </a:t>
            </a:r>
            <a:r>
              <a:rPr lang="en-US" sz="2400" dirty="0" err="1"/>
              <a:t>cwt</a:t>
            </a:r>
            <a:r>
              <a:rPr lang="en-US" sz="2400" dirty="0"/>
              <a:t>, </a:t>
            </a:r>
            <a:r>
              <a:rPr lang="en-US" sz="2400" dirty="0" err="1"/>
              <a:t>waveinfo</a:t>
            </a:r>
            <a:r>
              <a:rPr lang="en-US" sz="2400" dirty="0"/>
              <a:t>, </a:t>
            </a:r>
            <a:r>
              <a:rPr lang="cs-CZ" sz="2400" dirty="0"/>
              <a:t>scal2frq</a:t>
            </a:r>
            <a:r>
              <a:rPr lang="de-DE" sz="2400" dirty="0"/>
              <a:t>, </a:t>
            </a:r>
            <a:r>
              <a:rPr lang="cs-CZ" sz="2400" dirty="0" err="1"/>
              <a:t>wscalogram</a:t>
            </a:r>
            <a:r>
              <a:rPr lang="en-US" dirty="0"/>
              <a:t>.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 err="1"/>
              <a:t>Reveal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of</a:t>
            </a:r>
            <a:r>
              <a:rPr lang="de-DE" dirty="0"/>
              <a:t> HF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4123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sz="2600" b="1" dirty="0" err="1"/>
              <a:t>Exercice</a:t>
            </a:r>
            <a:r>
              <a:rPr lang="en-US" sz="2600" b="1" dirty="0"/>
              <a:t> </a:t>
            </a:r>
            <a:r>
              <a:rPr lang="de-DE" sz="2600" b="1" dirty="0"/>
              <a:t>3</a:t>
            </a:r>
            <a:r>
              <a:rPr lang="en-US" sz="2600" b="1" dirty="0"/>
              <a:t>: HRV with wavelet transform during active standing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686800" cy="449580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Procedure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is instrumented for ECG measurement with </a:t>
            </a:r>
            <a:r>
              <a:rPr lang="en-US" dirty="0" err="1"/>
              <a:t>Biopac</a:t>
            </a:r>
            <a:r>
              <a:rPr lang="en-US" dirty="0"/>
              <a:t>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 err="1"/>
              <a:t>Perform</a:t>
            </a:r>
            <a:r>
              <a:rPr lang="de-DE" dirty="0"/>
              <a:t> a 1 min </a:t>
            </a:r>
            <a:r>
              <a:rPr lang="de-DE" dirty="0" err="1"/>
              <a:t>recording</a:t>
            </a:r>
            <a:r>
              <a:rPr lang="de-DE" dirty="0"/>
              <a:t> in a </a:t>
            </a:r>
            <a:r>
              <a:rPr lang="de-DE" dirty="0" err="1"/>
              <a:t>sitting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.</a:t>
            </a: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Perform another 1 min recording while the subject </a:t>
            </a:r>
            <a:r>
              <a:rPr lang="en-US" i="1" dirty="0"/>
              <a:t>actively stands up from the sitting position</a:t>
            </a:r>
            <a:r>
              <a:rPr lang="en-US" dirty="0"/>
              <a:t>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 err="1"/>
              <a:t>Perform</a:t>
            </a:r>
            <a:r>
              <a:rPr lang="de-DE" dirty="0"/>
              <a:t> a 1 min </a:t>
            </a:r>
            <a:r>
              <a:rPr lang="de-DE" dirty="0" err="1"/>
              <a:t>recording</a:t>
            </a:r>
            <a:r>
              <a:rPr lang="de-DE" dirty="0"/>
              <a:t> in a </a:t>
            </a:r>
            <a:r>
              <a:rPr lang="de-DE" dirty="0" err="1"/>
              <a:t>sitting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.</a:t>
            </a:r>
            <a:endParaRPr lang="en-US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Evaluation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sz="2800" dirty="0"/>
              <a:t>Export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BSL Pro </a:t>
            </a:r>
            <a:r>
              <a:rPr lang="de-DE" sz="2800" dirty="0" err="1"/>
              <a:t>as</a:t>
            </a:r>
            <a:r>
              <a:rPr lang="de-DE" sz="2800" dirty="0"/>
              <a:t> </a:t>
            </a:r>
            <a:r>
              <a:rPr lang="de-DE" sz="2800" dirty="0" err="1"/>
              <a:t>txt</a:t>
            </a:r>
            <a:r>
              <a:rPr lang="de-DE" sz="2800" dirty="0"/>
              <a:t> File (Edit </a:t>
            </a:r>
            <a:r>
              <a:rPr lang="de-DE" sz="2800" dirty="0">
                <a:sym typeface="Wingdings" pitchFamily="2" charset="2"/>
              </a:rPr>
              <a:t>Clipboard </a:t>
            </a:r>
            <a:r>
              <a:rPr lang="de-DE" sz="2800" dirty="0" err="1">
                <a:sym typeface="Wingdings" pitchFamily="2" charset="2"/>
              </a:rPr>
              <a:t>Copy</a:t>
            </a:r>
            <a:r>
              <a:rPr lang="de-DE" sz="2800" dirty="0">
                <a:sym typeface="Wingdings" pitchFamily="2" charset="2"/>
              </a:rPr>
              <a:t> Wave Data</a:t>
            </a:r>
            <a:r>
              <a:rPr lang="de-DE" sz="2800" dirty="0"/>
              <a:t>).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sz="2800" dirty="0"/>
              <a:t>Import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into</a:t>
            </a:r>
            <a:r>
              <a:rPr lang="de-DE" sz="2800" dirty="0"/>
              <a:t> </a:t>
            </a:r>
            <a:r>
              <a:rPr lang="de-DE" sz="2800" dirty="0" err="1"/>
              <a:t>Matlab</a:t>
            </a:r>
            <a:r>
              <a:rPr lang="de-DE" sz="2800" dirty="0"/>
              <a:t> </a:t>
            </a:r>
            <a:r>
              <a:rPr lang="de-DE" sz="2800" dirty="0" err="1"/>
              <a:t>using</a:t>
            </a:r>
            <a:r>
              <a:rPr lang="de-DE" sz="2800" dirty="0"/>
              <a:t> </a:t>
            </a:r>
            <a:r>
              <a:rPr lang="cs-CZ" sz="2400" dirty="0" err="1"/>
              <a:t>tdfread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csvread</a:t>
            </a:r>
            <a:endParaRPr lang="de-DE" sz="2800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sz="2800" dirty="0" err="1"/>
              <a:t>Estimate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en-US" sz="2800" dirty="0"/>
              <a:t>total power of each frequency band (LF and HF) using </a:t>
            </a:r>
            <a:r>
              <a:rPr lang="en-US" sz="2400" dirty="0" err="1"/>
              <a:t>Matlab</a:t>
            </a:r>
            <a:r>
              <a:rPr lang="en-US" sz="2400" dirty="0"/>
              <a:t> wavelet transform functions: </a:t>
            </a:r>
            <a:r>
              <a:rPr lang="en-US" sz="2400" dirty="0" err="1"/>
              <a:t>cwt</a:t>
            </a:r>
            <a:r>
              <a:rPr lang="en-US" sz="2400" dirty="0"/>
              <a:t>, </a:t>
            </a:r>
            <a:r>
              <a:rPr lang="en-US" sz="2400" dirty="0" err="1"/>
              <a:t>waveinfo</a:t>
            </a:r>
            <a:r>
              <a:rPr lang="en-US" sz="2400" dirty="0"/>
              <a:t>, </a:t>
            </a:r>
            <a:r>
              <a:rPr lang="cs-CZ" sz="2400" dirty="0"/>
              <a:t>scal2frq</a:t>
            </a:r>
            <a:r>
              <a:rPr lang="de-DE" sz="2400" dirty="0"/>
              <a:t>, </a:t>
            </a:r>
            <a:r>
              <a:rPr lang="cs-CZ" sz="2400" dirty="0" err="1"/>
              <a:t>wscalogram</a:t>
            </a:r>
            <a:r>
              <a:rPr lang="en-US" dirty="0"/>
              <a:t>.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 err="1"/>
              <a:t>Reveal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of</a:t>
            </a:r>
            <a:r>
              <a:rPr lang="de-DE" dirty="0"/>
              <a:t> HF </a:t>
            </a:r>
            <a:r>
              <a:rPr lang="de-DE" dirty="0" err="1"/>
              <a:t>and</a:t>
            </a:r>
            <a:r>
              <a:rPr lang="de-DE" dirty="0"/>
              <a:t> LF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8888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153400" cy="473075"/>
          </a:xfrm>
        </p:spPr>
        <p:txBody>
          <a:bodyPr/>
          <a:lstStyle/>
          <a:p>
            <a:pPr eaLnBrk="1" hangingPunct="1"/>
            <a:r>
              <a:rPr lang="en-US"/>
              <a:t>What will we do today?</a:t>
            </a:r>
            <a:endParaRPr lang="cs-CZ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742950"/>
            <a:ext cx="7620000" cy="3962400"/>
          </a:xfrm>
        </p:spPr>
        <p:txBody>
          <a:bodyPr/>
          <a:lstStyle/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Introduction to Wavelet Transform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Heart rate variability with Wavelet Transform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de-DE" b="1" dirty="0"/>
              <a:t>Team Projects</a:t>
            </a:r>
            <a:endParaRPr lang="en-US" b="1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19600"/>
          </a:xfrm>
        </p:spPr>
        <p:txBody>
          <a:bodyPr>
            <a:normAutofit fontScale="70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Project 1: Cardiovascular Signal Analyzer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Digital filtering of a raw PPG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Extraction of PH (pulse height) and PP (peak-to-peak) values from a filtered PPG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MAP estimation using PH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Fourier transform of PP intervals and estimation of HF and LF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Implementation in </a:t>
            </a:r>
            <a:r>
              <a:rPr lang="en-US" dirty="0" err="1"/>
              <a:t>Matlab</a:t>
            </a:r>
            <a:r>
              <a:rPr lang="en-US" dirty="0"/>
              <a:t>, if possible with an interactive GUI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import the raw signal import from a </a:t>
            </a:r>
            <a:r>
              <a:rPr lang="en-US" dirty="0" err="1"/>
              <a:t>Biopac</a:t>
            </a:r>
            <a:r>
              <a:rPr lang="en-US" dirty="0"/>
              <a:t> text export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enter the sampling frequency, signal type (ECG or PPG or both) and channel numbers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filter the raw signal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PP, PH, MAP, LF, HF computation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the raw signal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PP, PH, MAP over the time for a given start and end timestamp and display the value of LF and HF</a:t>
            </a:r>
          </a:p>
          <a:p>
            <a:pPr marL="320675" lvl="1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de-DE" b="1" dirty="0"/>
              <a:t>Team Projects</a:t>
            </a:r>
            <a:endParaRPr lang="en-US" b="1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1960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Project 2: Nervous Activity Analyzer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Digital filtering of a raw EEG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Extraction of alpha, beta, theta, delta waves from a filtered EEG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STD, AVG </a:t>
            </a:r>
            <a:r>
              <a:rPr lang="de-DE" dirty="0" err="1"/>
              <a:t>and</a:t>
            </a:r>
            <a:r>
              <a:rPr lang="de-DE" dirty="0"/>
              <a:t> CC</a:t>
            </a: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Implementation in </a:t>
            </a:r>
            <a:r>
              <a:rPr lang="en-US" dirty="0" err="1"/>
              <a:t>Matlab</a:t>
            </a:r>
            <a:r>
              <a:rPr lang="en-US" dirty="0"/>
              <a:t>, if possible with an interactive GUI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import the raw signal import from a </a:t>
            </a:r>
            <a:r>
              <a:rPr lang="en-US" dirty="0" err="1"/>
              <a:t>Biopac</a:t>
            </a:r>
            <a:r>
              <a:rPr lang="en-US" dirty="0"/>
              <a:t> text export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enter the sampling frequency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filter the raw signal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alpha, beta wave, theta, delta wave computation using Fourier or Wavelet transform or digital filtering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/>
              <a:t>User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en-US" dirty="0"/>
              <a:t>execute STD, AVG, CC computation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the raw signal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alpha, beta wave, theta, delta waves over the time for a given start and end timestamp and display the values for STD, AVG and CC</a:t>
            </a:r>
          </a:p>
          <a:p>
            <a:pPr marL="320675" lvl="1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2" r="11654" b="8983"/>
          <a:stretch/>
        </p:blipFill>
        <p:spPr bwMode="auto">
          <a:xfrm>
            <a:off x="2286000" y="209550"/>
            <a:ext cx="5562600" cy="480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656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de-DE" b="1" dirty="0"/>
              <a:t>Team Projects</a:t>
            </a:r>
            <a:endParaRPr lang="en-US" b="1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19600"/>
          </a:xfrm>
        </p:spPr>
        <p:txBody>
          <a:bodyPr>
            <a:normAutofit fontScale="70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Project 3: Muscle Activity Analyzer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Digital filtering of a raw EMG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Computation of rectified EMG from a filtered EMG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Computation of the spectrum of the filtered EMG signal using Fourier transform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Computation of RMS, ARV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Implementation in </a:t>
            </a:r>
            <a:r>
              <a:rPr lang="en-US" dirty="0" err="1"/>
              <a:t>Matlab</a:t>
            </a:r>
            <a:r>
              <a:rPr lang="en-US" dirty="0"/>
              <a:t>, if possible with an interactive GUI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import the raw signal import from a </a:t>
            </a:r>
            <a:r>
              <a:rPr lang="en-US" dirty="0" err="1"/>
              <a:t>Biopac</a:t>
            </a:r>
            <a:r>
              <a:rPr lang="en-US" dirty="0"/>
              <a:t> text export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enter the sampling frequency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filter the raw signal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rectified EMG computation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Fourier transform of the rectified EMG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RMS, ARV computation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the raw EMG, rectified EMG, EMG Fourier transform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the values for RMS, ARV for a given start and end timestamp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9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3" descr="Bildschirmfoto 2013-05-21 um 01.15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97569"/>
            <a:ext cx="7500261" cy="45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8763000" cy="1524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Fourier analysis represents a signal as either a function of time or frequency, but not both.</a:t>
            </a:r>
          </a:p>
          <a:p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sines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cosines</a:t>
            </a:r>
            <a:r>
              <a:rPr lang="de-DE" dirty="0"/>
              <a:t> in Fourier </a:t>
            </a:r>
            <a:r>
              <a:rPr lang="de-DE" dirty="0" err="1"/>
              <a:t>analysis</a:t>
            </a:r>
            <a:r>
              <a:rPr lang="de-DE" dirty="0"/>
              <a:t>, </a:t>
            </a:r>
            <a:r>
              <a:rPr lang="de-DE" dirty="0" err="1"/>
              <a:t>wavelets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in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.</a:t>
            </a:r>
          </a:p>
          <a:p>
            <a:r>
              <a:rPr lang="de-DE" dirty="0"/>
              <a:t>Wavelets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waveform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limited </a:t>
            </a:r>
            <a:r>
              <a:rPr lang="de-DE" dirty="0" err="1"/>
              <a:t>duration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.</a:t>
            </a:r>
          </a:p>
          <a:p>
            <a:r>
              <a:rPr lang="de-DE" dirty="0"/>
              <a:t>Wavelets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 in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(via </a:t>
            </a:r>
            <a:r>
              <a:rPr lang="de-DE" dirty="0" err="1"/>
              <a:t>dilation</a:t>
            </a:r>
            <a:r>
              <a:rPr lang="de-DE" dirty="0"/>
              <a:t>) </a:t>
            </a:r>
            <a:r>
              <a:rPr lang="de-DE" dirty="0" err="1"/>
              <a:t>and</a:t>
            </a:r>
            <a:r>
              <a:rPr lang="de-DE" dirty="0"/>
              <a:t> time (via </a:t>
            </a:r>
            <a:r>
              <a:rPr lang="de-DE" dirty="0" err="1"/>
              <a:t>translation</a:t>
            </a:r>
            <a:r>
              <a:rPr lang="de-DE" dirty="0"/>
              <a:t>) </a:t>
            </a:r>
            <a:r>
              <a:rPr lang="de-DE" dirty="0" err="1"/>
              <a:t>domains</a:t>
            </a:r>
            <a:r>
              <a:rPr lang="de-DE" dirty="0"/>
              <a:t>.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Fourier Transform vs. </a:t>
            </a:r>
            <a:r>
              <a:rPr lang="de-DE" b="1" dirty="0"/>
              <a:t>Wavelet Transform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343150"/>
            <a:ext cx="5556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714750"/>
            <a:ext cx="55022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78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742950"/>
                <a:ext cx="8763000" cy="838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de-DE" dirty="0"/>
                  <a:t>Wavelets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generated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a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dirty="0" err="1"/>
                  <a:t>basic</a:t>
                </a:r>
                <a:r>
                  <a:rPr lang="de-DE" dirty="0"/>
                  <a:t> </a:t>
                </a:r>
                <a:r>
                  <a:rPr lang="de-DE" dirty="0" err="1"/>
                  <a:t>wavelet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  <a:ea typeface="Cambria Math"/>
                      </a:rPr>
                      <m:t>𝜓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dirty="0" err="1"/>
                  <a:t>mother</a:t>
                </a:r>
                <a:r>
                  <a:rPr lang="de-DE" dirty="0"/>
                  <a:t> </a:t>
                </a:r>
                <a:r>
                  <a:rPr lang="de-DE" dirty="0" err="1"/>
                  <a:t>wavelet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follows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𝜓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  <m:r>
                      <a:rPr lang="de-DE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rad>
                      </m:den>
                    </m:f>
                    <m:r>
                      <a:rPr lang="de-DE" i="1">
                        <a:latin typeface="Cambria Math"/>
                        <a:ea typeface="Cambria Math"/>
                      </a:rPr>
                      <m:t>𝜓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shift-coefficient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scale</a:t>
                </a:r>
                <a:r>
                  <a:rPr lang="de-DE" dirty="0"/>
                  <a:t> </a:t>
                </a:r>
                <a:r>
                  <a:rPr lang="de-DE" dirty="0" err="1"/>
                  <a:t>coefficient</a:t>
                </a:r>
                <a:r>
                  <a:rPr lang="de-DE" dirty="0"/>
                  <a:t>.</a:t>
                </a:r>
              </a:p>
              <a:p>
                <a:pPr marL="0" indent="0" eaLnBrk="1" hangingPunct="1">
                  <a:buNone/>
                  <a:defRPr/>
                </a:pPr>
                <a:endParaRPr lang="en-US" dirty="0"/>
              </a:p>
              <a:p>
                <a:pPr eaLnBrk="1" hangingPunct="1">
                  <a:defRPr/>
                </a:pPr>
                <a:endParaRPr lang="de-DE" dirty="0"/>
              </a:p>
              <a:p>
                <a:pPr eaLnBrk="1" hangingPunct="1">
                  <a:defRPr/>
                </a:pPr>
                <a:endParaRPr lang="en-US" dirty="0"/>
              </a:p>
              <a:p>
                <a:pPr marL="0" indent="0" eaLnBrk="1" hangingPunct="1"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742950"/>
                <a:ext cx="8763000" cy="838200"/>
              </a:xfrm>
              <a:blipFill rotWithShape="1">
                <a:blip r:embed="rId2"/>
                <a:stretch>
                  <a:fillRect t="-9489" r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de-DE" b="1" dirty="0"/>
              <a:t>Wavelets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1476375"/>
            <a:ext cx="3629024" cy="146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2" y="3453884"/>
            <a:ext cx="1110802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9979" y="4730234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Haar</a:t>
            </a:r>
            <a:r>
              <a:rPr lang="en-US" sz="1400" dirty="0"/>
              <a:t> wavelet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0" y="3028950"/>
            <a:ext cx="8763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dirty="0"/>
              <a:t>Prominent </a:t>
            </a:r>
            <a:r>
              <a:rPr lang="de-DE" sz="1800" dirty="0" err="1"/>
              <a:t>examples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Haar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en-US" sz="1800" dirty="0" err="1"/>
              <a:t>Daubechies</a:t>
            </a:r>
            <a:r>
              <a:rPr lang="en-US" sz="1800" dirty="0"/>
              <a:t> </a:t>
            </a:r>
            <a:r>
              <a:rPr lang="de-DE" sz="1800" dirty="0" err="1"/>
              <a:t>wavelets</a:t>
            </a:r>
            <a:endParaRPr lang="en-US" sz="1800" dirty="0"/>
          </a:p>
          <a:p>
            <a:pPr eaLnBrk="1" hangingPunct="1">
              <a:defRPr/>
            </a:pPr>
            <a:endParaRPr lang="de-DE" sz="1800" dirty="0"/>
          </a:p>
          <a:p>
            <a:pPr eaLnBrk="1" hangingPunct="1">
              <a:defRPr/>
            </a:pPr>
            <a:endParaRPr lang="en-US" sz="18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3438525"/>
            <a:ext cx="1941268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48400" y="4629150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Daubechies</a:t>
            </a:r>
            <a:r>
              <a:rPr lang="en-US" sz="1400" dirty="0"/>
              <a:t> wavelets</a:t>
            </a:r>
          </a:p>
        </p:txBody>
      </p:sp>
    </p:spTree>
    <p:extLst>
      <p:ext uri="{BB962C8B-B14F-4D97-AF65-F5344CB8AC3E}">
        <p14:creationId xmlns:p14="http://schemas.microsoft.com/office/powerpoint/2010/main" val="136448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742950"/>
                <a:ext cx="8763000" cy="1828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de-DE" dirty="0"/>
                  <a:t>Wavelet Transform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r</a:t>
                </a:r>
                <a:r>
                  <a:rPr lang="en-US" dirty="0" err="1"/>
                  <a:t>epresentation</a:t>
                </a:r>
                <a:r>
                  <a:rPr lang="en-US" dirty="0"/>
                  <a:t> of a signal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𝑓</m:t>
                    </m:r>
                    <m:r>
                      <a:rPr lang="de-DE" i="1">
                        <a:latin typeface="Cambria Math"/>
                      </a:rPr>
                      <m:t>(</m:t>
                    </m:r>
                    <m:r>
                      <a:rPr lang="de-DE" i="1">
                        <a:latin typeface="Cambria Math"/>
                      </a:rPr>
                      <m:t>𝑡</m:t>
                    </m:r>
                    <m:r>
                      <a:rPr lang="de-DE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as a linear combination of wavelet basis functions: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𝑎</m:t>
                            </m:r>
                            <m:r>
                              <a:rPr lang="de-DE" i="1">
                                <a:latin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 wavelet basis consists of a father wavelet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that represents the smooth baseline trend and a mother wavelet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𝜓</m:t>
                        </m:r>
                      </m:e>
                      <m:sub>
                        <m:r>
                          <a:rPr lang="de-DE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that is dilated and shifted to construct different levels of detail.</a:t>
                </a:r>
                <a:endParaRPr lang="de-DE" dirty="0"/>
              </a:p>
              <a:p>
                <a:pPr eaLnBrk="1" hangingPunct="1">
                  <a:defRPr/>
                </a:pPr>
                <a:r>
                  <a:rPr lang="en-US" dirty="0"/>
                  <a:t>The wavelet basis functions are chosen according to the signal being approximated. </a:t>
                </a:r>
              </a:p>
              <a:p>
                <a:pPr eaLnBrk="1" hangingPunct="1">
                  <a:defRPr/>
                </a:pPr>
                <a:endParaRPr lang="en-US" dirty="0"/>
              </a:p>
              <a:p>
                <a:pPr marL="0" indent="0" eaLnBrk="1" hangingPunct="1"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742950"/>
                <a:ext cx="8763000" cy="1828800"/>
              </a:xfrm>
              <a:blipFill rotWithShape="1">
                <a:blip r:embed="rId2"/>
                <a:stretch>
                  <a:fillRect t="-14667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The </a:t>
            </a:r>
            <a:r>
              <a:rPr lang="de-DE" b="1" dirty="0"/>
              <a:t>Wavelets Transform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60644"/>
            <a:ext cx="200380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60644"/>
            <a:ext cx="1981200" cy="94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733" y="2760644"/>
            <a:ext cx="181106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903643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Step1</a:t>
            </a:r>
            <a:r>
              <a:rPr lang="en-US" sz="1400" dirty="0"/>
              <a:t>: take a wavelet and correlate it with a section of the signal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3903643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>
              <a:defRPr sz="1400"/>
            </a:lvl1pPr>
          </a:lstStyle>
          <a:p>
            <a:r>
              <a:rPr lang="en-US" b="1" dirty="0"/>
              <a:t>Step2</a:t>
            </a:r>
            <a:r>
              <a:rPr lang="en-US" dirty="0"/>
              <a:t>: shift the wavelet to the right and repeat step 1 until the whole signal is covered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5733" y="3932218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>
              <a:defRPr sz="1400"/>
            </a:lvl1pPr>
          </a:lstStyle>
          <a:p>
            <a:r>
              <a:rPr lang="en-US" b="1" dirty="0"/>
              <a:t>Step3</a:t>
            </a:r>
            <a:r>
              <a:rPr lang="en-US" dirty="0"/>
              <a:t>: scale (stretch) the wavelet and repeat steps 1 and 2</a:t>
            </a:r>
          </a:p>
        </p:txBody>
      </p:sp>
    </p:spTree>
    <p:extLst>
      <p:ext uri="{BB962C8B-B14F-4D97-AF65-F5344CB8AC3E}">
        <p14:creationId xmlns:p14="http://schemas.microsoft.com/office/powerpoint/2010/main" val="2263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wavelet transform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568848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33525" y="819150"/>
                <a:ext cx="2514601" cy="507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de-DE" sz="1200" i="1">
                          <a:latin typeface="Cambria Math"/>
                        </a:rPr>
                        <m:t>=</m:t>
                      </m:r>
                      <m:r>
                        <a:rPr lang="de-DE" sz="12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de-DE" sz="1200" b="0" i="0" smtClean="0">
                          <a:latin typeface="Cambria Math"/>
                        </a:rPr>
                        <m:t>sin</m:t>
                      </m:r>
                      <m:r>
                        <a:rPr lang="de-DE" sz="1200" b="0" i="1" smtClea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b="0" i="1" smtClean="0">
                                  <a:latin typeface="Cambria Math"/>
                                </a:rPr>
                                <m:t>2.1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de-DE" sz="1200" b="0" i="1" smtClean="0">
                                  <a:latin typeface="Cambria Math"/>
                                </a:rPr>
                                <m:t>+0.05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25" y="819150"/>
                <a:ext cx="2514601" cy="5073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6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wavelet transform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53570"/>
            <a:ext cx="2140924" cy="213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70" y="819150"/>
            <a:ext cx="939452" cy="13716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819150"/>
            <a:ext cx="876300" cy="13716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848" y="819150"/>
            <a:ext cx="900404" cy="137160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7" y="819150"/>
            <a:ext cx="919163" cy="137636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99" y="824850"/>
            <a:ext cx="941201" cy="13716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23913"/>
            <a:ext cx="990600" cy="1371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982" y="3257549"/>
            <a:ext cx="6428316" cy="56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92" y="4321294"/>
            <a:ext cx="155257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254148" y="3663609"/>
            <a:ext cx="0" cy="6096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623156" y="2114550"/>
            <a:ext cx="2217526" cy="12573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257896" y="2221468"/>
            <a:ext cx="1618904" cy="115038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419600" y="2266951"/>
            <a:ext cx="1396652" cy="110489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366050" y="2266952"/>
            <a:ext cx="1263350" cy="110489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398418" y="2266952"/>
            <a:ext cx="916782" cy="104774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13450"/>
            <a:ext cx="1435903" cy="137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79239" y="2221468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Haar</a:t>
            </a:r>
            <a:r>
              <a:rPr lang="en-US" sz="1400" dirty="0"/>
              <a:t> wavelet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623156" y="1303165"/>
            <a:ext cx="965582" cy="223369"/>
          </a:xfrm>
          <a:prstGeom prst="rightArrow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19884" y="1097745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A38B8E"/>
                </a:solidFill>
              </a:rPr>
              <a:t>shift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20055" y="144028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A38B8E"/>
                </a:solidFill>
              </a:rPr>
              <a:t>scale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391400" y="2266952"/>
            <a:ext cx="685800" cy="110489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8572500" y="2266952"/>
            <a:ext cx="266700" cy="110489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-Right Arrow 43"/>
          <p:cNvSpPr/>
          <p:nvPr/>
        </p:nvSpPr>
        <p:spPr>
          <a:xfrm>
            <a:off x="2217124" y="3441279"/>
            <a:ext cx="371614" cy="1972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4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2057680"/>
            <a:ext cx="3552825" cy="147300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  <a:defRPr/>
            </a:pPr>
            <a:r>
              <a:rPr lang="en-US" sz="1400" dirty="0"/>
              <a:t>F1 = 10; </a:t>
            </a:r>
            <a:br>
              <a:rPr lang="en-US" sz="1400" dirty="0"/>
            </a:br>
            <a:r>
              <a:rPr lang="en-US" sz="1400" dirty="0"/>
              <a:t>F2 = 40; </a:t>
            </a:r>
            <a:br>
              <a:rPr lang="en-US" sz="1400" dirty="0"/>
            </a:br>
            <a:r>
              <a:rPr lang="en-US" sz="1400" dirty="0" err="1"/>
              <a:t>Fs</a:t>
            </a:r>
            <a:r>
              <a:rPr lang="en-US" sz="1400" dirty="0"/>
              <a:t> = 1000; </a:t>
            </a:r>
            <a:br>
              <a:rPr lang="en-US" sz="1400" dirty="0"/>
            </a:br>
            <a:r>
              <a:rPr lang="en-US" sz="1400" dirty="0"/>
              <a:t>t = 0:1/Fs:1; </a:t>
            </a:r>
            <a:br>
              <a:rPr lang="en-US" sz="1400" dirty="0"/>
            </a:br>
            <a:r>
              <a:rPr lang="en-US" sz="1400" dirty="0"/>
              <a:t>x = sin(2*pi*t*F1) + sin(2*pi*t*F2); </a:t>
            </a:r>
            <a:br>
              <a:rPr lang="en-US" sz="1400" dirty="0"/>
            </a:br>
            <a:r>
              <a:rPr lang="en-US" sz="1400" dirty="0" err="1"/>
              <a:t>clf</a:t>
            </a:r>
            <a:r>
              <a:rPr lang="en-US" sz="1400" dirty="0"/>
              <a:t>; plot(</a:t>
            </a:r>
            <a:r>
              <a:rPr lang="en-US" sz="1400" dirty="0" err="1"/>
              <a:t>x,'r</a:t>
            </a:r>
            <a:r>
              <a:rPr lang="en-US" sz="1400" dirty="0"/>
              <a:t>'); </a:t>
            </a:r>
            <a:br>
              <a:rPr lang="en-US" sz="1400" dirty="0"/>
            </a:br>
            <a:r>
              <a:rPr lang="en-US" sz="1400" dirty="0"/>
              <a:t>axis tight </a:t>
            </a:r>
            <a:br>
              <a:rPr lang="en-US" sz="1400" dirty="0"/>
            </a:br>
            <a:r>
              <a:rPr lang="en-US" sz="1400" dirty="0"/>
              <a:t>title('Signal'); </a:t>
            </a:r>
            <a:br>
              <a:rPr lang="en-US" sz="1400" dirty="0"/>
            </a:br>
            <a:r>
              <a:rPr lang="en-US" sz="1400" dirty="0" err="1"/>
              <a:t>xlabel</a:t>
            </a:r>
            <a:r>
              <a:rPr lang="en-US" sz="1400" dirty="0"/>
              <a:t>('Time or Space')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The </a:t>
            </a:r>
            <a:r>
              <a:rPr lang="de-DE" b="1" dirty="0"/>
              <a:t>Wavelet Transform in </a:t>
            </a:r>
            <a:r>
              <a:rPr lang="de-DE" b="1" dirty="0" err="1"/>
              <a:t>Matlab</a:t>
            </a:r>
            <a:endParaRPr lang="en-US" b="1" dirty="0"/>
          </a:p>
        </p:txBody>
      </p:sp>
      <p:cxnSp>
        <p:nvCxnSpPr>
          <p:cNvPr id="9" name="Elbow Connector 8"/>
          <p:cNvCxnSpPr/>
          <p:nvPr/>
        </p:nvCxnSpPr>
        <p:spPr>
          <a:xfrm rot="5400000">
            <a:off x="1677346" y="1368094"/>
            <a:ext cx="660839" cy="988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8" idx="2"/>
          </p:cNvCxnSpPr>
          <p:nvPr/>
        </p:nvCxnSpPr>
        <p:spPr>
          <a:xfrm rot="5400000">
            <a:off x="2309761" y="1158618"/>
            <a:ext cx="379594" cy="19703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1475" y="731877"/>
            <a:ext cx="6979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Consider the following data x with two component frequencies components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622685" y="2473065"/>
            <a:ext cx="2944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67005" y="2333607"/>
            <a:ext cx="182146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Sample frequency (Hz)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71773" y="1208617"/>
            <a:ext cx="148309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w Cen MT"/>
              </a:rPr>
              <a:t>10 Hz component 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743201" y="1646236"/>
            <a:ext cx="1483098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w Cen MT"/>
              </a:rPr>
              <a:t>40 Hz component 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252" y="2706349"/>
            <a:ext cx="2844654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30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2210080"/>
            <a:ext cx="3552825" cy="116968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  <a:defRPr/>
            </a:pPr>
            <a:r>
              <a:rPr lang="en-US" sz="1400" dirty="0" err="1"/>
              <a:t>wname</a:t>
            </a:r>
            <a:r>
              <a:rPr lang="en-US" sz="1400" dirty="0"/>
              <a:t> = 'gaus4'; </a:t>
            </a:r>
            <a:br>
              <a:rPr lang="en-US" sz="1400" dirty="0"/>
            </a:br>
            <a:r>
              <a:rPr lang="en-US" sz="1400" dirty="0"/>
              <a:t>scales = 1:1:128; </a:t>
            </a:r>
            <a:br>
              <a:rPr lang="en-US" sz="1400" dirty="0"/>
            </a:br>
            <a:r>
              <a:rPr lang="en-US" sz="1400" dirty="0"/>
              <a:t>TAB_Sca2Frq = scal2frq(scales,wname,1/</a:t>
            </a:r>
            <a:r>
              <a:rPr lang="en-US" sz="1400" dirty="0" err="1"/>
              <a:t>Fs</a:t>
            </a:r>
            <a:r>
              <a:rPr lang="en-US" sz="1400" dirty="0"/>
              <a:t>); [~,idxSca_1] = min(abs(TAB_Sca2Frq-F1)); </a:t>
            </a:r>
            <a:br>
              <a:rPr lang="en-US" sz="1400" dirty="0"/>
            </a:br>
            <a:r>
              <a:rPr lang="en-US" sz="1400" dirty="0"/>
              <a:t>Sca_1 = scales(idxSca_1) </a:t>
            </a:r>
            <a:br>
              <a:rPr lang="en-US" sz="1400" dirty="0"/>
            </a:br>
            <a:r>
              <a:rPr lang="en-US" sz="1400" dirty="0"/>
              <a:t>[~,idxSca_2] = min(abs(TAB_Sca2Frq-F2)); </a:t>
            </a:r>
            <a:br>
              <a:rPr lang="en-US" sz="1400" dirty="0"/>
            </a:br>
            <a:r>
              <a:rPr lang="en-US" sz="1400" dirty="0"/>
              <a:t>Sca_2 = scales(idxSca_2)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The </a:t>
            </a:r>
            <a:r>
              <a:rPr lang="de-DE" b="1" dirty="0"/>
              <a:t>Wavelet Transform in </a:t>
            </a:r>
            <a:r>
              <a:rPr lang="de-DE" b="1" dirty="0" err="1"/>
              <a:t>Matlab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386611" y="1352550"/>
            <a:ext cx="12312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Wavelet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2071" y="1775543"/>
            <a:ext cx="60144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scales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0509" y="2464320"/>
            <a:ext cx="2471061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table of scales and frequencies </a:t>
            </a:r>
          </a:p>
        </p:txBody>
      </p:sp>
      <p:cxnSp>
        <p:nvCxnSpPr>
          <p:cNvPr id="9" name="Elbow Connector 8"/>
          <p:cNvCxnSpPr>
            <a:stCxn id="3" idx="2"/>
          </p:cNvCxnSpPr>
          <p:nvPr/>
        </p:nvCxnSpPr>
        <p:spPr>
          <a:xfrm rot="5400000">
            <a:off x="2187747" y="1506651"/>
            <a:ext cx="660838" cy="968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</p:cNvCxnSpPr>
          <p:nvPr/>
        </p:nvCxnSpPr>
        <p:spPr>
          <a:xfrm rot="5400000">
            <a:off x="2637934" y="1479459"/>
            <a:ext cx="381000" cy="15887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572" y="721402"/>
            <a:ext cx="9055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The </a:t>
            </a:r>
            <a:r>
              <a:rPr lang="en-US" sz="1500" dirty="0" err="1"/>
              <a:t>scalogram</a:t>
            </a:r>
            <a:r>
              <a:rPr lang="en-US" sz="1500" dirty="0"/>
              <a:t> is a visual method of displaying a spectrum of frequencies over time. </a:t>
            </a:r>
          </a:p>
          <a:p>
            <a:r>
              <a:rPr lang="en-US" sz="1500" dirty="0"/>
              <a:t>There are 3 axes: x representing time, y representing scale, and z representing wavelet coefficient value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85080" y="2617844"/>
            <a:ext cx="11416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33800" y="3516130"/>
            <a:ext cx="181947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Scale for frequency F1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6200000" flipV="1">
            <a:off x="3273630" y="2146224"/>
            <a:ext cx="609600" cy="21302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83409" y="3916104"/>
            <a:ext cx="181947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Scale for frequency F2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6200000" flipV="1">
            <a:off x="2538465" y="3213680"/>
            <a:ext cx="655297" cy="7055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2" name="Rectangle 1"/>
          <p:cNvSpPr>
            <a:spLocks noChangeArrowheads="1"/>
          </p:cNvSpPr>
          <p:nvPr/>
        </p:nvSpPr>
        <p:spPr bwMode="auto">
          <a:xfrm>
            <a:off x="457200" y="4552949"/>
            <a:ext cx="8162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200" dirty="0"/>
              <a:t>Using the function scal2freq, we compute the correspondence table of scales and frequencies for the </a:t>
            </a:r>
            <a:r>
              <a:rPr lang="en-US" sz="1200" b="1" dirty="0"/>
              <a:t>gaus4</a:t>
            </a:r>
            <a:r>
              <a:rPr lang="en-US" sz="1200" dirty="0"/>
              <a:t> wavelet. </a:t>
            </a:r>
          </a:p>
          <a:p>
            <a:pPr lvl="0"/>
            <a:r>
              <a:rPr lang="en-US" sz="1200" dirty="0"/>
              <a:t>Then, we find the scales corresponding to the frequencies </a:t>
            </a:r>
            <a:r>
              <a:rPr lang="en-US" sz="1200" b="1" dirty="0"/>
              <a:t>F1 = 10</a:t>
            </a:r>
            <a:r>
              <a:rPr lang="en-US" sz="1200" dirty="0"/>
              <a:t> and </a:t>
            </a:r>
            <a:r>
              <a:rPr lang="en-US" sz="1200" b="1" dirty="0"/>
              <a:t>F2 = 40</a:t>
            </a:r>
            <a:r>
              <a:rPr lang="en-US" sz="1200" dirty="0"/>
              <a:t>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1544</Words>
  <Application>Microsoft Office PowerPoint</Application>
  <PresentationFormat>On-screen Show (16:9)</PresentationFormat>
  <Paragraphs>166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Tw Cen MT</vt:lpstr>
      <vt:lpstr>Wingdings</vt:lpstr>
      <vt:lpstr>Wingdings 2</vt:lpstr>
      <vt:lpstr>WidescreenPresentation</vt:lpstr>
      <vt:lpstr>Exercises – biological signals</vt:lpstr>
      <vt:lpstr>What will we do today?</vt:lpstr>
      <vt:lpstr>Fourier Transform vs. Wavelet Transform</vt:lpstr>
      <vt:lpstr>Wavelets</vt:lpstr>
      <vt:lpstr>The Wavelets Transform</vt:lpstr>
      <vt:lpstr>Example of wavelet transform</vt:lpstr>
      <vt:lpstr>Example of wavelet transform</vt:lpstr>
      <vt:lpstr>The Wavelet Transform in Matlab</vt:lpstr>
      <vt:lpstr>The Wavelet Transform in Matlab</vt:lpstr>
      <vt:lpstr>The Wavelet Transform in Matlab</vt:lpstr>
      <vt:lpstr>The Wavelet Transform in Matlab</vt:lpstr>
      <vt:lpstr>Heart rate variability with Wavelets Transform</vt:lpstr>
      <vt:lpstr>Exercice 1: RR Interval measurement with BIOPAC</vt:lpstr>
      <vt:lpstr>Heart Rate Variability with Matlab</vt:lpstr>
      <vt:lpstr>Heart Rate Variability with Matlab</vt:lpstr>
      <vt:lpstr>Heart Rate Variability with Matlab</vt:lpstr>
      <vt:lpstr>Heart Rate Variability with Matlab</vt:lpstr>
      <vt:lpstr>Exercice 2: HRV with wavelet transform during breathe holding</vt:lpstr>
      <vt:lpstr>Exercice 3: HRV with wavelet transform during active standing</vt:lpstr>
      <vt:lpstr>Team Projects</vt:lpstr>
      <vt:lpstr>Team Projects</vt:lpstr>
      <vt:lpstr>PowerPoint Presentation</vt:lpstr>
      <vt:lpstr>Team Projects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2019-06-06T22:26:08Z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