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256" r:id="rId2"/>
    <p:sldId id="397" r:id="rId3"/>
    <p:sldId id="433" r:id="rId4"/>
    <p:sldId id="434" r:id="rId5"/>
    <p:sldId id="435" r:id="rId6"/>
    <p:sldId id="436" r:id="rId7"/>
    <p:sldId id="437" r:id="rId8"/>
    <p:sldId id="438" r:id="rId9"/>
    <p:sldId id="439" r:id="rId10"/>
    <p:sldId id="440" r:id="rId11"/>
    <p:sldId id="365" r:id="rId12"/>
  </p:sldIdLst>
  <p:sldSz cx="9144000" cy="5143500" type="screen16x9"/>
  <p:notesSz cx="6858000" cy="9144000"/>
  <p:defaultTextStyle>
    <a:defPPr>
      <a:defRPr lang="cs-CZ"/>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AB3"/>
    <a:srgbClr val="DEC2DB"/>
    <a:srgbClr val="FFFF99"/>
    <a:srgbClr val="FFFF66"/>
    <a:srgbClr val="DF6645"/>
    <a:srgbClr val="A38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86934" autoAdjust="0"/>
  </p:normalViewPr>
  <p:slideViewPr>
    <p:cSldViewPr>
      <p:cViewPr>
        <p:scale>
          <a:sx n="80" d="100"/>
          <a:sy n="80" d="100"/>
        </p:scale>
        <p:origin x="-1406" y="-432"/>
      </p:cViewPr>
      <p:guideLst>
        <p:guide orient="horz" pos="1620"/>
        <p:guide pos="2880"/>
      </p:guideLst>
    </p:cSldViewPr>
  </p:slideViewPr>
  <p:outlineViewPr>
    <p:cViewPr>
      <p:scale>
        <a:sx n="33" d="100"/>
        <a:sy n="33" d="100"/>
      </p:scale>
      <p:origin x="0" y="422"/>
    </p:cViewPr>
  </p:outlineViewPr>
  <p:notesTextViewPr>
    <p:cViewPr>
      <p:scale>
        <a:sx n="100" d="100"/>
        <a:sy n="100" d="100"/>
      </p:scale>
      <p:origin x="0" y="0"/>
    </p:cViewPr>
  </p:notesTextViewPr>
  <p:notesViewPr>
    <p:cSldViewPr>
      <p:cViewPr varScale="1">
        <p:scale>
          <a:sx n="55" d="100"/>
          <a:sy n="55" d="100"/>
        </p:scale>
        <p:origin x="-26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7228EA9-655A-46AF-BA27-23A3B7994864}" type="datetimeFigureOut">
              <a:rPr lang="en-US"/>
              <a:pPr>
                <a:defRPr/>
              </a:pPr>
              <a:t>3/3/2014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8417C35-9F84-42A1-92EC-5396AD33525B}" type="slidenum">
              <a:rPr lang="en-US"/>
              <a:pPr>
                <a:defRPr/>
              </a:pPr>
              <a:t>‹#›</a:t>
            </a:fld>
            <a:endParaRPr lang="en-US"/>
          </a:p>
        </p:txBody>
      </p:sp>
    </p:spTree>
    <p:extLst>
      <p:ext uri="{BB962C8B-B14F-4D97-AF65-F5344CB8AC3E}">
        <p14:creationId xmlns:p14="http://schemas.microsoft.com/office/powerpoint/2010/main" val="2008078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defRPr>
            </a:lvl1pPr>
            <a:extLst/>
          </a:lstStyle>
          <a:p>
            <a:pPr>
              <a:defRPr/>
            </a:pPr>
            <a:fld id="{7DEA08E7-45FE-4BC6-8D81-6F0CE97CD9AA}" type="datetimeFigureOut">
              <a:rPr lang="en-US"/>
              <a:pPr>
                <a:defRPr/>
              </a:pPr>
              <a:t>3/3/2014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defRPr>
            </a:lvl1pPr>
            <a:extLst/>
          </a:lstStyle>
          <a:p>
            <a:pPr>
              <a:defRPr/>
            </a:pPr>
            <a:fld id="{E8B01E24-FF7C-4E22-B9F0-3F0718C3C5AA}" type="slidenum">
              <a:rPr lang="en-US"/>
              <a:pPr>
                <a:defRPr/>
              </a:pPr>
              <a:t>‹#›</a:t>
            </a:fld>
            <a:endParaRPr lang="en-US"/>
          </a:p>
        </p:txBody>
      </p:sp>
    </p:spTree>
    <p:extLst>
      <p:ext uri="{BB962C8B-B14F-4D97-AF65-F5344CB8AC3E}">
        <p14:creationId xmlns:p14="http://schemas.microsoft.com/office/powerpoint/2010/main" val="304586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smtClean="0"/>
          </a:p>
        </p:txBody>
      </p:sp>
      <p:sp>
        <p:nvSpPr>
          <p:cNvPr id="34820"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E4744BA1-D0BC-4FEA-A88B-587268197414}" type="slidenum">
              <a:rPr lang="en-US" smtClean="0">
                <a:latin typeface="Calibri" pitchFamily="34" charset="0"/>
              </a:rPr>
              <a:pPr eaLnBrk="1" fontAlgn="base" hangingPunct="1">
                <a:spcBef>
                  <a:spcPct val="0"/>
                </a:spcBef>
                <a:spcAft>
                  <a:spcPct val="0"/>
                </a:spcAft>
              </a:pPr>
              <a:t>1</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C48076AF-2593-4424-A89F-F599BCEB0A66}" type="datetime1">
              <a:rPr lang="en-US"/>
              <a:pPr>
                <a:defRPr/>
              </a:pPr>
              <a:t>3/3/2014</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a:prstGeom prst="rect">
            <a:avLst/>
          </a:prstGeom>
        </p:spPr>
        <p:txBody>
          <a:bodyPr/>
          <a:lstStyle>
            <a:lvl1pPr fontAlgn="auto">
              <a:spcBef>
                <a:spcPts val="0"/>
              </a:spcBef>
              <a:spcAft>
                <a:spcPts val="0"/>
              </a:spcAft>
              <a:defRPr>
                <a:solidFill>
                  <a:schemeClr val="tx2"/>
                </a:solidFill>
                <a:latin typeface="+mn-lt"/>
              </a:defRPr>
            </a:lvl1pPr>
            <a:extLst/>
          </a:lstStyle>
          <a:p>
            <a:pPr>
              <a:defRPr/>
            </a:pPr>
            <a:fld id="{CB22A8F1-07B3-4C5C-9071-6C7047F468F3}" type="slidenum">
              <a:rPr lang="en-US"/>
              <a:pPr>
                <a:defRPr/>
              </a:pPr>
              <a:t>‹#›</a:t>
            </a:fld>
            <a:endParaRPr lang="en-US" dirty="0"/>
          </a:p>
        </p:txBody>
      </p:sp>
    </p:spTree>
    <p:extLst>
      <p:ext uri="{BB962C8B-B14F-4D97-AF65-F5344CB8AC3E}">
        <p14:creationId xmlns:p14="http://schemas.microsoft.com/office/powerpoint/2010/main" val="27654495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4" name="Rectangle 3"/>
          <p:cNvSpPr>
            <a:spLocks noGrp="1"/>
          </p:cNvSpPr>
          <p:nvPr>
            <p:ph type="dt" sz="half" idx="14"/>
          </p:nvPr>
        </p:nvSpPr>
        <p:spPr/>
        <p:txBody>
          <a:bodyPr/>
          <a:lstStyle>
            <a:lvl1pPr>
              <a:defRPr/>
            </a:lvl1pPr>
            <a:extLst/>
          </a:lstStyle>
          <a:p>
            <a:pPr>
              <a:defRPr/>
            </a:pPr>
            <a:fld id="{35E84351-EA9C-4D31-8047-2CFEBAFC58F1}" type="datetime1">
              <a:rPr lang="en-US"/>
              <a:pPr>
                <a:defRPr/>
              </a:pPr>
              <a:t>3/3/2014</a:t>
            </a:fld>
            <a:endParaRPr lang="en-US"/>
          </a:p>
        </p:txBody>
      </p:sp>
      <p:sp>
        <p:nvSpPr>
          <p:cNvPr id="5" name="Rectangle 4"/>
          <p:cNvSpPr>
            <a:spLocks noGrp="1"/>
          </p:cNvSpPr>
          <p:nvPr>
            <p:ph type="ftr" sz="quarter" idx="15"/>
          </p:nvPr>
        </p:nvSpPr>
        <p:spPr/>
        <p:txBody>
          <a:bodyPr/>
          <a:lstStyle>
            <a:lvl1pPr>
              <a:defRPr/>
            </a:lvl1pPr>
            <a:extLst/>
          </a:lstStyle>
          <a:p>
            <a:pPr>
              <a:defRPr/>
            </a:pPr>
            <a:endParaRPr lang="en-US"/>
          </a:p>
        </p:txBody>
      </p:sp>
      <p:sp>
        <p:nvSpPr>
          <p:cNvPr id="6" name="Slide Number Placeholder 4"/>
          <p:cNvSpPr>
            <a:spLocks noGrp="1"/>
          </p:cNvSpPr>
          <p:nvPr>
            <p:ph type="sldNum" sz="quarter" idx="16"/>
          </p:nvPr>
        </p:nvSpPr>
        <p:spPr>
          <a:xfrm>
            <a:off x="0" y="590550"/>
            <a:ext cx="533400" cy="46038"/>
          </a:xfrm>
          <a:prstGeom prst="rect">
            <a:avLst/>
          </a:prstGeom>
        </p:spPr>
        <p:txBody>
          <a:bodyPr/>
          <a:lstStyle>
            <a:lvl1pPr algn="ctr" fontAlgn="auto">
              <a:spcBef>
                <a:spcPts val="0"/>
              </a:spcBef>
              <a:spcAft>
                <a:spcPts val="0"/>
              </a:spcAft>
              <a:defRPr sz="1400" b="1">
                <a:solidFill>
                  <a:srgbClr val="FFFFFF"/>
                </a:solidFill>
                <a:latin typeface="+mn-lt"/>
              </a:defRPr>
            </a:lvl1pPr>
            <a:extLst/>
          </a:lstStyle>
          <a:p>
            <a:pPr>
              <a:defRPr/>
            </a:pPr>
            <a:fld id="{81D8B960-FBAE-4F57-BD51-B42012402A05}" type="slidenum">
              <a:rPr lang="en-US"/>
              <a:pPr>
                <a:defRPr/>
              </a:pPr>
              <a:t>‹#›</a:t>
            </a:fld>
            <a:endParaRPr lang="en-US" sz="1800" b="0">
              <a:solidFill>
                <a:schemeClr val="tx1"/>
              </a:solidFill>
            </a:endParaRPr>
          </a:p>
        </p:txBody>
      </p:sp>
    </p:spTree>
    <p:extLst>
      <p:ext uri="{BB962C8B-B14F-4D97-AF65-F5344CB8AC3E}">
        <p14:creationId xmlns:p14="http://schemas.microsoft.com/office/powerpoint/2010/main" val="162063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C0E11B53-C2A2-4B85-BA52-9EAB277911E5}" type="datetime1">
              <a:rPr lang="en-US"/>
              <a:pPr>
                <a:defRPr/>
              </a:pPr>
              <a:t>3/3/2014</a:t>
            </a:fld>
            <a:endParaRPr lang="en-US"/>
          </a:p>
        </p:txBody>
      </p:sp>
      <p:sp>
        <p:nvSpPr>
          <p:cNvPr id="8" name="Slide Number Placeholder 12"/>
          <p:cNvSpPr>
            <a:spLocks noGrp="1"/>
          </p:cNvSpPr>
          <p:nvPr>
            <p:ph type="sldNum" sz="quarter" idx="11"/>
          </p:nvPr>
        </p:nvSpPr>
        <p:spPr>
          <a:xfrm>
            <a:off x="0" y="1314450"/>
            <a:ext cx="1295400" cy="527050"/>
          </a:xfrm>
          <a:prstGeom prst="rect">
            <a:avLst/>
          </a:prstGeom>
        </p:spPr>
        <p:txBody>
          <a:bodyPr>
            <a:noAutofit/>
          </a:bodyPr>
          <a:lstStyle>
            <a:lvl1pPr algn="ctr" fontAlgn="auto">
              <a:spcBef>
                <a:spcPts val="0"/>
              </a:spcBef>
              <a:spcAft>
                <a:spcPts val="0"/>
              </a:spcAft>
              <a:defRPr sz="2400" b="1">
                <a:solidFill>
                  <a:srgbClr val="FFFFFF"/>
                </a:solidFill>
                <a:latin typeface="+mn-lt"/>
              </a:defRPr>
            </a:lvl1pPr>
            <a:extLst/>
          </a:lstStyle>
          <a:p>
            <a:pPr>
              <a:defRPr/>
            </a:pPr>
            <a:fld id="{3F092B07-87F6-4F46-88AE-564448FD6578}" type="slidenum">
              <a:rPr lang="en-US"/>
              <a:pPr>
                <a:defRPr/>
              </a:pPr>
              <a:t>‹#›</a:t>
            </a:fld>
            <a:endParaRPr lang="en-US" b="0"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extLst>
      <p:ext uri="{BB962C8B-B14F-4D97-AF65-F5344CB8AC3E}">
        <p14:creationId xmlns:p14="http://schemas.microsoft.com/office/powerpoint/2010/main" val="38330510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extLst/>
          </a:lstStyle>
          <a:p>
            <a:r>
              <a:rPr lang="en-US" dirty="0"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B8693E03-0D8D-4DD2-8BB8-919DFC8908AD}" type="datetime1">
              <a:rPr lang="en-US"/>
              <a:pPr>
                <a:defRPr/>
              </a:pPr>
              <a:t>3/3/2014</a:t>
            </a:fld>
            <a:endParaRPr lang="en-US"/>
          </a:p>
        </p:txBody>
      </p:sp>
      <p:sp>
        <p:nvSpPr>
          <p:cNvPr id="6" name="Slide Number Placeholder 9"/>
          <p:cNvSpPr>
            <a:spLocks noGrp="1"/>
          </p:cNvSpPr>
          <p:nvPr>
            <p:ph type="sldNum" sz="quarter" idx="16"/>
          </p:nvPr>
        </p:nvSpPr>
        <p:spPr>
          <a:xfrm>
            <a:off x="0" y="590550"/>
            <a:ext cx="533400" cy="46038"/>
          </a:xfrm>
          <a:prstGeom prst="rect">
            <a:avLst/>
          </a:prstGeom>
        </p:spPr>
        <p:txBody>
          <a:bodyPr rtlCol="0"/>
          <a:lstStyle>
            <a:lvl1pPr algn="ctr" fontAlgn="auto">
              <a:spcBef>
                <a:spcPts val="0"/>
              </a:spcBef>
              <a:spcAft>
                <a:spcPts val="0"/>
              </a:spcAft>
              <a:defRPr sz="1400" b="1">
                <a:solidFill>
                  <a:srgbClr val="FFFFFF"/>
                </a:solidFill>
                <a:latin typeface="+mn-lt"/>
              </a:defRPr>
            </a:lvl1pPr>
            <a:extLst/>
          </a:lstStyle>
          <a:p>
            <a:pPr>
              <a:defRPr/>
            </a:pPr>
            <a:fld id="{D0D00D8E-F5E7-4398-8261-D96C74ACC8A4}" type="slidenum">
              <a:rPr lang="en-US"/>
              <a:pPr>
                <a:defRPr/>
              </a:pPr>
              <a:t>‹#›</a:t>
            </a:fld>
            <a:endParaRPr lang="en-US" sz="1800" b="0" dirty="0">
              <a:solidFill>
                <a:schemeClr val="tx1"/>
              </a:solidFill>
            </a:endParaRPr>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extLst>
      <p:ext uri="{BB962C8B-B14F-4D97-AF65-F5344CB8AC3E}">
        <p14:creationId xmlns:p14="http://schemas.microsoft.com/office/powerpoint/2010/main" val="326002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A249456E-6775-4106-B900-8DF97BDF1A15}" type="datetime1">
              <a:rPr lang="en-US"/>
              <a:pPr>
                <a:defRPr/>
              </a:pPr>
              <a:t>3/3/2014</a:t>
            </a:fld>
            <a:endParaRPr lang="en-US"/>
          </a:p>
        </p:txBody>
      </p:sp>
      <p:sp>
        <p:nvSpPr>
          <p:cNvPr id="8" name="Slide Number Placeholder 11"/>
          <p:cNvSpPr>
            <a:spLocks noGrp="1"/>
          </p:cNvSpPr>
          <p:nvPr>
            <p:ph type="sldNum" sz="quarter" idx="21"/>
          </p:nvPr>
        </p:nvSpPr>
        <p:spPr>
          <a:xfrm>
            <a:off x="0" y="590550"/>
            <a:ext cx="533400" cy="46038"/>
          </a:xfrm>
          <a:prstGeom prst="rect">
            <a:avLst/>
          </a:prstGeom>
        </p:spPr>
        <p:txBody>
          <a:bodyPr rtlCol="0"/>
          <a:lstStyle>
            <a:lvl1pPr algn="ctr" fontAlgn="auto">
              <a:spcBef>
                <a:spcPts val="0"/>
              </a:spcBef>
              <a:spcAft>
                <a:spcPts val="0"/>
              </a:spcAft>
              <a:defRPr sz="1400" b="1">
                <a:solidFill>
                  <a:srgbClr val="FFFFFF"/>
                </a:solidFill>
                <a:latin typeface="+mn-lt"/>
              </a:defRPr>
            </a:lvl1pPr>
            <a:extLst/>
          </a:lstStyle>
          <a:p>
            <a:pPr>
              <a:defRPr/>
            </a:pPr>
            <a:fld id="{548906E6-6270-42E3-8EF6-15BC232D9880}" type="slidenum">
              <a:rPr lang="en-US"/>
              <a:pPr>
                <a:defRPr/>
              </a:pPr>
              <a:t>‹#›</a:t>
            </a:fld>
            <a:endParaRPr lang="en-US" sz="1800" b="0">
              <a:solidFill>
                <a:schemeClr val="tx1"/>
              </a:solidFill>
            </a:endParaRPr>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extLst>
      <p:ext uri="{BB962C8B-B14F-4D97-AF65-F5344CB8AC3E}">
        <p14:creationId xmlns:p14="http://schemas.microsoft.com/office/powerpoint/2010/main" val="80853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lvl1pPr>
            <a:extLst/>
          </a:lstStyle>
          <a:p>
            <a:pPr>
              <a:defRPr/>
            </a:pPr>
            <a:fld id="{CAC9EA42-4144-4F24-B97C-4175929D9255}" type="datetime1">
              <a:rPr lang="en-US"/>
              <a:pPr>
                <a:defRPr/>
              </a:pPr>
              <a:t>3/3/2014</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a:xfrm>
            <a:off x="0" y="590550"/>
            <a:ext cx="533400" cy="46038"/>
          </a:xfrm>
          <a:prstGeom prst="rect">
            <a:avLst/>
          </a:prstGeom>
        </p:spPr>
        <p:txBody>
          <a:bodyPr/>
          <a:lstStyle>
            <a:lvl1pPr fontAlgn="auto">
              <a:spcBef>
                <a:spcPts val="0"/>
              </a:spcBef>
              <a:spcAft>
                <a:spcPts val="0"/>
              </a:spcAft>
              <a:defRPr>
                <a:solidFill>
                  <a:srgbClr val="FFFFFF"/>
                </a:solidFill>
                <a:latin typeface="+mn-lt"/>
              </a:defRPr>
            </a:lvl1pPr>
            <a:extLst/>
          </a:lstStyle>
          <a:p>
            <a:pPr>
              <a:defRPr/>
            </a:pPr>
            <a:fld id="{682FB338-D0E6-48CE-9074-A33288FDD30D}" type="slidenum">
              <a:rPr lang="en-US"/>
              <a:pPr>
                <a:defRPr/>
              </a:pPr>
              <a:t>‹#›</a:t>
            </a:fld>
            <a:endParaRPr lang="en-US" dirty="0"/>
          </a:p>
        </p:txBody>
      </p:sp>
    </p:spTree>
    <p:extLst>
      <p:ext uri="{BB962C8B-B14F-4D97-AF65-F5344CB8AC3E}">
        <p14:creationId xmlns:p14="http://schemas.microsoft.com/office/powerpoint/2010/main" val="340325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C4565776-582D-4C64-920C-52D7AE613B9D}" type="datetime1">
              <a:rPr lang="en-US"/>
              <a:pPr>
                <a:defRPr/>
              </a:pPr>
              <a:t>3/3/2014</a:t>
            </a:fld>
            <a:endParaRPr lang="en-US"/>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a:prstGeom prst="rect">
            <a:avLst/>
          </a:prstGeom>
        </p:spPr>
        <p:txBody>
          <a:bodyPr/>
          <a:lstStyle>
            <a:lvl1pPr fontAlgn="auto">
              <a:spcBef>
                <a:spcPts val="0"/>
              </a:spcBef>
              <a:spcAft>
                <a:spcPts val="0"/>
              </a:spcAft>
              <a:defRPr>
                <a:solidFill>
                  <a:schemeClr val="tx2"/>
                </a:solidFill>
                <a:latin typeface="+mn-lt"/>
              </a:defRPr>
            </a:lvl1pPr>
            <a:extLst/>
          </a:lstStyle>
          <a:p>
            <a:pPr>
              <a:defRPr/>
            </a:pPr>
            <a:fld id="{EB9065D1-D97F-4EF1-9659-CFB250336831}" type="slidenum">
              <a:rPr lang="en-US"/>
              <a:pPr>
                <a:defRPr/>
              </a:pPr>
              <a:t>‹#›</a:t>
            </a:fld>
            <a:endParaRPr lang="en-US" dirty="0"/>
          </a:p>
        </p:txBody>
      </p:sp>
    </p:spTree>
    <p:extLst>
      <p:ext uri="{BB962C8B-B14F-4D97-AF65-F5344CB8AC3E}">
        <p14:creationId xmlns:p14="http://schemas.microsoft.com/office/powerpoint/2010/main" val="229989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4"/>
          </p:nvPr>
        </p:nvSpPr>
        <p:spPr/>
        <p:txBody>
          <a:bodyPr/>
          <a:lstStyle>
            <a:lvl1pPr>
              <a:defRPr/>
            </a:lvl1pPr>
            <a:extLst/>
          </a:lstStyle>
          <a:p>
            <a:pPr>
              <a:defRPr/>
            </a:pPr>
            <a:fld id="{1C5B4C80-AACD-43F7-8B19-48645DF99A4F}" type="datetime1">
              <a:rPr lang="en-US"/>
              <a:pPr>
                <a:defRPr/>
              </a:pPr>
              <a:t>3/3/2014</a:t>
            </a:fld>
            <a:endParaRPr lang="en-US"/>
          </a:p>
        </p:txBody>
      </p:sp>
      <p:sp>
        <p:nvSpPr>
          <p:cNvPr id="6" name="Footer Placeholder 5"/>
          <p:cNvSpPr>
            <a:spLocks noGrp="1"/>
          </p:cNvSpPr>
          <p:nvPr>
            <p:ph type="ftr" sz="quarter" idx="15"/>
          </p:nvPr>
        </p:nvSpPr>
        <p:spPr/>
        <p:txBody>
          <a:bodyPr/>
          <a:lstStyle>
            <a:lvl1pPr>
              <a:defRPr/>
            </a:lvl1pPr>
            <a:extLst/>
          </a:lstStyle>
          <a:p>
            <a:pPr>
              <a:defRPr/>
            </a:pPr>
            <a:endParaRPr lang="en-US"/>
          </a:p>
        </p:txBody>
      </p:sp>
      <p:sp>
        <p:nvSpPr>
          <p:cNvPr id="7" name="Slide Number Placeholder 6"/>
          <p:cNvSpPr>
            <a:spLocks noGrp="1"/>
          </p:cNvSpPr>
          <p:nvPr>
            <p:ph type="sldNum" sz="quarter" idx="16"/>
          </p:nvPr>
        </p:nvSpPr>
        <p:spPr>
          <a:xfrm>
            <a:off x="0" y="590550"/>
            <a:ext cx="533400" cy="46038"/>
          </a:xfrm>
          <a:prstGeom prst="rect">
            <a:avLst/>
          </a:prstGeom>
        </p:spPr>
        <p:txBody>
          <a:bodyPr/>
          <a:lstStyle>
            <a:lvl1pPr fontAlgn="auto">
              <a:spcBef>
                <a:spcPts val="0"/>
              </a:spcBef>
              <a:spcAft>
                <a:spcPts val="0"/>
              </a:spcAft>
              <a:defRPr>
                <a:solidFill>
                  <a:srgbClr val="FFFFFF"/>
                </a:solidFill>
                <a:latin typeface="+mn-lt"/>
              </a:defRPr>
            </a:lvl1pPr>
            <a:extLst/>
          </a:lstStyle>
          <a:p>
            <a:pPr>
              <a:defRPr/>
            </a:pPr>
            <a:fld id="{A639C594-2165-4D66-9295-15AE708B196C}" type="slidenum">
              <a:rPr lang="en-US"/>
              <a:pPr>
                <a:defRPr/>
              </a:pPr>
              <a:t>‹#›</a:t>
            </a:fld>
            <a:endParaRPr lang="en-US" dirty="0"/>
          </a:p>
        </p:txBody>
      </p:sp>
    </p:spTree>
    <p:extLst>
      <p:ext uri="{BB962C8B-B14F-4D97-AF65-F5344CB8AC3E}">
        <p14:creationId xmlns:p14="http://schemas.microsoft.com/office/powerpoint/2010/main" val="410924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1BEDB7FF-105F-4279-88D0-FC7B6C51086B}" type="datetime1">
              <a:rPr lang="en-US"/>
              <a:pPr>
                <a:defRPr/>
              </a:pPr>
              <a:t>3/3/2014</a:t>
            </a:fld>
            <a:endParaRPr lang="en-US"/>
          </a:p>
        </p:txBody>
      </p:sp>
      <p:sp>
        <p:nvSpPr>
          <p:cNvPr id="10" name="Slide Number Placeholder 12"/>
          <p:cNvSpPr>
            <a:spLocks noGrp="1"/>
          </p:cNvSpPr>
          <p:nvPr>
            <p:ph type="sldNum" sz="quarter" idx="11"/>
          </p:nvPr>
        </p:nvSpPr>
        <p:spPr>
          <a:xfrm>
            <a:off x="0" y="3500438"/>
            <a:ext cx="1447800" cy="498475"/>
          </a:xfrm>
          <a:prstGeom prst="rect">
            <a:avLst/>
          </a:prstGeom>
        </p:spPr>
        <p:txBody>
          <a:bodyPr rtlCol="0"/>
          <a:lstStyle>
            <a:lvl1pPr algn="ctr" fontAlgn="auto">
              <a:spcBef>
                <a:spcPts val="0"/>
              </a:spcBef>
              <a:spcAft>
                <a:spcPts val="0"/>
              </a:spcAft>
              <a:defRPr sz="2800" b="1">
                <a:solidFill>
                  <a:srgbClr val="FFFFFF"/>
                </a:solidFill>
                <a:latin typeface="+mn-lt"/>
              </a:defRPr>
            </a:lvl1pPr>
            <a:extLst/>
          </a:lstStyle>
          <a:p>
            <a:pPr>
              <a:defRPr/>
            </a:pPr>
            <a:fld id="{54A1E71C-4ED7-440D-AE75-CDC4AAD15B22}" type="slidenum">
              <a:rPr lang="en-US"/>
              <a:pPr>
                <a:defRPr/>
              </a:pPr>
              <a:t>‹#›</a:t>
            </a:fld>
            <a:endParaRPr lang="en-US" b="0" dirty="0">
              <a:solidFill>
                <a:schemeClr val="tx1"/>
              </a:solidFill>
            </a:endParaRPr>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extLst>
      <p:ext uri="{BB962C8B-B14F-4D97-AF65-F5344CB8AC3E}">
        <p14:creationId xmlns:p14="http://schemas.microsoft.com/office/powerpoint/2010/main" val="118556971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123950"/>
            <a:ext cx="8153400"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defRPr>
            </a:lvl1pPr>
            <a:extLst/>
          </a:lstStyle>
          <a:p>
            <a:pPr>
              <a:defRPr/>
            </a:pPr>
            <a:fld id="{1FDF397D-0B73-4251-B62C-8F9028B7E957}" type="datetime1">
              <a:rPr lang="en-US"/>
              <a:pPr>
                <a:defRPr/>
              </a:pPr>
              <a:t>3/3/2014</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defRPr>
            </a:lvl1pPr>
            <a:extLst/>
          </a:lstStyle>
          <a:p>
            <a:pPr>
              <a:defRPr/>
            </a:pPr>
            <a:endParaRPr lang="en-US"/>
          </a:p>
        </p:txBody>
      </p:sp>
      <p:sp>
        <p:nvSpPr>
          <p:cNvPr id="7" name="Rectangle 6"/>
          <p:cNvSpPr/>
          <p:nvPr/>
        </p:nvSpPr>
        <p:spPr>
          <a:xfrm>
            <a:off x="0" y="844550"/>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flipV="1">
            <a:off x="0" y="590550"/>
            <a:ext cx="9144000" cy="50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031" name="Title Placeholder 21"/>
          <p:cNvSpPr>
            <a:spLocks noGrp="1"/>
          </p:cNvSpPr>
          <p:nvPr>
            <p:ph type="title"/>
          </p:nvPr>
        </p:nvSpPr>
        <p:spPr bwMode="auto">
          <a:xfrm>
            <a:off x="152400" y="117475"/>
            <a:ext cx="8763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Lst>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w Cen MT" pitchFamily="34" charset="0"/>
        </a:defRPr>
      </a:lvl2pPr>
      <a:lvl3pPr algn="l" rtl="0" eaLnBrk="0" fontAlgn="base" hangingPunct="0">
        <a:spcBef>
          <a:spcPct val="0"/>
        </a:spcBef>
        <a:spcAft>
          <a:spcPct val="0"/>
        </a:spcAft>
        <a:defRPr sz="3600">
          <a:solidFill>
            <a:schemeClr val="tx2"/>
          </a:solidFill>
          <a:latin typeface="Tw Cen MT" pitchFamily="34" charset="0"/>
        </a:defRPr>
      </a:lvl3pPr>
      <a:lvl4pPr algn="l" rtl="0" eaLnBrk="0" fontAlgn="base" hangingPunct="0">
        <a:spcBef>
          <a:spcPct val="0"/>
        </a:spcBef>
        <a:spcAft>
          <a:spcPct val="0"/>
        </a:spcAft>
        <a:defRPr sz="3600">
          <a:solidFill>
            <a:schemeClr val="tx2"/>
          </a:solidFill>
          <a:latin typeface="Tw Cen MT" pitchFamily="34" charset="0"/>
        </a:defRPr>
      </a:lvl4pPr>
      <a:lvl5pPr algn="l" rtl="0" eaLnBrk="0" fontAlgn="base" hangingPunct="0">
        <a:spcBef>
          <a:spcPct val="0"/>
        </a:spcBef>
        <a:spcAft>
          <a:spcPct val="0"/>
        </a:spcAft>
        <a:defRPr sz="3600">
          <a:solidFill>
            <a:schemeClr val="tx2"/>
          </a:solidFill>
          <a:latin typeface="Tw Cen MT" pitchFamily="34" charset="0"/>
        </a:defRPr>
      </a:lvl5pPr>
      <a:lvl6pPr marL="457200" algn="l" rtl="0" fontAlgn="base">
        <a:spcBef>
          <a:spcPct val="0"/>
        </a:spcBef>
        <a:spcAft>
          <a:spcPct val="0"/>
        </a:spcAft>
        <a:defRPr sz="3600">
          <a:solidFill>
            <a:schemeClr val="tx2"/>
          </a:solidFill>
          <a:latin typeface="Tw Cen MT" pitchFamily="34" charset="0"/>
        </a:defRPr>
      </a:lvl6pPr>
      <a:lvl7pPr marL="914400" algn="l" rtl="0" fontAlgn="base">
        <a:spcBef>
          <a:spcPct val="0"/>
        </a:spcBef>
        <a:spcAft>
          <a:spcPct val="0"/>
        </a:spcAft>
        <a:defRPr sz="3600">
          <a:solidFill>
            <a:schemeClr val="tx2"/>
          </a:solidFill>
          <a:latin typeface="Tw Cen MT" pitchFamily="34" charset="0"/>
        </a:defRPr>
      </a:lvl7pPr>
      <a:lvl8pPr marL="1371600" algn="l" rtl="0" fontAlgn="base">
        <a:spcBef>
          <a:spcPct val="0"/>
        </a:spcBef>
        <a:spcAft>
          <a:spcPct val="0"/>
        </a:spcAft>
        <a:defRPr sz="3600">
          <a:solidFill>
            <a:schemeClr val="tx2"/>
          </a:solidFill>
          <a:latin typeface="Tw Cen MT" pitchFamily="34" charset="0"/>
        </a:defRPr>
      </a:lvl8pPr>
      <a:lvl9pPr marL="1828800" algn="l" rtl="0" fontAlgn="base">
        <a:spcBef>
          <a:spcPct val="0"/>
        </a:spcBef>
        <a:spcAft>
          <a:spcPct val="0"/>
        </a:spcAft>
        <a:defRPr sz="36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52400" y="1047750"/>
            <a:ext cx="8610600" cy="1809750"/>
          </a:xfrm>
        </p:spPr>
        <p:txBody>
          <a:bodyPr>
            <a:noAutofit/>
          </a:bodyPr>
          <a:lstStyle>
            <a:extLst/>
          </a:lstStyle>
          <a:p>
            <a:pPr algn="ctr" eaLnBrk="1" fontAlgn="auto" hangingPunct="1">
              <a:spcAft>
                <a:spcPts val="0"/>
              </a:spcAft>
              <a:defRPr/>
            </a:pPr>
            <a:r>
              <a:rPr lang="en-US" b="1" dirty="0" smtClean="0"/>
              <a:t>Exercises – biological signals</a:t>
            </a:r>
            <a:endParaRPr lang="en-US" dirty="0"/>
          </a:p>
        </p:txBody>
      </p:sp>
      <p:sp>
        <p:nvSpPr>
          <p:cNvPr id="5" name="Rectangle 4"/>
          <p:cNvSpPr>
            <a:spLocks noGrp="1"/>
          </p:cNvSpPr>
          <p:nvPr>
            <p:ph type="subTitle" idx="1"/>
          </p:nvPr>
        </p:nvSpPr>
        <p:spPr>
          <a:xfrm>
            <a:off x="2362200" y="4537075"/>
            <a:ext cx="6515100" cy="514350"/>
          </a:xfrm>
        </p:spPr>
        <p:txBody>
          <a:bodyPr>
            <a:normAutofit lnSpcReduction="10000"/>
          </a:bodyPr>
          <a:lstStyle>
            <a:extLst/>
          </a:lstStyle>
          <a:p>
            <a:pPr eaLnBrk="1" fontAlgn="auto" hangingPunct="1">
              <a:spcAft>
                <a:spcPts val="0"/>
              </a:spcAft>
              <a:buFont typeface="Wingdings"/>
              <a:buNone/>
              <a:defRPr/>
            </a:pPr>
            <a:r>
              <a:rPr lang="en-US" b="1" dirty="0" smtClean="0"/>
              <a:t>Exercise </a:t>
            </a:r>
            <a:r>
              <a:rPr lang="en-US" dirty="0" smtClean="0"/>
              <a:t>3 </a:t>
            </a:r>
            <a:r>
              <a:rPr lang="en-US" dirty="0" smtClean="0"/>
              <a:t>- SS </a:t>
            </a:r>
            <a:r>
              <a:rPr lang="en-US" dirty="0" smtClean="0"/>
              <a:t>2014 </a:t>
            </a:r>
            <a:r>
              <a:rPr lang="en-US" dirty="0" smtClean="0"/>
              <a:t>– Michel Kana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a:xfrm>
            <a:off x="152400" y="117475"/>
            <a:ext cx="8991600" cy="473075"/>
          </a:xfrm>
        </p:spPr>
        <p:txBody>
          <a:bodyPr/>
          <a:lstStyle/>
          <a:p>
            <a:pPr marL="514350" indent="-514350" eaLnBrk="1" hangingPunct="1"/>
            <a:r>
              <a:rPr lang="en-US" b="1" dirty="0" err="1" smtClean="0"/>
              <a:t>Exercice</a:t>
            </a:r>
            <a:r>
              <a:rPr lang="en-US" b="1" dirty="0" smtClean="0"/>
              <a:t> </a:t>
            </a:r>
            <a:r>
              <a:rPr lang="cs-CZ" b="1" dirty="0" smtClean="0"/>
              <a:t>5</a:t>
            </a:r>
            <a:r>
              <a:rPr lang="en-US" b="1" dirty="0" smtClean="0"/>
              <a:t>: Lie detection test</a:t>
            </a:r>
          </a:p>
        </p:txBody>
      </p:sp>
      <p:sp>
        <p:nvSpPr>
          <p:cNvPr id="5" name="Content Placeholder 1"/>
          <p:cNvSpPr>
            <a:spLocks noGrp="1"/>
          </p:cNvSpPr>
          <p:nvPr>
            <p:ph sz="quarter" idx="13"/>
          </p:nvPr>
        </p:nvSpPr>
        <p:spPr>
          <a:xfrm>
            <a:off x="0" y="666750"/>
            <a:ext cx="5638800" cy="4572000"/>
          </a:xfrm>
        </p:spPr>
        <p:txBody>
          <a:bodyPr>
            <a:normAutofit fontScale="55000" lnSpcReduction="20000"/>
          </a:bodyPr>
          <a:lstStyle/>
          <a:p>
            <a:pPr marL="320040" indent="-320040" eaLnBrk="1" fontAlgn="auto" hangingPunct="1">
              <a:spcAft>
                <a:spcPts val="0"/>
              </a:spcAft>
              <a:buFont typeface="Wingdings"/>
              <a:buChar char=""/>
              <a:defRPr/>
            </a:pPr>
            <a:r>
              <a:rPr lang="en-US" sz="3000" b="1" dirty="0" smtClean="0"/>
              <a:t>Procedure</a:t>
            </a:r>
          </a:p>
          <a:p>
            <a:pPr marL="640715" lvl="1" indent="-320040" eaLnBrk="1" fontAlgn="auto" hangingPunct="1">
              <a:spcAft>
                <a:spcPts val="0"/>
              </a:spcAft>
              <a:buFont typeface="Wingdings"/>
              <a:buChar char=""/>
              <a:defRPr/>
            </a:pPr>
            <a:r>
              <a:rPr lang="en-US" dirty="0" smtClean="0"/>
              <a:t>Subject writes down correct answers to the questions and hide them from the examiner.</a:t>
            </a:r>
          </a:p>
          <a:p>
            <a:pPr marL="640715" lvl="1" indent="-320040" eaLnBrk="1" fontAlgn="auto" hangingPunct="1">
              <a:spcAft>
                <a:spcPts val="0"/>
              </a:spcAft>
              <a:buFont typeface="Wingdings"/>
              <a:buChar char=""/>
              <a:defRPr/>
            </a:pPr>
            <a:r>
              <a:rPr lang="en-US" dirty="0" smtClean="0"/>
              <a:t>Subject </a:t>
            </a:r>
            <a:r>
              <a:rPr lang="en-US" dirty="0"/>
              <a:t>is instrumented </a:t>
            </a:r>
            <a:r>
              <a:rPr lang="en-US" dirty="0" smtClean="0"/>
              <a:t>for </a:t>
            </a:r>
            <a:r>
              <a:rPr lang="en-US" dirty="0" smtClean="0"/>
              <a:t>ECG </a:t>
            </a:r>
            <a:r>
              <a:rPr lang="en-US" dirty="0"/>
              <a:t>and GSR </a:t>
            </a:r>
            <a:r>
              <a:rPr lang="en-US" dirty="0" smtClean="0"/>
              <a:t>measurement </a:t>
            </a:r>
            <a:r>
              <a:rPr lang="en-US" dirty="0"/>
              <a:t>with </a:t>
            </a:r>
            <a:r>
              <a:rPr lang="en-US" dirty="0" err="1"/>
              <a:t>Biopac</a:t>
            </a:r>
            <a:r>
              <a:rPr lang="en-US" dirty="0"/>
              <a:t> </a:t>
            </a:r>
            <a:r>
              <a:rPr lang="en-US" dirty="0" smtClean="0"/>
              <a:t>by </a:t>
            </a:r>
            <a:r>
              <a:rPr lang="en-US" dirty="0"/>
              <a:t>the examiner</a:t>
            </a:r>
            <a:r>
              <a:rPr lang="en-US" dirty="0" smtClean="0"/>
              <a:t>.  </a:t>
            </a:r>
            <a:r>
              <a:rPr lang="en-US" dirty="0" smtClean="0"/>
              <a:t>ECG </a:t>
            </a:r>
            <a:r>
              <a:rPr lang="en-US" dirty="0" smtClean="0"/>
              <a:t>is measured in Channel </a:t>
            </a:r>
            <a:r>
              <a:rPr lang="en-US" dirty="0" smtClean="0"/>
              <a:t>2 </a:t>
            </a:r>
            <a:r>
              <a:rPr lang="en-US" dirty="0" smtClean="0"/>
              <a:t>with preset </a:t>
            </a:r>
            <a:r>
              <a:rPr lang="en-US" sz="2800" dirty="0"/>
              <a:t>ECG (.5 - 35 Hz). </a:t>
            </a:r>
            <a:r>
              <a:rPr lang="en-US" dirty="0" smtClean="0"/>
              <a:t>The </a:t>
            </a:r>
            <a:r>
              <a:rPr lang="en-US" dirty="0" smtClean="0"/>
              <a:t>calculation channel </a:t>
            </a:r>
            <a:r>
              <a:rPr lang="en-US" dirty="0" smtClean="0"/>
              <a:t>C2 </a:t>
            </a:r>
            <a:r>
              <a:rPr lang="en-US" dirty="0" smtClean="0"/>
              <a:t>is configured with the preset </a:t>
            </a:r>
            <a:r>
              <a:rPr lang="en-US" i="1" dirty="0"/>
              <a:t>Heart </a:t>
            </a:r>
            <a:r>
              <a:rPr lang="en-US" i="1" dirty="0" smtClean="0"/>
              <a:t>Rate.</a:t>
            </a:r>
            <a:endParaRPr lang="en-US" dirty="0" smtClean="0"/>
          </a:p>
          <a:p>
            <a:pPr marL="640715" lvl="1" indent="-320040" eaLnBrk="1" fontAlgn="auto" hangingPunct="1">
              <a:spcAft>
                <a:spcPts val="0"/>
              </a:spcAft>
              <a:buFont typeface="Wingdings"/>
              <a:buChar char=""/>
              <a:defRPr/>
            </a:pPr>
            <a:r>
              <a:rPr lang="en-US" dirty="0" smtClean="0"/>
              <a:t>The </a:t>
            </a:r>
            <a:r>
              <a:rPr lang="en-US" dirty="0"/>
              <a:t>examiner records the </a:t>
            </a:r>
            <a:r>
              <a:rPr lang="en-US" dirty="0" smtClean="0"/>
              <a:t>GSR signal until no skin conductance response is noticed.</a:t>
            </a:r>
          </a:p>
          <a:p>
            <a:pPr marL="640715" lvl="1" indent="-320040" eaLnBrk="1" fontAlgn="auto" hangingPunct="1">
              <a:spcAft>
                <a:spcPts val="0"/>
              </a:spcAft>
              <a:buFont typeface="Wingdings"/>
              <a:buChar char=""/>
              <a:defRPr/>
            </a:pPr>
            <a:r>
              <a:rPr lang="en-US" dirty="0" smtClean="0"/>
              <a:t>The </a:t>
            </a:r>
            <a:r>
              <a:rPr lang="en-US" dirty="0"/>
              <a:t>examiner </a:t>
            </a:r>
            <a:r>
              <a:rPr lang="en-US" dirty="0" smtClean="0"/>
              <a:t>asks a question.</a:t>
            </a:r>
          </a:p>
          <a:p>
            <a:pPr marL="640715" lvl="1" indent="-320040" eaLnBrk="1" fontAlgn="auto" hangingPunct="1">
              <a:spcAft>
                <a:spcPts val="0"/>
              </a:spcAft>
              <a:buFont typeface="Wingdings"/>
              <a:buChar char=""/>
              <a:defRPr/>
            </a:pPr>
            <a:r>
              <a:rPr lang="en-US" dirty="0" smtClean="0"/>
              <a:t>Subject answers (lie is allowed). Changes might appear on the signals.</a:t>
            </a:r>
          </a:p>
          <a:p>
            <a:pPr marL="640715" lvl="1" indent="-320040" eaLnBrk="1" fontAlgn="auto" hangingPunct="1">
              <a:spcAft>
                <a:spcPts val="0"/>
              </a:spcAft>
              <a:buFont typeface="Wingdings"/>
              <a:buChar char=""/>
              <a:defRPr/>
            </a:pPr>
            <a:r>
              <a:rPr lang="en-US" dirty="0" smtClean="0"/>
              <a:t>The examiner evaluates the answer as true or false based on his observations.</a:t>
            </a:r>
            <a:r>
              <a:rPr lang="en-US" dirty="0"/>
              <a:t> </a:t>
            </a:r>
            <a:r>
              <a:rPr lang="en-US" dirty="0" smtClean="0"/>
              <a:t>Examiner writes down subject’s answer and the evaluation.</a:t>
            </a:r>
          </a:p>
          <a:p>
            <a:pPr marL="320040" indent="-320040" eaLnBrk="1" fontAlgn="auto" hangingPunct="1">
              <a:spcAft>
                <a:spcPts val="0"/>
              </a:spcAft>
              <a:buFont typeface="Wingdings"/>
              <a:buChar char=""/>
              <a:defRPr/>
            </a:pPr>
            <a:r>
              <a:rPr lang="en-US" b="1" dirty="0" smtClean="0"/>
              <a:t>Evaluation</a:t>
            </a:r>
          </a:p>
          <a:p>
            <a:pPr marL="640715" lvl="1" indent="-320040" eaLnBrk="1" fontAlgn="auto" hangingPunct="1">
              <a:spcAft>
                <a:spcPts val="0"/>
              </a:spcAft>
              <a:buFont typeface="Wingdings"/>
              <a:buChar char=""/>
              <a:defRPr/>
            </a:pPr>
            <a:r>
              <a:rPr lang="en-US" dirty="0"/>
              <a:t>Subject reveals the correct answers after the test. </a:t>
            </a:r>
          </a:p>
          <a:p>
            <a:pPr marL="640715" lvl="1" indent="-320040" eaLnBrk="1" fontAlgn="auto" hangingPunct="1">
              <a:spcAft>
                <a:spcPts val="0"/>
              </a:spcAft>
              <a:buFont typeface="Wingdings"/>
              <a:buChar char=""/>
              <a:defRPr/>
            </a:pPr>
            <a:r>
              <a:rPr lang="en-US" dirty="0" smtClean="0"/>
              <a:t>Correct answers, subject answers and examiner’s evaluation are compared.</a:t>
            </a:r>
          </a:p>
          <a:p>
            <a:pPr marL="640715" lvl="1" indent="-320040" eaLnBrk="1" fontAlgn="auto" hangingPunct="1">
              <a:spcAft>
                <a:spcPts val="0"/>
              </a:spcAft>
              <a:buFont typeface="Wingdings"/>
              <a:buChar char=""/>
              <a:defRPr/>
            </a:pPr>
            <a:r>
              <a:rPr lang="en-US" dirty="0" smtClean="0"/>
              <a:t>Compare mean </a:t>
            </a:r>
            <a:r>
              <a:rPr lang="en-US" dirty="0" smtClean="0"/>
              <a:t>heart rate</a:t>
            </a:r>
            <a:r>
              <a:rPr lang="en-US" dirty="0" smtClean="0"/>
              <a:t>, SCL, SCR amplitude, SCR rise time for true positives with the mean for false positives.</a:t>
            </a:r>
            <a:endParaRPr lang="en-US" dirty="0"/>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838200"/>
            <a:ext cx="32670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p:txBody>
          <a:bodyPr/>
          <a:lstStyle/>
          <a:p>
            <a:pPr eaLnBrk="1" hangingPunct="1"/>
            <a:r>
              <a:rPr lang="en-US" sz="3200" b="1" smtClean="0"/>
              <a:t>Summary</a:t>
            </a:r>
            <a:r>
              <a:rPr lang="en-US" sz="3200" smtClean="0"/>
              <a:t> </a:t>
            </a:r>
          </a:p>
        </p:txBody>
      </p:sp>
      <p:sp>
        <p:nvSpPr>
          <p:cNvPr id="5" name="Rectangle 4"/>
          <p:cNvSpPr/>
          <p:nvPr/>
        </p:nvSpPr>
        <p:spPr>
          <a:xfrm>
            <a:off x="609600" y="895350"/>
            <a:ext cx="5029200" cy="83099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sz="1200" b="1" i="1" dirty="0"/>
              <a:t>[What did we learn today]</a:t>
            </a:r>
          </a:p>
          <a:p>
            <a:pPr fontAlgn="auto">
              <a:spcBef>
                <a:spcPts val="0"/>
              </a:spcBef>
              <a:spcAft>
                <a:spcPts val="0"/>
              </a:spcAft>
              <a:defRPr/>
            </a:pPr>
            <a:r>
              <a:rPr lang="en-US" sz="1200" i="1" dirty="0"/>
              <a:t> </a:t>
            </a:r>
            <a:r>
              <a:rPr lang="en-US" sz="1200" dirty="0"/>
              <a:t>Physiology behind the </a:t>
            </a:r>
            <a:r>
              <a:rPr lang="en-US" sz="1200" dirty="0" smtClean="0"/>
              <a:t>galvanic </a:t>
            </a:r>
            <a:r>
              <a:rPr lang="en-US" sz="1200" dirty="0"/>
              <a:t>skin </a:t>
            </a:r>
            <a:r>
              <a:rPr lang="en-US" sz="1200" dirty="0" smtClean="0"/>
              <a:t>response. </a:t>
            </a:r>
            <a:endParaRPr lang="en-US" sz="1200" dirty="0"/>
          </a:p>
          <a:p>
            <a:pPr fontAlgn="auto">
              <a:spcBef>
                <a:spcPts val="0"/>
              </a:spcBef>
              <a:spcAft>
                <a:spcPts val="0"/>
              </a:spcAft>
              <a:defRPr/>
            </a:pPr>
            <a:r>
              <a:rPr lang="en-US" sz="1200" dirty="0"/>
              <a:t> Structure of the GSR </a:t>
            </a:r>
            <a:r>
              <a:rPr lang="en-US" sz="1200" dirty="0" smtClean="0"/>
              <a:t>signals</a:t>
            </a:r>
            <a:r>
              <a:rPr lang="en-US" sz="1200" dirty="0"/>
              <a:t>.</a:t>
            </a:r>
          </a:p>
          <a:p>
            <a:pPr fontAlgn="auto">
              <a:spcBef>
                <a:spcPts val="0"/>
              </a:spcBef>
              <a:spcAft>
                <a:spcPts val="0"/>
              </a:spcAft>
              <a:defRPr/>
            </a:pPr>
            <a:r>
              <a:rPr lang="en-US" sz="1200" dirty="0"/>
              <a:t> Measurements and signal analysis.</a:t>
            </a:r>
          </a:p>
        </p:txBody>
      </p:sp>
      <p:sp>
        <p:nvSpPr>
          <p:cNvPr id="9" name="Rectangle 8"/>
          <p:cNvSpPr/>
          <p:nvPr/>
        </p:nvSpPr>
        <p:spPr>
          <a:xfrm>
            <a:off x="638175" y="2038350"/>
            <a:ext cx="5038725" cy="461963"/>
          </a:xfrm>
          <a:prstGeom prst="rect">
            <a:avLst/>
          </a:prstGeom>
          <a:solidFill>
            <a:srgbClr val="DEC2DB"/>
          </a:solidFill>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sz="1200" b="1" i="1" dirty="0"/>
              <a:t>[Plan for the next week]</a:t>
            </a:r>
          </a:p>
          <a:p>
            <a:pPr fontAlgn="auto">
              <a:spcBef>
                <a:spcPts val="0"/>
              </a:spcBef>
              <a:spcAft>
                <a:spcPts val="0"/>
              </a:spcAft>
              <a:defRPr/>
            </a:pPr>
            <a:r>
              <a:rPr lang="en-US" sz="1200" dirty="0" smtClean="0"/>
              <a:t>PPG</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09600" y="117475"/>
            <a:ext cx="8153400" cy="473075"/>
          </a:xfrm>
        </p:spPr>
        <p:txBody>
          <a:bodyPr/>
          <a:lstStyle/>
          <a:p>
            <a:pPr eaLnBrk="1" hangingPunct="1"/>
            <a:r>
              <a:rPr lang="en-US" smtClean="0"/>
              <a:t>What will we do today?</a:t>
            </a:r>
            <a:endParaRPr lang="cs-CZ" smtClean="0"/>
          </a:p>
        </p:txBody>
      </p:sp>
      <p:sp>
        <p:nvSpPr>
          <p:cNvPr id="12291" name="Content Placeholder 4"/>
          <p:cNvSpPr>
            <a:spLocks noGrp="1"/>
          </p:cNvSpPr>
          <p:nvPr>
            <p:ph sz="quarter" idx="13"/>
          </p:nvPr>
        </p:nvSpPr>
        <p:spPr>
          <a:xfrm>
            <a:off x="609600" y="742950"/>
            <a:ext cx="6781800" cy="3962400"/>
          </a:xfrm>
        </p:spPr>
        <p:txBody>
          <a:bodyPr/>
          <a:lstStyle/>
          <a:p>
            <a:pPr marL="514350" indent="-514350" eaLnBrk="1" hangingPunct="1">
              <a:buFont typeface="Tw Cen MT" pitchFamily="34" charset="0"/>
              <a:buAutoNum type="arabicPeriod"/>
            </a:pPr>
            <a:r>
              <a:rPr lang="en-US" sz="2600" b="1" dirty="0" smtClean="0"/>
              <a:t>The physiology behind GSR</a:t>
            </a:r>
          </a:p>
          <a:p>
            <a:pPr marL="514350" indent="-514350" eaLnBrk="1" hangingPunct="1">
              <a:buFont typeface="Tw Cen MT" pitchFamily="34" charset="0"/>
              <a:buAutoNum type="arabicPeriod"/>
            </a:pPr>
            <a:r>
              <a:rPr lang="en-US" sz="2600" b="1" dirty="0" smtClean="0"/>
              <a:t>Structure of the GSR Signal</a:t>
            </a:r>
          </a:p>
          <a:p>
            <a:pPr marL="514350" indent="-514350" eaLnBrk="1" hangingPunct="1">
              <a:buFont typeface="Tw Cen MT" pitchFamily="34" charset="0"/>
              <a:buAutoNum type="arabicPeriod"/>
            </a:pPr>
            <a:r>
              <a:rPr lang="en-US" sz="2600" b="1" dirty="0" smtClean="0"/>
              <a:t>GSR measurement with BIOPAC</a:t>
            </a:r>
          </a:p>
          <a:p>
            <a:pPr marL="514350" indent="-514350" eaLnBrk="1" hangingPunct="1">
              <a:buFont typeface="Tw Cen MT" pitchFamily="34" charset="0"/>
              <a:buAutoNum type="arabicPeriod"/>
            </a:pPr>
            <a:r>
              <a:rPr lang="en-US" sz="2600" b="1" dirty="0" smtClean="0"/>
              <a:t>Summary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2" descr="http://www.bem.fi/book/27/fi/27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630954"/>
            <a:ext cx="4724400" cy="359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sz="quarter" idx="13"/>
          </p:nvPr>
        </p:nvSpPr>
        <p:spPr>
          <a:xfrm>
            <a:off x="0" y="742950"/>
            <a:ext cx="4724400" cy="2984500"/>
          </a:xfrm>
        </p:spPr>
        <p:txBody>
          <a:bodyPr>
            <a:normAutofit fontScale="55000" lnSpcReduction="20000"/>
          </a:bodyPr>
          <a:lstStyle/>
          <a:p>
            <a:pPr eaLnBrk="1" hangingPunct="1">
              <a:defRPr/>
            </a:pPr>
            <a:r>
              <a:rPr lang="en-US" dirty="0"/>
              <a:t>The skin is a three-layered (epidermis, </a:t>
            </a:r>
            <a:r>
              <a:rPr lang="en-US" dirty="0" smtClean="0"/>
              <a:t>dermis, </a:t>
            </a:r>
            <a:r>
              <a:rPr lang="en-US" dirty="0" err="1" smtClean="0"/>
              <a:t>subdermis</a:t>
            </a:r>
            <a:r>
              <a:rPr lang="en-US" dirty="0"/>
              <a:t>) adaptive </a:t>
            </a:r>
            <a:r>
              <a:rPr lang="en-US" dirty="0" smtClean="0"/>
              <a:t>organ.</a:t>
            </a:r>
          </a:p>
          <a:p>
            <a:pPr eaLnBrk="1" hangingPunct="1">
              <a:defRPr/>
            </a:pPr>
            <a:r>
              <a:rPr lang="en-US" dirty="0"/>
              <a:t>Human skin is a </a:t>
            </a:r>
            <a:r>
              <a:rPr lang="en-US" dirty="0" smtClean="0"/>
              <a:t>good conductor </a:t>
            </a:r>
            <a:r>
              <a:rPr lang="en-US" dirty="0"/>
              <a:t>of </a:t>
            </a:r>
            <a:r>
              <a:rPr lang="en-US" dirty="0" smtClean="0"/>
              <a:t>electricity.</a:t>
            </a:r>
          </a:p>
          <a:p>
            <a:pPr eaLnBrk="1" hangingPunct="1">
              <a:defRPr/>
            </a:pPr>
            <a:r>
              <a:rPr lang="en-US" dirty="0" smtClean="0"/>
              <a:t>Change in conductance occurs when sweat glands fill or empty sweat. </a:t>
            </a:r>
          </a:p>
          <a:p>
            <a:pPr eaLnBrk="1" hangingPunct="1">
              <a:defRPr/>
            </a:pPr>
            <a:r>
              <a:rPr lang="en-US" dirty="0" smtClean="0"/>
              <a:t>The glands respond to sympathetic nervous stimulation.</a:t>
            </a:r>
            <a:endParaRPr lang="en-US" b="1" dirty="0" smtClean="0"/>
          </a:p>
          <a:p>
            <a:pPr eaLnBrk="1" hangingPunct="1">
              <a:defRPr/>
            </a:pPr>
            <a:r>
              <a:rPr lang="en-US" dirty="0" smtClean="0"/>
              <a:t>When </a:t>
            </a:r>
            <a:r>
              <a:rPr lang="en-US" dirty="0"/>
              <a:t>a weak </a:t>
            </a:r>
            <a:r>
              <a:rPr lang="en-US" dirty="0" smtClean="0"/>
              <a:t>electrical current </a:t>
            </a:r>
            <a:r>
              <a:rPr lang="en-US" dirty="0"/>
              <a:t>is delivered to the skin, changes in the </a:t>
            </a:r>
            <a:r>
              <a:rPr lang="en-US" dirty="0" smtClean="0"/>
              <a:t>skin’s conduction can </a:t>
            </a:r>
            <a:r>
              <a:rPr lang="en-US" dirty="0"/>
              <a:t>be </a:t>
            </a:r>
            <a:r>
              <a:rPr lang="en-US" dirty="0" smtClean="0"/>
              <a:t>measured: the Galvanic Skin Response.</a:t>
            </a:r>
          </a:p>
          <a:p>
            <a:pPr eaLnBrk="1" hangingPunct="1">
              <a:defRPr/>
            </a:pPr>
            <a:r>
              <a:rPr lang="en-US" dirty="0"/>
              <a:t>GSR is expressed in units called </a:t>
            </a:r>
            <a:r>
              <a:rPr lang="en-US" dirty="0" err="1"/>
              <a:t>microSiemens</a:t>
            </a:r>
            <a:r>
              <a:rPr lang="en-US" dirty="0"/>
              <a:t> (</a:t>
            </a:r>
            <a:r>
              <a:rPr lang="en-US" dirty="0" err="1"/>
              <a:t>μS</a:t>
            </a:r>
            <a:r>
              <a:rPr lang="en-US" dirty="0"/>
              <a:t> or </a:t>
            </a:r>
            <a:r>
              <a:rPr lang="en-US" dirty="0" err="1"/>
              <a:t>μMho</a:t>
            </a:r>
            <a:r>
              <a:rPr lang="en-US" dirty="0"/>
              <a:t>).</a:t>
            </a:r>
          </a:p>
        </p:txBody>
      </p:sp>
      <p:sp>
        <p:nvSpPr>
          <p:cNvPr id="24579" name="Title 2"/>
          <p:cNvSpPr>
            <a:spLocks noGrp="1"/>
          </p:cNvSpPr>
          <p:nvPr>
            <p:ph type="title"/>
          </p:nvPr>
        </p:nvSpPr>
        <p:spPr/>
        <p:txBody>
          <a:bodyPr/>
          <a:lstStyle/>
          <a:p>
            <a:pPr marL="514350" indent="-514350" eaLnBrk="1" hangingPunct="1"/>
            <a:r>
              <a:rPr lang="en-US" b="1" smtClean="0"/>
              <a:t>The physiology behind GSR</a:t>
            </a:r>
          </a:p>
        </p:txBody>
      </p:sp>
      <p:sp>
        <p:nvSpPr>
          <p:cNvPr id="24581" name="Rectangle 2"/>
          <p:cNvSpPr>
            <a:spLocks noChangeArrowheads="1"/>
          </p:cNvSpPr>
          <p:nvPr/>
        </p:nvSpPr>
        <p:spPr bwMode="auto">
          <a:xfrm>
            <a:off x="6400800" y="4324350"/>
            <a:ext cx="23812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000" dirty="0">
                <a:solidFill>
                  <a:schemeClr val="bg1">
                    <a:lumMod val="50000"/>
                  </a:schemeClr>
                </a:solidFill>
              </a:rPr>
              <a:t>Ref.: http://www.bem.fi/book/27/27.htm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76200" y="819150"/>
            <a:ext cx="5410200" cy="4191000"/>
          </a:xfrm>
        </p:spPr>
        <p:txBody>
          <a:bodyPr>
            <a:normAutofit fontScale="55000" lnSpcReduction="20000"/>
          </a:bodyPr>
          <a:lstStyle/>
          <a:p>
            <a:pPr eaLnBrk="1" hangingPunct="1">
              <a:defRPr/>
            </a:pPr>
            <a:r>
              <a:rPr lang="en-US" b="1" dirty="0" smtClean="0"/>
              <a:t>Waves in the GSR signal</a:t>
            </a:r>
          </a:p>
          <a:p>
            <a:pPr lvl="1" eaLnBrk="1" hangingPunct="1">
              <a:defRPr/>
            </a:pPr>
            <a:r>
              <a:rPr lang="en-US" b="1" dirty="0" smtClean="0"/>
              <a:t>SCL</a:t>
            </a:r>
            <a:r>
              <a:rPr lang="en-US" dirty="0" smtClean="0"/>
              <a:t>: Skin Conductance Level. It is the baseline level and provides a measure of </a:t>
            </a:r>
            <a:r>
              <a:rPr lang="cs-CZ" dirty="0" err="1" smtClean="0"/>
              <a:t>overall</a:t>
            </a:r>
            <a:r>
              <a:rPr lang="cs-CZ" dirty="0" smtClean="0"/>
              <a:t> </a:t>
            </a:r>
            <a:r>
              <a:rPr lang="cs-CZ" dirty="0" err="1" smtClean="0"/>
              <a:t>psycho-physical</a:t>
            </a:r>
            <a:r>
              <a:rPr lang="cs-CZ" dirty="0" smtClean="0"/>
              <a:t> </a:t>
            </a:r>
            <a:r>
              <a:rPr lang="cs-CZ" dirty="0" err="1" smtClean="0"/>
              <a:t>activiation</a:t>
            </a:r>
            <a:r>
              <a:rPr lang="de-DE" dirty="0" smtClean="0"/>
              <a:t>.</a:t>
            </a:r>
          </a:p>
          <a:p>
            <a:pPr lvl="2" eaLnBrk="1" hangingPunct="1">
              <a:defRPr/>
            </a:pPr>
            <a:r>
              <a:rPr lang="en-US" dirty="0" smtClean="0"/>
              <a:t>ca</a:t>
            </a:r>
            <a:r>
              <a:rPr lang="en-US" dirty="0"/>
              <a:t>. 2-50 </a:t>
            </a:r>
            <a:r>
              <a:rPr lang="en-US" dirty="0" err="1"/>
              <a:t>μS</a:t>
            </a:r>
            <a:r>
              <a:rPr lang="en-US" dirty="0"/>
              <a:t> with a frequency range of 0 – 0.05 </a:t>
            </a:r>
            <a:r>
              <a:rPr lang="en-US" dirty="0" smtClean="0"/>
              <a:t>Hz</a:t>
            </a:r>
          </a:p>
          <a:p>
            <a:pPr lvl="1" eaLnBrk="1" hangingPunct="1">
              <a:defRPr/>
            </a:pPr>
            <a:r>
              <a:rPr lang="en-US" b="1" dirty="0" smtClean="0"/>
              <a:t>NSF</a:t>
            </a:r>
            <a:r>
              <a:rPr lang="en-US" dirty="0" smtClean="0"/>
              <a:t>: Non-specific Spontaneous Fluctuations. </a:t>
            </a:r>
            <a:r>
              <a:rPr lang="en-US" dirty="0"/>
              <a:t>T</a:t>
            </a:r>
            <a:r>
              <a:rPr lang="en-US" dirty="0" smtClean="0"/>
              <a:t>hey are not event related and are useful for calculating overall emotional state.</a:t>
            </a:r>
          </a:p>
          <a:p>
            <a:pPr lvl="2" eaLnBrk="1" hangingPunct="1">
              <a:defRPr/>
            </a:pPr>
            <a:r>
              <a:rPr lang="en-US" dirty="0"/>
              <a:t>c</a:t>
            </a:r>
            <a:r>
              <a:rPr lang="en-US" dirty="0" smtClean="0"/>
              <a:t>a. 1 </a:t>
            </a:r>
            <a:r>
              <a:rPr lang="en-US" dirty="0"/>
              <a:t>or 3 per </a:t>
            </a:r>
            <a:r>
              <a:rPr lang="en-US" dirty="0" smtClean="0"/>
              <a:t>min</a:t>
            </a:r>
          </a:p>
          <a:p>
            <a:pPr lvl="1" eaLnBrk="1" hangingPunct="1">
              <a:defRPr/>
            </a:pPr>
            <a:r>
              <a:rPr lang="en-US" b="1" dirty="0" smtClean="0"/>
              <a:t>SCR</a:t>
            </a:r>
            <a:r>
              <a:rPr lang="en-US" dirty="0" smtClean="0"/>
              <a:t>: Skin Conductance Response. It reflects discrete environmental stimuli or events.</a:t>
            </a:r>
          </a:p>
          <a:p>
            <a:pPr lvl="2" eaLnBrk="1" hangingPunct="1">
              <a:defRPr/>
            </a:pPr>
            <a:r>
              <a:rPr lang="en-US" dirty="0" smtClean="0"/>
              <a:t>frequency range of 0.05 – 1.5 Hz</a:t>
            </a:r>
            <a:endParaRPr lang="en-US" b="1" dirty="0" smtClean="0"/>
          </a:p>
          <a:p>
            <a:pPr marL="320040" indent="-320040" eaLnBrk="1" fontAlgn="auto" hangingPunct="1">
              <a:spcAft>
                <a:spcPts val="0"/>
              </a:spcAft>
              <a:buFont typeface="Wingdings"/>
              <a:buChar char=""/>
              <a:defRPr/>
            </a:pPr>
            <a:r>
              <a:rPr lang="en-US" b="1" dirty="0" smtClean="0"/>
              <a:t>Parameters in the GSR signal</a:t>
            </a:r>
          </a:p>
          <a:p>
            <a:pPr marL="640715" lvl="1" indent="-320040" eaLnBrk="1" fontAlgn="auto" hangingPunct="1">
              <a:spcAft>
                <a:spcPts val="0"/>
              </a:spcAft>
              <a:buFont typeface="Wingdings"/>
              <a:buChar char=""/>
              <a:defRPr/>
            </a:pPr>
            <a:r>
              <a:rPr lang="en-US" sz="2300" b="1" dirty="0" smtClean="0"/>
              <a:t>SCL: </a:t>
            </a:r>
            <a:r>
              <a:rPr lang="en-US" sz="2300" dirty="0" smtClean="0"/>
              <a:t>baseline level of skin conductance (</a:t>
            </a:r>
            <a:r>
              <a:rPr lang="en-US" sz="2300" dirty="0"/>
              <a:t>e.g. </a:t>
            </a:r>
            <a:r>
              <a:rPr lang="en-US" sz="2300" dirty="0" smtClean="0"/>
              <a:t>7,5 </a:t>
            </a:r>
            <a:r>
              <a:rPr lang="en-US" sz="2300" dirty="0" err="1"/>
              <a:t>μS</a:t>
            </a:r>
            <a:r>
              <a:rPr lang="en-US" sz="2300" dirty="0"/>
              <a:t>)</a:t>
            </a:r>
          </a:p>
          <a:p>
            <a:pPr marL="640715" lvl="1" indent="-320040" eaLnBrk="1" fontAlgn="auto" hangingPunct="1">
              <a:spcAft>
                <a:spcPts val="0"/>
              </a:spcAft>
              <a:buFont typeface="Wingdings"/>
              <a:buChar char=""/>
              <a:defRPr/>
            </a:pPr>
            <a:r>
              <a:rPr lang="en-US" sz="2300" b="1" dirty="0" smtClean="0"/>
              <a:t>SCR Amplitude: </a:t>
            </a:r>
            <a:r>
              <a:rPr lang="en-US" sz="2300" dirty="0" smtClean="0"/>
              <a:t>amplitude of skin conductance response (</a:t>
            </a:r>
            <a:r>
              <a:rPr lang="en-US" sz="2300" dirty="0"/>
              <a:t>e.g. </a:t>
            </a:r>
            <a:r>
              <a:rPr lang="en-US" sz="2300" dirty="0" smtClean="0"/>
              <a:t>2,1 </a:t>
            </a:r>
            <a:r>
              <a:rPr lang="en-US" sz="2300" dirty="0" err="1"/>
              <a:t>μS</a:t>
            </a:r>
            <a:r>
              <a:rPr lang="en-US" sz="2300" dirty="0" smtClean="0"/>
              <a:t>)</a:t>
            </a:r>
          </a:p>
          <a:p>
            <a:pPr marL="640715" lvl="1" indent="-320040" eaLnBrk="1" fontAlgn="auto" hangingPunct="1">
              <a:spcAft>
                <a:spcPts val="0"/>
              </a:spcAft>
              <a:buFont typeface="Wingdings"/>
              <a:buChar char=""/>
              <a:defRPr/>
            </a:pPr>
            <a:r>
              <a:rPr lang="en-US" sz="2300" b="1" dirty="0" smtClean="0"/>
              <a:t>Latency: </a:t>
            </a:r>
            <a:r>
              <a:rPr lang="en-US" sz="2300" dirty="0" smtClean="0"/>
              <a:t>time delay between the event and the response (less than 3 sec)</a:t>
            </a:r>
          </a:p>
          <a:p>
            <a:pPr marL="640715" lvl="1" indent="-320040" eaLnBrk="1" fontAlgn="auto" hangingPunct="1">
              <a:spcAft>
                <a:spcPts val="0"/>
              </a:spcAft>
              <a:buFont typeface="Wingdings"/>
              <a:buChar char=""/>
              <a:defRPr/>
            </a:pPr>
            <a:r>
              <a:rPr lang="en-US" sz="2300" b="1" dirty="0" smtClean="0"/>
              <a:t>Rise Time</a:t>
            </a:r>
            <a:r>
              <a:rPr lang="en-US" sz="2300" dirty="0" smtClean="0"/>
              <a:t>: duration between the onset of the response and its peak (1 to 3 sec)</a:t>
            </a:r>
          </a:p>
          <a:p>
            <a:pPr marL="640715" lvl="1" indent="-320040" eaLnBrk="1" fontAlgn="auto" hangingPunct="1">
              <a:spcAft>
                <a:spcPts val="0"/>
              </a:spcAft>
              <a:buFont typeface="Wingdings"/>
              <a:buChar char=""/>
              <a:defRPr/>
            </a:pPr>
            <a:r>
              <a:rPr lang="en-US" sz="2300" b="1" dirty="0" smtClean="0"/>
              <a:t>Half-Recovery Time</a:t>
            </a:r>
            <a:r>
              <a:rPr lang="en-US" sz="2300" dirty="0" smtClean="0"/>
              <a:t>: duration between the peak and the half or 63% of the peak (2 to 10 sec)</a:t>
            </a:r>
          </a:p>
        </p:txBody>
      </p:sp>
      <p:sp>
        <p:nvSpPr>
          <p:cNvPr id="25603" name="Title 2"/>
          <p:cNvSpPr>
            <a:spLocks noGrp="1"/>
          </p:cNvSpPr>
          <p:nvPr>
            <p:ph type="title"/>
          </p:nvPr>
        </p:nvSpPr>
        <p:spPr/>
        <p:txBody>
          <a:bodyPr/>
          <a:lstStyle/>
          <a:p>
            <a:pPr marL="514350" indent="-514350" eaLnBrk="1" hangingPunct="1"/>
            <a:r>
              <a:rPr lang="en-US" b="1" smtClean="0"/>
              <a:t>Structure of the GSR Signal</a:t>
            </a:r>
          </a:p>
        </p:txBody>
      </p:sp>
      <p:pic>
        <p:nvPicPr>
          <p:cNvPr id="25604" name="Picture 2" descr="http://plusminus5.files.wordpress.com/2010/11/scr_features.gif?w=640"/>
          <p:cNvPicPr>
            <a:picLocks noChangeAspect="1" noChangeArrowheads="1"/>
          </p:cNvPicPr>
          <p:nvPr/>
        </p:nvPicPr>
        <p:blipFill rotWithShape="1">
          <a:blip r:embed="rId2">
            <a:extLst>
              <a:ext uri="{28A0092B-C50C-407E-A947-70E740481C1C}">
                <a14:useLocalDpi xmlns:a14="http://schemas.microsoft.com/office/drawing/2010/main" val="0"/>
              </a:ext>
            </a:extLst>
          </a:blip>
          <a:srcRect l="5111" t="6258" r="11688" b="19881"/>
          <a:stretch/>
        </p:blipFill>
        <p:spPr bwMode="auto">
          <a:xfrm>
            <a:off x="5543550" y="2343150"/>
            <a:ext cx="33337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2"/>
          <p:cNvSpPr>
            <a:spLocks noChangeArrowheads="1"/>
          </p:cNvSpPr>
          <p:nvPr/>
        </p:nvSpPr>
        <p:spPr bwMode="auto">
          <a:xfrm>
            <a:off x="5943600" y="4552950"/>
            <a:ext cx="2797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dirty="0">
                <a:solidFill>
                  <a:schemeClr val="bg1">
                    <a:lumMod val="50000"/>
                  </a:schemeClr>
                </a:solidFill>
              </a:rPr>
              <a:t>Ref.: </a:t>
            </a:r>
            <a:r>
              <a:rPr lang="en-US" sz="1000" dirty="0" smtClean="0">
                <a:solidFill>
                  <a:schemeClr val="bg1">
                    <a:lumMod val="50000"/>
                  </a:schemeClr>
                </a:solidFill>
              </a:rPr>
              <a:t>1. ANSLAB – 2. ETH </a:t>
            </a:r>
            <a:r>
              <a:rPr lang="en-US" sz="1000" dirty="0">
                <a:solidFill>
                  <a:schemeClr val="bg1">
                    <a:lumMod val="50000"/>
                  </a:schemeClr>
                </a:solidFill>
              </a:rPr>
              <a:t>Zurich, Wearable Computing </a:t>
            </a:r>
            <a:r>
              <a:rPr lang="en-US" sz="1000" dirty="0" smtClean="0">
                <a:solidFill>
                  <a:schemeClr val="bg1">
                    <a:lumMod val="50000"/>
                  </a:schemeClr>
                </a:solidFill>
              </a:rPr>
              <a:t>Laboratory</a:t>
            </a:r>
            <a:endParaRPr lang="en-US" sz="1000" dirty="0">
              <a:solidFill>
                <a:schemeClr val="bg1">
                  <a:lumMod val="50000"/>
                </a:schemeClr>
              </a:solidFill>
            </a:endParaRPr>
          </a:p>
        </p:txBody>
      </p:sp>
      <p:pic>
        <p:nvPicPr>
          <p:cNvPr id="1026" name="Picture 2" descr="http://www.anslab.net/static/helpprofessional/images/eda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541962" y="819150"/>
            <a:ext cx="3600450" cy="138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pPr marL="514350" indent="-514350" eaLnBrk="1" hangingPunct="1"/>
            <a:r>
              <a:rPr lang="en-US" b="1" smtClean="0"/>
              <a:t>GSR Measurement</a:t>
            </a:r>
          </a:p>
        </p:txBody>
      </p:sp>
      <p:sp>
        <p:nvSpPr>
          <p:cNvPr id="26627" name="Rectangle 10"/>
          <p:cNvSpPr>
            <a:spLocks noChangeArrowheads="1"/>
          </p:cNvSpPr>
          <p:nvPr/>
        </p:nvSpPr>
        <p:spPr bwMode="auto">
          <a:xfrm>
            <a:off x="76200" y="4889500"/>
            <a:ext cx="2514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dirty="0">
                <a:solidFill>
                  <a:schemeClr val="bg1">
                    <a:lumMod val="65000"/>
                  </a:schemeClr>
                </a:solidFill>
              </a:rPr>
              <a:t>Ref.: http://www.bem.fi/book/27/27.htm</a:t>
            </a:r>
          </a:p>
        </p:txBody>
      </p:sp>
      <p:sp>
        <p:nvSpPr>
          <p:cNvPr id="14" name="Content Placeholder 1"/>
          <p:cNvSpPr>
            <a:spLocks noGrp="1"/>
          </p:cNvSpPr>
          <p:nvPr>
            <p:ph sz="quarter" idx="13"/>
          </p:nvPr>
        </p:nvSpPr>
        <p:spPr>
          <a:xfrm>
            <a:off x="3429000" y="2571750"/>
            <a:ext cx="5562600" cy="2571750"/>
          </a:xfrm>
        </p:spPr>
        <p:txBody>
          <a:bodyPr>
            <a:normAutofit fontScale="55000" lnSpcReduction="20000"/>
          </a:bodyPr>
          <a:lstStyle/>
          <a:p>
            <a:pPr marL="320040" indent="-320040" eaLnBrk="1" fontAlgn="auto" hangingPunct="1">
              <a:spcAft>
                <a:spcPts val="0"/>
              </a:spcAft>
              <a:buFont typeface="Wingdings"/>
              <a:buChar char=""/>
              <a:defRPr/>
            </a:pPr>
            <a:r>
              <a:rPr lang="en-US" sz="3000" b="1" dirty="0" smtClean="0"/>
              <a:t>Operational configuration</a:t>
            </a:r>
          </a:p>
          <a:p>
            <a:pPr lvl="1" eaLnBrk="1" hangingPunct="1">
              <a:defRPr/>
            </a:pPr>
            <a:r>
              <a:rPr lang="en-US" sz="2500" dirty="0"/>
              <a:t>A galvanic skin amplifier applies a constant low voltage to the skin through electrodes and measures the current flow. </a:t>
            </a:r>
          </a:p>
          <a:p>
            <a:pPr lvl="1" eaLnBrk="1" hangingPunct="1">
              <a:defRPr/>
            </a:pPr>
            <a:r>
              <a:rPr lang="en-US" sz="2500" dirty="0"/>
              <a:t>Using Ohm’s low the resistance of the underlying conductor can be obtained. </a:t>
            </a:r>
          </a:p>
          <a:p>
            <a:pPr lvl="1" eaLnBrk="1" hangingPunct="1">
              <a:defRPr/>
            </a:pPr>
            <a:r>
              <a:rPr lang="en-US" sz="2500" dirty="0"/>
              <a:t>The inverse of the resistance is the skin </a:t>
            </a:r>
            <a:r>
              <a:rPr lang="en-US" sz="2500" dirty="0" smtClean="0"/>
              <a:t>conductance.</a:t>
            </a:r>
            <a:endParaRPr lang="en-US" sz="2500" dirty="0"/>
          </a:p>
          <a:p>
            <a:pPr eaLnBrk="1" hangingPunct="1">
              <a:defRPr/>
            </a:pPr>
            <a:r>
              <a:rPr lang="en-US" b="1" dirty="0" smtClean="0"/>
              <a:t>Noise sources</a:t>
            </a:r>
          </a:p>
          <a:p>
            <a:pPr lvl="1" eaLnBrk="1" hangingPunct="1">
              <a:defRPr/>
            </a:pPr>
            <a:r>
              <a:rPr lang="en-US" dirty="0" smtClean="0"/>
              <a:t>Baseline drift</a:t>
            </a:r>
          </a:p>
          <a:p>
            <a:pPr lvl="1" eaLnBrk="1" hangingPunct="1">
              <a:defRPr/>
            </a:pPr>
            <a:r>
              <a:rPr lang="en-US" dirty="0" smtClean="0"/>
              <a:t>Variation </a:t>
            </a:r>
            <a:r>
              <a:rPr lang="en-US" dirty="0"/>
              <a:t>in </a:t>
            </a:r>
            <a:r>
              <a:rPr lang="en-US" dirty="0" smtClean="0"/>
              <a:t>temperature</a:t>
            </a:r>
          </a:p>
          <a:p>
            <a:pPr lvl="1" eaLnBrk="1" hangingPunct="1">
              <a:defRPr/>
            </a:pPr>
            <a:r>
              <a:rPr lang="en-US" dirty="0" smtClean="0"/>
              <a:t>Power </a:t>
            </a:r>
            <a:r>
              <a:rPr lang="en-US" dirty="0"/>
              <a:t>line interference</a:t>
            </a:r>
          </a:p>
          <a:p>
            <a:pPr marL="640715" lvl="1" indent="-320040" eaLnBrk="1" fontAlgn="auto" hangingPunct="1">
              <a:spcAft>
                <a:spcPts val="0"/>
              </a:spcAft>
              <a:buFont typeface="Wingdings"/>
              <a:buChar char=""/>
              <a:defRPr/>
            </a:pPr>
            <a:endParaRPr lang="en-US" b="1" dirty="0" smtClean="0"/>
          </a:p>
          <a:p>
            <a:pPr marL="640715" lvl="1" indent="-320040" eaLnBrk="1" fontAlgn="auto" hangingPunct="1">
              <a:spcAft>
                <a:spcPts val="0"/>
              </a:spcAft>
              <a:buFont typeface="Wingdings"/>
              <a:buChar char=""/>
              <a:defRPr/>
            </a:pPr>
            <a:endParaRPr lang="en-US" b="1" dirty="0"/>
          </a:p>
          <a:p>
            <a:pPr marL="365760" lvl="1" indent="0" eaLnBrk="1" fontAlgn="auto" hangingPunct="1">
              <a:spcAft>
                <a:spcPts val="0"/>
              </a:spcAft>
              <a:buFont typeface="Wingdings 2" pitchFamily="18" charset="2"/>
              <a:buNone/>
              <a:defRPr/>
            </a:pPr>
            <a:endParaRPr lang="en-US" dirty="0" smtClean="0"/>
          </a:p>
          <a:p>
            <a:pPr marL="640080" lvl="1" indent="-274320" eaLnBrk="1" fontAlgn="auto" hangingPunct="1">
              <a:spcAft>
                <a:spcPts val="0"/>
              </a:spcAft>
              <a:buFont typeface="Wingdings 2"/>
              <a:buChar char=""/>
              <a:defRPr/>
            </a:pPr>
            <a:endParaRPr lang="en-US" dirty="0" smtClean="0"/>
          </a:p>
        </p:txBody>
      </p:sp>
      <p:pic>
        <p:nvPicPr>
          <p:cNvPr id="26629" name="Picture 2" descr="http://www.bem.fi/book/27/fi/27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741363"/>
            <a:ext cx="272415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25513"/>
            <a:ext cx="2006600"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9050" y="925513"/>
            <a:ext cx="235585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a:xfrm>
            <a:off x="152400" y="117475"/>
            <a:ext cx="8991600" cy="473075"/>
          </a:xfrm>
        </p:spPr>
        <p:txBody>
          <a:bodyPr/>
          <a:lstStyle/>
          <a:p>
            <a:pPr marL="514350" indent="-514350" eaLnBrk="1" hangingPunct="1"/>
            <a:r>
              <a:rPr lang="en-US" b="1" dirty="0" err="1" smtClean="0"/>
              <a:t>Exercice</a:t>
            </a:r>
            <a:r>
              <a:rPr lang="en-US" b="1" dirty="0" smtClean="0"/>
              <a:t> </a:t>
            </a:r>
            <a:r>
              <a:rPr lang="cs-CZ" b="1" dirty="0" smtClean="0"/>
              <a:t>1</a:t>
            </a:r>
            <a:r>
              <a:rPr lang="en-US" b="1" dirty="0" smtClean="0"/>
              <a:t>: GSR measurement with BIOPAC</a:t>
            </a:r>
          </a:p>
        </p:txBody>
      </p:sp>
      <p:sp>
        <p:nvSpPr>
          <p:cNvPr id="5" name="Content Placeholder 1"/>
          <p:cNvSpPr>
            <a:spLocks noGrp="1"/>
          </p:cNvSpPr>
          <p:nvPr>
            <p:ph sz="quarter" idx="13"/>
          </p:nvPr>
        </p:nvSpPr>
        <p:spPr>
          <a:xfrm>
            <a:off x="0" y="666750"/>
            <a:ext cx="9144000" cy="4495800"/>
          </a:xfrm>
        </p:spPr>
        <p:txBody>
          <a:bodyPr>
            <a:normAutofit fontScale="55000" lnSpcReduction="20000"/>
          </a:bodyPr>
          <a:lstStyle/>
          <a:p>
            <a:pPr marL="320040" indent="-320040" eaLnBrk="1" fontAlgn="auto" hangingPunct="1">
              <a:spcAft>
                <a:spcPts val="0"/>
              </a:spcAft>
              <a:buFont typeface="Wingdings"/>
              <a:buChar char=""/>
              <a:defRPr/>
            </a:pPr>
            <a:r>
              <a:rPr lang="en-US" sz="3000" b="1" dirty="0" err="1" smtClean="0"/>
              <a:t>Biopac</a:t>
            </a:r>
            <a:r>
              <a:rPr lang="en-US" sz="3000" b="1" dirty="0" smtClean="0"/>
              <a:t> </a:t>
            </a:r>
            <a:r>
              <a:rPr lang="en-US" sz="3000" b="1" dirty="0"/>
              <a:t>MP35 measurement system </a:t>
            </a:r>
          </a:p>
          <a:p>
            <a:pPr marL="640080" lvl="1" indent="-274320" eaLnBrk="1" fontAlgn="auto" hangingPunct="1">
              <a:spcAft>
                <a:spcPts val="0"/>
              </a:spcAft>
              <a:buFont typeface="Wingdings 2"/>
              <a:buChar char=""/>
              <a:defRPr/>
            </a:pPr>
            <a:r>
              <a:rPr lang="en-US" dirty="0" smtClean="0"/>
              <a:t>GSR is </a:t>
            </a:r>
            <a:r>
              <a:rPr lang="en-US" dirty="0"/>
              <a:t>recorded using </a:t>
            </a:r>
            <a:r>
              <a:rPr lang="en-US" dirty="0" err="1"/>
              <a:t>Biopac</a:t>
            </a:r>
            <a:r>
              <a:rPr lang="en-US" dirty="0"/>
              <a:t> </a:t>
            </a:r>
            <a:r>
              <a:rPr lang="en-US" dirty="0" smtClean="0"/>
              <a:t>SS3LA transducer with built-in Ag/</a:t>
            </a:r>
            <a:r>
              <a:rPr lang="en-US" dirty="0" err="1" smtClean="0"/>
              <a:t>AgCl</a:t>
            </a:r>
            <a:r>
              <a:rPr lang="en-US" dirty="0" smtClean="0"/>
              <a:t> electrodes or SS57L wires with extra bipolar electrodes plugged in the second channel.</a:t>
            </a:r>
          </a:p>
          <a:p>
            <a:pPr marL="640080" lvl="1" indent="-274320" eaLnBrk="1" fontAlgn="auto" hangingPunct="1">
              <a:spcAft>
                <a:spcPts val="0"/>
              </a:spcAft>
              <a:buFont typeface="Wingdings 2"/>
              <a:buChar char=""/>
              <a:defRPr/>
            </a:pPr>
            <a:r>
              <a:rPr lang="en-US" dirty="0" smtClean="0"/>
              <a:t>Electrodes can be attached to the right hand, on the index and major finger (medial phalanx).</a:t>
            </a:r>
          </a:p>
          <a:p>
            <a:pPr marL="320040" indent="-320040" eaLnBrk="1" fontAlgn="auto" hangingPunct="1">
              <a:spcAft>
                <a:spcPts val="0"/>
              </a:spcAft>
              <a:buFont typeface="Wingdings"/>
              <a:buChar char=""/>
              <a:defRPr/>
            </a:pPr>
            <a:r>
              <a:rPr lang="en-US" b="1" dirty="0" err="1" smtClean="0"/>
              <a:t>Biopac</a:t>
            </a:r>
            <a:r>
              <a:rPr lang="en-US" b="1" dirty="0" smtClean="0"/>
              <a:t> </a:t>
            </a:r>
            <a:r>
              <a:rPr lang="en-US" b="1" dirty="0"/>
              <a:t>Student Lab PRO software</a:t>
            </a:r>
          </a:p>
          <a:p>
            <a:pPr marL="640080" lvl="1" indent="-274320" eaLnBrk="1" fontAlgn="auto" hangingPunct="1">
              <a:spcAft>
                <a:spcPts val="0"/>
              </a:spcAft>
              <a:buFont typeface="Wingdings 2"/>
              <a:buChar char=""/>
              <a:defRPr/>
            </a:pPr>
            <a:r>
              <a:rPr lang="en-US" dirty="0" smtClean="0"/>
              <a:t>The </a:t>
            </a:r>
            <a:r>
              <a:rPr lang="en-US" dirty="0"/>
              <a:t>acquisition is set up for </a:t>
            </a:r>
            <a:r>
              <a:rPr lang="en-US" dirty="0" smtClean="0"/>
              <a:t>a </a:t>
            </a:r>
            <a:r>
              <a:rPr lang="en-US" dirty="0"/>
              <a:t>sampling rate of </a:t>
            </a:r>
            <a:r>
              <a:rPr lang="en-US" i="1" dirty="0"/>
              <a:t>2</a:t>
            </a:r>
            <a:r>
              <a:rPr lang="en-US" i="1" dirty="0" smtClean="0"/>
              <a:t>00 Hz</a:t>
            </a:r>
            <a:r>
              <a:rPr lang="en-US" dirty="0"/>
              <a:t>. </a:t>
            </a:r>
            <a:endParaRPr lang="en-US" dirty="0" smtClean="0"/>
          </a:p>
          <a:p>
            <a:pPr marL="640080" lvl="1" indent="-274320" eaLnBrk="1" fontAlgn="auto" hangingPunct="1">
              <a:spcAft>
                <a:spcPts val="0"/>
              </a:spcAft>
              <a:buFont typeface="Wingdings 2"/>
              <a:buChar char=""/>
              <a:defRPr/>
            </a:pPr>
            <a:r>
              <a:rPr lang="en-US" dirty="0" smtClean="0"/>
              <a:t>Analog </a:t>
            </a:r>
            <a:r>
              <a:rPr lang="en-US" sz="2500" dirty="0" smtClean="0"/>
              <a:t>Channel </a:t>
            </a:r>
            <a:r>
              <a:rPr lang="en-US" sz="2500" dirty="0" smtClean="0"/>
              <a:t>CH1 </a:t>
            </a:r>
            <a:r>
              <a:rPr lang="en-US" sz="2500" dirty="0" smtClean="0"/>
              <a:t>should have the following settings</a:t>
            </a:r>
          </a:p>
          <a:p>
            <a:pPr marL="914717" lvl="2" indent="-274320" eaLnBrk="1" fontAlgn="auto" hangingPunct="1">
              <a:spcAft>
                <a:spcPts val="0"/>
              </a:spcAft>
              <a:buFont typeface="Wingdings 2"/>
              <a:buChar char=""/>
              <a:defRPr/>
            </a:pPr>
            <a:r>
              <a:rPr lang="en-US" sz="2200" dirty="0"/>
              <a:t>D</a:t>
            </a:r>
            <a:r>
              <a:rPr lang="en-US" sz="2200" dirty="0" smtClean="0"/>
              <a:t>C coupling </a:t>
            </a:r>
          </a:p>
          <a:p>
            <a:pPr marL="914717" lvl="2" indent="-274320" eaLnBrk="1" fontAlgn="auto" hangingPunct="1">
              <a:spcAft>
                <a:spcPts val="0"/>
              </a:spcAft>
              <a:buFont typeface="Wingdings 2"/>
              <a:buChar char=""/>
              <a:defRPr/>
            </a:pPr>
            <a:r>
              <a:rPr lang="en-US" sz="2200" dirty="0" smtClean="0"/>
              <a:t>Hardware-based filter 0.05 Hz High Pass, 35 Hz Low Pass</a:t>
            </a:r>
          </a:p>
          <a:p>
            <a:pPr marL="914717" lvl="2" indent="-274320" eaLnBrk="1" fontAlgn="auto" hangingPunct="1">
              <a:spcAft>
                <a:spcPts val="0"/>
              </a:spcAft>
              <a:buFont typeface="Wingdings 2"/>
              <a:buChar char=""/>
              <a:defRPr/>
            </a:pPr>
            <a:r>
              <a:rPr lang="en-US" sz="2200" dirty="0" smtClean="0"/>
              <a:t>Total gain 2000</a:t>
            </a:r>
          </a:p>
          <a:p>
            <a:pPr marL="640080" lvl="1" indent="-274320" eaLnBrk="1" fontAlgn="auto" hangingPunct="1">
              <a:spcAft>
                <a:spcPts val="0"/>
              </a:spcAft>
              <a:buFont typeface="Wingdings 2"/>
              <a:buChar char=""/>
              <a:defRPr/>
            </a:pPr>
            <a:r>
              <a:rPr lang="en-US" sz="2500" dirty="0" smtClean="0"/>
              <a:t>Calibration needed for absolute measurements with </a:t>
            </a:r>
            <a:r>
              <a:rPr lang="en-US" sz="2500" dirty="0"/>
              <a:t>SS3LA </a:t>
            </a:r>
            <a:r>
              <a:rPr lang="en-US" sz="2500" dirty="0" smtClean="0"/>
              <a:t>transducer: 0 mV </a:t>
            </a:r>
            <a:r>
              <a:rPr lang="en-US" sz="2500" dirty="0"/>
              <a:t>= 0 </a:t>
            </a:r>
            <a:r>
              <a:rPr lang="en-US" sz="2500" dirty="0" err="1" smtClean="0"/>
              <a:t>microMho</a:t>
            </a:r>
            <a:r>
              <a:rPr lang="en-US" sz="2500" dirty="0" smtClean="0"/>
              <a:t>, 1 mV </a:t>
            </a:r>
            <a:r>
              <a:rPr lang="en-US" sz="2500" dirty="0"/>
              <a:t>= 10 </a:t>
            </a:r>
            <a:r>
              <a:rPr lang="en-US" sz="2500" dirty="0" err="1" smtClean="0"/>
              <a:t>microMho</a:t>
            </a:r>
            <a:r>
              <a:rPr lang="en-US" sz="2500" dirty="0" smtClean="0"/>
              <a:t>. </a:t>
            </a:r>
            <a:endParaRPr lang="en-US" sz="2500" dirty="0"/>
          </a:p>
          <a:p>
            <a:pPr marL="914717" lvl="2" indent="-274320" eaLnBrk="1" fontAlgn="auto" hangingPunct="1">
              <a:spcAft>
                <a:spcPts val="0"/>
              </a:spcAft>
              <a:buFont typeface="Wingdings 2"/>
              <a:buChar char=""/>
              <a:defRPr/>
            </a:pPr>
            <a:r>
              <a:rPr lang="en-US" sz="2000" dirty="0"/>
              <a:t>MP menu &gt; Set up Channels &gt; View/Change </a:t>
            </a:r>
            <a:r>
              <a:rPr lang="en-US" sz="2000" dirty="0" smtClean="0"/>
              <a:t>Parameters &gt; Scaling</a:t>
            </a:r>
          </a:p>
          <a:p>
            <a:pPr marL="640080" lvl="1" indent="-274320" eaLnBrk="1" fontAlgn="auto" hangingPunct="1">
              <a:spcAft>
                <a:spcPts val="0"/>
              </a:spcAft>
              <a:buFont typeface="Wingdings 2"/>
              <a:buChar char=""/>
              <a:defRPr/>
            </a:pPr>
            <a:r>
              <a:rPr lang="en-US" sz="2500" dirty="0" smtClean="0"/>
              <a:t>Calculation Channel  </a:t>
            </a:r>
            <a:r>
              <a:rPr lang="en-US" sz="2500" dirty="0" smtClean="0"/>
              <a:t>C1 </a:t>
            </a:r>
            <a:r>
              <a:rPr lang="en-US" sz="2500" dirty="0" smtClean="0"/>
              <a:t>is setup for smoothing the raw GSR signal</a:t>
            </a:r>
            <a:endParaRPr lang="en-US" sz="2500" dirty="0"/>
          </a:p>
          <a:p>
            <a:pPr marL="319405" indent="-274320" eaLnBrk="1" fontAlgn="auto" hangingPunct="1">
              <a:spcAft>
                <a:spcPts val="0"/>
              </a:spcAft>
              <a:buFont typeface="Wingdings 2"/>
              <a:buChar char=""/>
              <a:defRPr/>
            </a:pPr>
            <a:r>
              <a:rPr lang="en-US" b="1" dirty="0" smtClean="0"/>
              <a:t>GSR parameters calculation</a:t>
            </a:r>
          </a:p>
          <a:p>
            <a:pPr marL="640080" lvl="1" indent="-274320" eaLnBrk="1" fontAlgn="auto" hangingPunct="1">
              <a:spcAft>
                <a:spcPts val="0"/>
              </a:spcAft>
              <a:buFont typeface="Wingdings 2"/>
              <a:buChar char=""/>
              <a:defRPr/>
            </a:pPr>
            <a:r>
              <a:rPr lang="en-US" sz="2500" dirty="0"/>
              <a:t>Estimate the average SCL</a:t>
            </a:r>
          </a:p>
          <a:p>
            <a:pPr marL="640080" lvl="1" indent="-274320" eaLnBrk="1" fontAlgn="auto" hangingPunct="1">
              <a:spcAft>
                <a:spcPts val="0"/>
              </a:spcAft>
              <a:buFont typeface="Wingdings 2"/>
              <a:buChar char=""/>
              <a:defRPr/>
            </a:pPr>
            <a:r>
              <a:rPr lang="en-US" sz="2500" dirty="0"/>
              <a:t>Select a skin conductance response and calculate SCR Amplitude, Latency, Rise Time and Half-Recovery Time</a:t>
            </a:r>
          </a:p>
          <a:p>
            <a:pPr marL="640080" lvl="1" indent="-274320" eaLnBrk="1" fontAlgn="auto" hangingPunct="1">
              <a:spcAft>
                <a:spcPts val="0"/>
              </a:spcAft>
              <a:buFont typeface="Wingdings 2"/>
              <a:buChar char=""/>
              <a:defRPr/>
            </a:pPr>
            <a:r>
              <a:rPr lang="en-US" sz="2500" dirty="0"/>
              <a:t>Identify Non-specific Spontaneous Fluctuations and estimate the number of NSF per minute.</a:t>
            </a:r>
          </a:p>
          <a:p>
            <a:pPr marL="365760" lvl="1" indent="0" eaLnBrk="1" fontAlgn="auto" hangingPunct="1">
              <a:spcAft>
                <a:spcPts val="0"/>
              </a:spcAft>
              <a:buFont typeface="Wingdings 2" pitchFamily="18" charset="2"/>
              <a:buNone/>
              <a:defRPr/>
            </a:pPr>
            <a:endParaRPr lang="en-US" dirty="0" smtClean="0"/>
          </a:p>
          <a:p>
            <a:pPr marL="640080" lvl="1" indent="-274320" eaLnBrk="1" fontAlgn="auto" hangingPunct="1">
              <a:spcAft>
                <a:spcPts val="0"/>
              </a:spcAft>
              <a:buFont typeface="Wingdings 2"/>
              <a:buChar char=""/>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a:xfrm>
            <a:off x="152400" y="117475"/>
            <a:ext cx="8991600" cy="473075"/>
          </a:xfrm>
        </p:spPr>
        <p:txBody>
          <a:bodyPr/>
          <a:lstStyle/>
          <a:p>
            <a:pPr marL="514350" indent="-514350" eaLnBrk="1" hangingPunct="1"/>
            <a:r>
              <a:rPr lang="en-US" b="1" dirty="0" err="1" smtClean="0"/>
              <a:t>Exercice</a:t>
            </a:r>
            <a:r>
              <a:rPr lang="en-US" b="1" dirty="0" smtClean="0"/>
              <a:t> </a:t>
            </a:r>
            <a:r>
              <a:rPr lang="cs-CZ" b="1" dirty="0" smtClean="0"/>
              <a:t>2</a:t>
            </a:r>
            <a:r>
              <a:rPr lang="en-US" b="1" dirty="0" smtClean="0"/>
              <a:t>: Response to neutral questions</a:t>
            </a:r>
          </a:p>
        </p:txBody>
      </p:sp>
      <p:sp>
        <p:nvSpPr>
          <p:cNvPr id="5" name="Content Placeholder 1"/>
          <p:cNvSpPr>
            <a:spLocks noGrp="1"/>
          </p:cNvSpPr>
          <p:nvPr>
            <p:ph sz="quarter" idx="13"/>
          </p:nvPr>
        </p:nvSpPr>
        <p:spPr>
          <a:xfrm>
            <a:off x="0" y="666750"/>
            <a:ext cx="5715000" cy="4495800"/>
          </a:xfrm>
        </p:spPr>
        <p:txBody>
          <a:bodyPr>
            <a:normAutofit fontScale="62500" lnSpcReduction="20000"/>
          </a:bodyPr>
          <a:lstStyle/>
          <a:p>
            <a:pPr marL="320040" indent="-320040" eaLnBrk="1" fontAlgn="auto" hangingPunct="1">
              <a:spcAft>
                <a:spcPts val="0"/>
              </a:spcAft>
              <a:buFont typeface="Wingdings"/>
              <a:buChar char=""/>
              <a:defRPr/>
            </a:pPr>
            <a:r>
              <a:rPr lang="en-US" sz="3000" b="1" dirty="0" smtClean="0"/>
              <a:t>Procedure</a:t>
            </a:r>
          </a:p>
          <a:p>
            <a:pPr marL="640715" lvl="1" indent="-320040" eaLnBrk="1" fontAlgn="auto" hangingPunct="1">
              <a:spcAft>
                <a:spcPts val="0"/>
              </a:spcAft>
              <a:buFont typeface="Wingdings"/>
              <a:buChar char=""/>
              <a:defRPr/>
            </a:pPr>
            <a:r>
              <a:rPr lang="en-US" dirty="0" smtClean="0"/>
              <a:t>Subject </a:t>
            </a:r>
            <a:r>
              <a:rPr lang="en-US" dirty="0"/>
              <a:t>is instrumented for </a:t>
            </a:r>
            <a:r>
              <a:rPr lang="en-US" dirty="0" smtClean="0"/>
              <a:t>GSR measurement </a:t>
            </a:r>
            <a:r>
              <a:rPr lang="en-US" dirty="0"/>
              <a:t>with </a:t>
            </a:r>
            <a:r>
              <a:rPr lang="en-US" dirty="0" err="1"/>
              <a:t>Biopac</a:t>
            </a:r>
            <a:r>
              <a:rPr lang="en-US" dirty="0"/>
              <a:t> </a:t>
            </a:r>
            <a:r>
              <a:rPr lang="en-US" dirty="0" smtClean="0"/>
              <a:t>by </a:t>
            </a:r>
            <a:r>
              <a:rPr lang="en-US" dirty="0"/>
              <a:t>the examiner</a:t>
            </a:r>
            <a:r>
              <a:rPr lang="en-US" dirty="0" smtClean="0"/>
              <a:t>. </a:t>
            </a:r>
          </a:p>
          <a:p>
            <a:pPr marL="640715" lvl="1" indent="-320040" eaLnBrk="1" fontAlgn="auto" hangingPunct="1">
              <a:spcAft>
                <a:spcPts val="0"/>
              </a:spcAft>
              <a:buFont typeface="Wingdings"/>
              <a:buChar char=""/>
              <a:defRPr/>
            </a:pPr>
            <a:r>
              <a:rPr lang="en-US" dirty="0" smtClean="0"/>
              <a:t>The </a:t>
            </a:r>
            <a:r>
              <a:rPr lang="en-US" dirty="0"/>
              <a:t>examiner records the </a:t>
            </a:r>
            <a:r>
              <a:rPr lang="en-US" dirty="0" smtClean="0"/>
              <a:t>GSR signal until no skin conductance response is noticed.</a:t>
            </a:r>
          </a:p>
          <a:p>
            <a:pPr marL="640715" lvl="1" indent="-320040" eaLnBrk="1" fontAlgn="auto" hangingPunct="1">
              <a:spcAft>
                <a:spcPts val="0"/>
              </a:spcAft>
              <a:buFont typeface="Wingdings"/>
              <a:buChar char=""/>
              <a:defRPr/>
            </a:pPr>
            <a:r>
              <a:rPr lang="en-US" dirty="0" smtClean="0"/>
              <a:t>The </a:t>
            </a:r>
            <a:r>
              <a:rPr lang="en-US" dirty="0"/>
              <a:t>examiner </a:t>
            </a:r>
            <a:r>
              <a:rPr lang="en-US" dirty="0" smtClean="0"/>
              <a:t>asks a question.</a:t>
            </a:r>
          </a:p>
          <a:p>
            <a:pPr marL="640715" lvl="1" indent="-320040" eaLnBrk="1" fontAlgn="auto" hangingPunct="1">
              <a:spcAft>
                <a:spcPts val="0"/>
              </a:spcAft>
              <a:buFont typeface="Wingdings"/>
              <a:buChar char=""/>
              <a:defRPr/>
            </a:pPr>
            <a:r>
              <a:rPr lang="en-US" dirty="0" smtClean="0"/>
              <a:t>Subject answers. A SCR should appear on the GSR signal.</a:t>
            </a:r>
          </a:p>
          <a:p>
            <a:pPr marL="640715" lvl="1" indent="-320040" eaLnBrk="1" fontAlgn="auto" hangingPunct="1">
              <a:spcAft>
                <a:spcPts val="0"/>
              </a:spcAft>
              <a:buFont typeface="Wingdings"/>
              <a:buChar char=""/>
              <a:defRPr/>
            </a:pPr>
            <a:r>
              <a:rPr lang="en-US" dirty="0" smtClean="0"/>
              <a:t>The </a:t>
            </a:r>
            <a:r>
              <a:rPr lang="en-US" dirty="0"/>
              <a:t>examiner waits for the subject’s skin conductance level to return close to the baseline level before asking the next question</a:t>
            </a:r>
          </a:p>
          <a:p>
            <a:pPr marL="320040" indent="-320040" eaLnBrk="1" fontAlgn="auto" hangingPunct="1">
              <a:spcAft>
                <a:spcPts val="0"/>
              </a:spcAft>
              <a:buFont typeface="Wingdings"/>
              <a:buChar char=""/>
              <a:defRPr/>
            </a:pPr>
            <a:r>
              <a:rPr lang="en-US" b="1" dirty="0" smtClean="0"/>
              <a:t>Evaluation</a:t>
            </a:r>
          </a:p>
          <a:p>
            <a:pPr marL="640715" lvl="1" indent="-320040" eaLnBrk="1" fontAlgn="auto" hangingPunct="1">
              <a:spcAft>
                <a:spcPts val="0"/>
              </a:spcAft>
              <a:buFont typeface="Wingdings"/>
              <a:buChar char=""/>
              <a:defRPr/>
            </a:pPr>
            <a:r>
              <a:rPr lang="en-US" dirty="0"/>
              <a:t>Identify the SCRs for each question</a:t>
            </a:r>
          </a:p>
          <a:p>
            <a:pPr marL="640715" lvl="1" indent="-320040" eaLnBrk="1" fontAlgn="auto" hangingPunct="1">
              <a:spcAft>
                <a:spcPts val="0"/>
              </a:spcAft>
              <a:buFont typeface="Wingdings"/>
              <a:buChar char=""/>
              <a:defRPr/>
            </a:pPr>
            <a:r>
              <a:rPr lang="en-US" dirty="0"/>
              <a:t>Calculate the Rise </a:t>
            </a:r>
            <a:r>
              <a:rPr lang="en-US" dirty="0" smtClean="0"/>
              <a:t>Time and SCR Amplitude </a:t>
            </a:r>
            <a:r>
              <a:rPr lang="en-US" dirty="0"/>
              <a:t>for each question</a:t>
            </a:r>
          </a:p>
          <a:p>
            <a:pPr marL="640715" lvl="1" indent="-320040" eaLnBrk="1" fontAlgn="auto" hangingPunct="1">
              <a:spcAft>
                <a:spcPts val="0"/>
              </a:spcAft>
              <a:buFont typeface="Wingdings"/>
              <a:buChar char=""/>
              <a:defRPr/>
            </a:pPr>
            <a:r>
              <a:rPr lang="en-US" dirty="0"/>
              <a:t>Calculate the mean rise </a:t>
            </a:r>
            <a:r>
              <a:rPr lang="en-US" dirty="0" smtClean="0"/>
              <a:t>time and amplitude </a:t>
            </a:r>
            <a:r>
              <a:rPr lang="en-US" dirty="0"/>
              <a:t>for all questions</a:t>
            </a:r>
          </a:p>
          <a:p>
            <a:pPr marL="640080" lvl="1" indent="-274320" eaLnBrk="1" fontAlgn="auto" hangingPunct="1">
              <a:spcAft>
                <a:spcPts val="0"/>
              </a:spcAft>
              <a:buFont typeface="Wingdings 2"/>
              <a:buChar char=""/>
              <a:defRPr/>
            </a:pPr>
            <a:endParaRPr lang="en-US" dirty="0" smtClean="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752475"/>
            <a:ext cx="31242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a:xfrm>
            <a:off x="152400" y="117475"/>
            <a:ext cx="8991600" cy="473075"/>
          </a:xfrm>
        </p:spPr>
        <p:txBody>
          <a:bodyPr/>
          <a:lstStyle/>
          <a:p>
            <a:pPr marL="514350" indent="-514350" eaLnBrk="1" hangingPunct="1"/>
            <a:r>
              <a:rPr lang="en-US" b="1" dirty="0" err="1" smtClean="0"/>
              <a:t>Exercice</a:t>
            </a:r>
            <a:r>
              <a:rPr lang="en-US" b="1" dirty="0" smtClean="0"/>
              <a:t> </a:t>
            </a:r>
            <a:r>
              <a:rPr lang="cs-CZ" b="1" dirty="0" smtClean="0"/>
              <a:t>3</a:t>
            </a:r>
            <a:r>
              <a:rPr lang="en-US" b="1" dirty="0" smtClean="0"/>
              <a:t>: Response to emotional questions</a:t>
            </a:r>
          </a:p>
        </p:txBody>
      </p:sp>
      <p:sp>
        <p:nvSpPr>
          <p:cNvPr id="5" name="Content Placeholder 1"/>
          <p:cNvSpPr>
            <a:spLocks noGrp="1"/>
          </p:cNvSpPr>
          <p:nvPr>
            <p:ph sz="quarter" idx="13"/>
          </p:nvPr>
        </p:nvSpPr>
        <p:spPr>
          <a:xfrm>
            <a:off x="0" y="666750"/>
            <a:ext cx="5715000" cy="4495800"/>
          </a:xfrm>
        </p:spPr>
        <p:txBody>
          <a:bodyPr>
            <a:normAutofit fontScale="62500" lnSpcReduction="20000"/>
          </a:bodyPr>
          <a:lstStyle/>
          <a:p>
            <a:pPr marL="320040" indent="-320040" eaLnBrk="1" fontAlgn="auto" hangingPunct="1">
              <a:spcAft>
                <a:spcPts val="0"/>
              </a:spcAft>
              <a:buFont typeface="Wingdings"/>
              <a:buChar char=""/>
              <a:defRPr/>
            </a:pPr>
            <a:r>
              <a:rPr lang="en-US" sz="3000" b="1" dirty="0" smtClean="0"/>
              <a:t>Procedure</a:t>
            </a:r>
          </a:p>
          <a:p>
            <a:pPr marL="640715" lvl="1" indent="-320040" eaLnBrk="1" fontAlgn="auto" hangingPunct="1">
              <a:spcAft>
                <a:spcPts val="0"/>
              </a:spcAft>
              <a:buFont typeface="Wingdings"/>
              <a:buChar char=""/>
              <a:defRPr/>
            </a:pPr>
            <a:r>
              <a:rPr lang="en-US" dirty="0" smtClean="0"/>
              <a:t>Subject </a:t>
            </a:r>
            <a:r>
              <a:rPr lang="en-US" dirty="0"/>
              <a:t>is instrumented for </a:t>
            </a:r>
            <a:r>
              <a:rPr lang="en-US" dirty="0" smtClean="0"/>
              <a:t>GSR measurement </a:t>
            </a:r>
            <a:r>
              <a:rPr lang="en-US" dirty="0"/>
              <a:t>with </a:t>
            </a:r>
            <a:r>
              <a:rPr lang="en-US" dirty="0" err="1"/>
              <a:t>Biopac</a:t>
            </a:r>
            <a:r>
              <a:rPr lang="en-US" dirty="0"/>
              <a:t> </a:t>
            </a:r>
            <a:r>
              <a:rPr lang="en-US" dirty="0" smtClean="0"/>
              <a:t>by </a:t>
            </a:r>
            <a:r>
              <a:rPr lang="en-US" dirty="0"/>
              <a:t>the examiner</a:t>
            </a:r>
            <a:r>
              <a:rPr lang="en-US" dirty="0" smtClean="0"/>
              <a:t>.</a:t>
            </a:r>
          </a:p>
          <a:p>
            <a:pPr marL="640715" lvl="1" indent="-320040" eaLnBrk="1" fontAlgn="auto" hangingPunct="1">
              <a:spcAft>
                <a:spcPts val="0"/>
              </a:spcAft>
              <a:buFont typeface="Wingdings"/>
              <a:buChar char=""/>
              <a:defRPr/>
            </a:pPr>
            <a:r>
              <a:rPr lang="en-US" dirty="0" smtClean="0"/>
              <a:t>The </a:t>
            </a:r>
            <a:r>
              <a:rPr lang="en-US" dirty="0"/>
              <a:t>examiner records the </a:t>
            </a:r>
            <a:r>
              <a:rPr lang="en-US" dirty="0" smtClean="0"/>
              <a:t>GSR signal until no skin conductance response is noticed.</a:t>
            </a:r>
          </a:p>
          <a:p>
            <a:pPr marL="640715" lvl="1" indent="-320040" eaLnBrk="1" fontAlgn="auto" hangingPunct="1">
              <a:spcAft>
                <a:spcPts val="0"/>
              </a:spcAft>
              <a:buFont typeface="Wingdings"/>
              <a:buChar char=""/>
              <a:defRPr/>
            </a:pPr>
            <a:r>
              <a:rPr lang="en-US" dirty="0" smtClean="0"/>
              <a:t>The </a:t>
            </a:r>
            <a:r>
              <a:rPr lang="en-US" dirty="0"/>
              <a:t>examiner </a:t>
            </a:r>
            <a:r>
              <a:rPr lang="en-US" dirty="0" smtClean="0"/>
              <a:t>asks a question.</a:t>
            </a:r>
          </a:p>
          <a:p>
            <a:pPr marL="640715" lvl="1" indent="-320040" eaLnBrk="1" fontAlgn="auto" hangingPunct="1">
              <a:spcAft>
                <a:spcPts val="0"/>
              </a:spcAft>
              <a:buFont typeface="Wingdings"/>
              <a:buChar char=""/>
              <a:defRPr/>
            </a:pPr>
            <a:r>
              <a:rPr lang="en-US" dirty="0" smtClean="0"/>
              <a:t>Subject answers. A SCR should appear on the GSR signal.</a:t>
            </a:r>
          </a:p>
          <a:p>
            <a:pPr marL="640715" lvl="1" indent="-320040" eaLnBrk="1" fontAlgn="auto" hangingPunct="1">
              <a:spcAft>
                <a:spcPts val="0"/>
              </a:spcAft>
              <a:buFont typeface="Wingdings"/>
              <a:buChar char=""/>
              <a:defRPr/>
            </a:pPr>
            <a:r>
              <a:rPr lang="en-US" dirty="0" smtClean="0"/>
              <a:t>The </a:t>
            </a:r>
            <a:r>
              <a:rPr lang="en-US" dirty="0"/>
              <a:t>examiner waits for the subject’s skin conductance level to return close to the baseline level before asking the next question</a:t>
            </a:r>
          </a:p>
          <a:p>
            <a:pPr marL="320040" indent="-320040" eaLnBrk="1" fontAlgn="auto" hangingPunct="1">
              <a:spcAft>
                <a:spcPts val="0"/>
              </a:spcAft>
              <a:buFont typeface="Wingdings"/>
              <a:buChar char=""/>
              <a:defRPr/>
            </a:pPr>
            <a:r>
              <a:rPr lang="en-US" b="1" dirty="0" smtClean="0"/>
              <a:t>Evaluation</a:t>
            </a:r>
          </a:p>
          <a:p>
            <a:pPr marL="640715" lvl="1" indent="-320040" eaLnBrk="1" fontAlgn="auto" hangingPunct="1">
              <a:spcAft>
                <a:spcPts val="0"/>
              </a:spcAft>
              <a:buFont typeface="Wingdings"/>
              <a:buChar char=""/>
              <a:defRPr/>
            </a:pPr>
            <a:r>
              <a:rPr lang="en-US" dirty="0" smtClean="0"/>
              <a:t>Identify </a:t>
            </a:r>
            <a:r>
              <a:rPr lang="en-US" dirty="0"/>
              <a:t>the SCRs for each question</a:t>
            </a:r>
          </a:p>
          <a:p>
            <a:pPr marL="640715" lvl="1" indent="-320040" eaLnBrk="1" fontAlgn="auto" hangingPunct="1">
              <a:spcAft>
                <a:spcPts val="0"/>
              </a:spcAft>
              <a:buFont typeface="Wingdings"/>
              <a:buChar char=""/>
              <a:defRPr/>
            </a:pPr>
            <a:r>
              <a:rPr lang="en-US" dirty="0"/>
              <a:t>Calculate the Rise Time and SCR Amplitude for each question</a:t>
            </a:r>
          </a:p>
          <a:p>
            <a:pPr marL="640715" lvl="1" indent="-320040" eaLnBrk="1" fontAlgn="auto" hangingPunct="1">
              <a:spcAft>
                <a:spcPts val="0"/>
              </a:spcAft>
              <a:buFont typeface="Wingdings"/>
              <a:buChar char=""/>
              <a:defRPr/>
            </a:pPr>
            <a:r>
              <a:rPr lang="en-US" dirty="0"/>
              <a:t>Calculate the mean rise time and amplitude for all </a:t>
            </a:r>
            <a:r>
              <a:rPr lang="en-US" dirty="0" smtClean="0"/>
              <a:t>questions</a:t>
            </a:r>
            <a:endParaRPr lang="en-US" dirty="0"/>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781050"/>
            <a:ext cx="33242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a:xfrm>
            <a:off x="152400" y="117475"/>
            <a:ext cx="8991600" cy="473075"/>
          </a:xfrm>
        </p:spPr>
        <p:txBody>
          <a:bodyPr/>
          <a:lstStyle/>
          <a:p>
            <a:pPr marL="514350" indent="-514350" eaLnBrk="1" hangingPunct="1"/>
            <a:r>
              <a:rPr lang="en-US" b="1" dirty="0" err="1" smtClean="0"/>
              <a:t>Exercice</a:t>
            </a:r>
            <a:r>
              <a:rPr lang="en-US" b="1" dirty="0" smtClean="0"/>
              <a:t> </a:t>
            </a:r>
            <a:r>
              <a:rPr lang="cs-CZ" b="1" dirty="0" smtClean="0"/>
              <a:t>4</a:t>
            </a:r>
            <a:r>
              <a:rPr lang="en-US" b="1" dirty="0" smtClean="0"/>
              <a:t>: Response to stress</a:t>
            </a:r>
          </a:p>
        </p:txBody>
      </p:sp>
      <p:sp>
        <p:nvSpPr>
          <p:cNvPr id="5" name="Content Placeholder 1"/>
          <p:cNvSpPr>
            <a:spLocks noGrp="1"/>
          </p:cNvSpPr>
          <p:nvPr>
            <p:ph sz="quarter" idx="13"/>
          </p:nvPr>
        </p:nvSpPr>
        <p:spPr>
          <a:xfrm>
            <a:off x="0" y="666750"/>
            <a:ext cx="7848600" cy="3352800"/>
          </a:xfrm>
        </p:spPr>
        <p:txBody>
          <a:bodyPr>
            <a:normAutofit fontScale="62500" lnSpcReduction="20000"/>
          </a:bodyPr>
          <a:lstStyle/>
          <a:p>
            <a:pPr marL="320040" indent="-320040" eaLnBrk="1" fontAlgn="auto" hangingPunct="1">
              <a:spcAft>
                <a:spcPts val="0"/>
              </a:spcAft>
              <a:buFont typeface="Wingdings"/>
              <a:buChar char=""/>
              <a:defRPr/>
            </a:pPr>
            <a:r>
              <a:rPr lang="en-US" sz="3000" b="1" dirty="0" smtClean="0"/>
              <a:t>Procedure</a:t>
            </a:r>
          </a:p>
          <a:p>
            <a:pPr marL="640715" lvl="1" indent="-320040" eaLnBrk="1" fontAlgn="auto" hangingPunct="1">
              <a:spcAft>
                <a:spcPts val="0"/>
              </a:spcAft>
              <a:buFont typeface="Wingdings"/>
              <a:buChar char=""/>
              <a:defRPr/>
            </a:pPr>
            <a:r>
              <a:rPr lang="en-US" dirty="0" smtClean="0"/>
              <a:t>Subject </a:t>
            </a:r>
            <a:r>
              <a:rPr lang="en-US" dirty="0"/>
              <a:t>is instrumented for </a:t>
            </a:r>
            <a:r>
              <a:rPr lang="en-US" dirty="0" smtClean="0"/>
              <a:t>GSR measurement </a:t>
            </a:r>
            <a:r>
              <a:rPr lang="en-US" dirty="0"/>
              <a:t>with </a:t>
            </a:r>
            <a:r>
              <a:rPr lang="en-US" dirty="0" err="1"/>
              <a:t>Biopac</a:t>
            </a:r>
            <a:r>
              <a:rPr lang="en-US" dirty="0"/>
              <a:t> </a:t>
            </a:r>
            <a:r>
              <a:rPr lang="en-US" dirty="0" smtClean="0"/>
              <a:t>by </a:t>
            </a:r>
            <a:r>
              <a:rPr lang="en-US" dirty="0"/>
              <a:t>the examiner</a:t>
            </a:r>
            <a:r>
              <a:rPr lang="en-US" dirty="0" smtClean="0"/>
              <a:t>. Fingers should be clean and dry.</a:t>
            </a:r>
          </a:p>
          <a:p>
            <a:pPr marL="640715" lvl="1" indent="-320040" eaLnBrk="1" fontAlgn="auto" hangingPunct="1">
              <a:spcAft>
                <a:spcPts val="0"/>
              </a:spcAft>
              <a:buFont typeface="Wingdings"/>
              <a:buChar char=""/>
              <a:defRPr/>
            </a:pPr>
            <a:r>
              <a:rPr lang="en-US" dirty="0" smtClean="0"/>
              <a:t>The examiner records the GSR signal until no skin conductance response is noticed.</a:t>
            </a:r>
          </a:p>
          <a:p>
            <a:pPr marL="640715" lvl="1" indent="-320040" eaLnBrk="1" fontAlgn="auto" hangingPunct="1">
              <a:spcAft>
                <a:spcPts val="0"/>
              </a:spcAft>
              <a:buFont typeface="Wingdings"/>
              <a:buChar char=""/>
              <a:defRPr/>
            </a:pPr>
            <a:r>
              <a:rPr lang="en-US" dirty="0" smtClean="0"/>
              <a:t>The examiner chooses a random number between 500 and 1000 and asks the subject to subtract 17 from that number, then 17 from the result and so on, as fast as possible with each calculation lasting max 5 seconds.</a:t>
            </a:r>
          </a:p>
          <a:p>
            <a:pPr marL="640715" lvl="1" indent="-320040" eaLnBrk="1" fontAlgn="auto" hangingPunct="1">
              <a:spcAft>
                <a:spcPts val="0"/>
              </a:spcAft>
              <a:buFont typeface="Wingdings"/>
              <a:buChar char=""/>
              <a:defRPr/>
            </a:pPr>
            <a:r>
              <a:rPr lang="en-US" dirty="0" smtClean="0"/>
              <a:t>Subject answers. Several SCR should appear on the GSR signal.</a:t>
            </a:r>
          </a:p>
          <a:p>
            <a:pPr marL="640715" lvl="1" indent="-320040" eaLnBrk="1" fontAlgn="auto" hangingPunct="1">
              <a:spcAft>
                <a:spcPts val="0"/>
              </a:spcAft>
              <a:buFont typeface="Wingdings"/>
              <a:buChar char=""/>
              <a:defRPr/>
            </a:pPr>
            <a:r>
              <a:rPr lang="en-US" dirty="0" smtClean="0"/>
              <a:t>The examiner stops the subject after 2 minutes.</a:t>
            </a:r>
          </a:p>
          <a:p>
            <a:pPr marL="320040" indent="-320040" eaLnBrk="1" fontAlgn="auto" hangingPunct="1">
              <a:spcAft>
                <a:spcPts val="0"/>
              </a:spcAft>
              <a:buFont typeface="Wingdings"/>
              <a:buChar char=""/>
              <a:defRPr/>
            </a:pPr>
            <a:r>
              <a:rPr lang="en-US" b="1" dirty="0" smtClean="0"/>
              <a:t>Evaluation</a:t>
            </a:r>
          </a:p>
          <a:p>
            <a:pPr marL="640715" lvl="1" indent="-320040" eaLnBrk="1" fontAlgn="auto" hangingPunct="1">
              <a:spcAft>
                <a:spcPts val="0"/>
              </a:spcAft>
              <a:buFont typeface="Wingdings"/>
              <a:buChar char=""/>
              <a:defRPr/>
            </a:pPr>
            <a:r>
              <a:rPr lang="en-US" dirty="0" smtClean="0"/>
              <a:t>Estimate and compare SCL before and during the test</a:t>
            </a:r>
          </a:p>
          <a:p>
            <a:pPr marL="640715" lvl="1" indent="-320040" eaLnBrk="1" fontAlgn="auto" hangingPunct="1">
              <a:spcAft>
                <a:spcPts val="0"/>
              </a:spcAft>
              <a:buFont typeface="Wingdings"/>
              <a:buChar char=""/>
              <a:defRPr/>
            </a:pPr>
            <a:r>
              <a:rPr lang="en-US" dirty="0" smtClean="0"/>
              <a:t>Determine and compare the number of NSF before and during the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Solstice</Template>
  <TotalTime>0</TotalTime>
  <Words>1081</Words>
  <Application>Microsoft Office PowerPoint</Application>
  <PresentationFormat>On-screen Show (16:9)</PresentationFormat>
  <Paragraphs>111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WidescreenPresentation</vt:lpstr>
      <vt:lpstr>Exercises – biological signals</vt:lpstr>
      <vt:lpstr>What will we do today?</vt:lpstr>
      <vt:lpstr>The physiology behind GSR</vt:lpstr>
      <vt:lpstr>Structure of the GSR Signal</vt:lpstr>
      <vt:lpstr>GSR Measurement</vt:lpstr>
      <vt:lpstr>Exercice 1: GSR measurement with BIOPAC</vt:lpstr>
      <vt:lpstr>Exercice 2: Response to neutral questions</vt:lpstr>
      <vt:lpstr>Exercice 3: Response to emotional questions</vt:lpstr>
      <vt:lpstr>Exercice 4: Response to stress</vt:lpstr>
      <vt:lpstr>Exercice 5: Lie detection test</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2010-12-24T12:24:52Z</dcterms:created>
  <dcterms:modified xsi:type="dcterms:W3CDTF">2014-03-03T10:50:19Z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