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7" r:id="rId3"/>
    <p:sldId id="411" r:id="rId4"/>
    <p:sldId id="421" r:id="rId5"/>
    <p:sldId id="431" r:id="rId6"/>
    <p:sldId id="422" r:id="rId7"/>
    <p:sldId id="402" r:id="rId8"/>
    <p:sldId id="432" r:id="rId9"/>
    <p:sldId id="427" r:id="rId10"/>
    <p:sldId id="365" r:id="rId11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D91391-275F-404E-A845-CDA0385988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63F90-3DDE-4025-AAE2-564033B52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8FC8A9-D725-4D10-9C34-9939681DE30C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314AA-3776-44F0-A51E-7836012E5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7603-30E0-4EDB-942C-470AD7346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26E9ACC-AB98-4189-9E54-15E8823241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32C33A-0BE5-4039-92BE-C9D771DE4D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3802C-4583-4670-88B9-67D85FACBC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F98D4B12-EE89-49B1-96DC-FB8C9282A9F0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C52EBF7-3D38-496A-AF5D-4906A3E7D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3F6939F-B757-436B-908B-2A705230E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34FD-A3EC-4524-BF06-03F14B845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F109-7D5D-4F3B-85A8-F305A21E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EDA13B3-FF27-418C-9703-46A29D2E13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9DBD293-25C6-414E-AECE-E2A92E4A97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DEDAC85-D26A-4443-A1D6-8387157FE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E6F3634-B6FA-4911-821A-806B3F7CD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55E515-6F64-458A-9C1F-D4CBF7DE5055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C29234-0CCF-414F-9657-E60B2862CF32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8B6AB-4AE0-4246-8EFD-ED56C8C1DBBA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91D94-53D3-4E61-A714-99114AFA3E81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0064448-1C49-4DB7-8D01-0A5A0CC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EE57E0-0F1C-4E6B-B6AE-443E2DAD7FC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F904B998-81DD-4E5F-92A7-866939FC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730DA9AB-8006-4D98-AA03-1A55493A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59170D84-A44D-450D-A5A1-5AA7C52D0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65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345E-DC0A-452D-A3FA-EC123427E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9E139B-E243-4E1B-AD32-DB1FEC12C7E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9E90-C73F-4007-A9DA-EB4C31BE41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AE0CC-936B-4345-9292-93072967EE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1BBC0AE7-F629-4267-8DDA-FFAF06E6D216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8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F78FA-BB07-41B0-90CB-5C3A0AB6D19C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9EF2C-71F1-4016-B658-0C090C4CBFBE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B0FFB-D782-4AF4-9756-BDC6D1415A53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89ED13A7-7AC2-4E87-B8FD-7B66CECE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6124C9-EB75-4AC9-87C1-564D5B9F4B19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6E79B97D-BE52-4E45-9527-E8613A837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BEB94C2D-0635-43EB-8752-2FA73E058639}" type="slidenum">
              <a:rPr lang="en-US" altLang="en-US"/>
              <a:pPr/>
              <a:t>‹#›</a:t>
            </a:fld>
            <a:endParaRPr lang="en-US" altLang="en-US" b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A6B9773-5DDF-467E-A67B-6605C5E2D7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FD3FB9B3-1CC8-42E6-87D5-EA46BAC2188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35F5260-09AC-4E8D-8147-7DF8960F720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80CF06D-3D56-4F8E-A926-ADCFFAEE6D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2D6524C0-C8E2-43D7-B4E8-40F6C0CE546C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5525E948-C785-4AD0-A74A-545EDC8D062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59EC5B1C-7345-46C3-BDE4-84213ED79D5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44207EEF-E270-4F1D-8015-610B247E4834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0972DAA1-9AEE-4AAD-B0B4-A4705E0FE4A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39410C20-30AB-41D4-8D3C-BEB44F1A53C8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B9A72830-F20A-408E-85E3-D2F612CB5D3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4A4DC-C8BE-4C39-B8F2-41A10C34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8BB222-2388-46AD-970F-5F2F35312990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2E2BD-40C3-4FE2-9F0F-42D5D708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57870-A5FC-44D0-BCDA-1957439D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AB2A75CC-AEB4-45F4-BDF6-5D4E54555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7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50C7A-3CEF-4DCD-85C6-4A3D5978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4E9000-295B-461B-ABA6-6F3C0809A2A6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B8630-42D3-49E6-867C-793E2B42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2DB8-D1C5-4336-856B-2FE1D4EE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E1BE9C51-E2A0-443E-B09D-45BCA0BF2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8097-0A7D-43C6-AF90-3BB6E5AB59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C11664-C0F9-4471-9EF7-3C8EB4F50528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C02D1-3E80-4C2E-9DFF-592A2C878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807E-9AA4-4407-A5C3-0ADA71E8BE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4E050FB1-2B80-4847-AFF5-799BE340D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C6EFE5-5D8D-4A1B-8FC4-88B0CF036D0E}"/>
              </a:ext>
            </a:extLst>
          </p:cNvPr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56DFD-6461-488A-80B0-A0CC711FAC0D}"/>
              </a:ext>
            </a:extLst>
          </p:cNvPr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90B36-7AAC-405B-9F3D-26F5ADC537AB}"/>
              </a:ext>
            </a:extLst>
          </p:cNvPr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A88CA-0FA0-4D34-935E-26121FEA655E}"/>
              </a:ext>
            </a:extLst>
          </p:cNvPr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FB6F4083-2160-47ED-8733-182EC390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7220CD2-1D5D-4436-B830-7084697E71BA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97A5940E-1B1F-43A6-8DDF-2B398EECD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AE8F2121-97FD-4617-B8B6-F9D0D2752740}" type="slidenum">
              <a:rPr lang="en-US" altLang="en-US"/>
              <a:pPr/>
              <a:t>‹#›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DF65552A-1F6B-47A4-9A24-0EE33FD1D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03F4C461-ACA7-4AC7-B04A-41D96AF186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88DBA7C-E66A-4A14-9111-699B455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51227C6-7A63-43DE-900A-5ED88C1902F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D7305-7BF4-4E3A-BF44-D0D8FE54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5EDBA-1B4D-4321-93AB-F2F6E8B0B14B}"/>
              </a:ext>
            </a:extLst>
          </p:cNvPr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B95FD-5CD6-47AF-8A3D-FFE119C9767D}"/>
              </a:ext>
            </a:extLst>
          </p:cNvPr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>
            <a:extLst>
              <a:ext uri="{FF2B5EF4-FFF2-40B4-BE49-F238E27FC236}">
                <a16:creationId xmlns:a16="http://schemas.microsoft.com/office/drawing/2014/main" id="{D4A7B65B-86B1-4CCC-9ED1-173D30E088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F6FA1-1DE2-4066-A0F0-838CAE4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C5B23-BC90-4349-B404-BCBEA66D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</a:t>
            </a:r>
            <a:r>
              <a:rPr lang="en-US" dirty="0"/>
              <a:t>4 -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8EC5ABF2-84F7-4782-B8D7-E8EA62F0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Summary</a:t>
            </a:r>
            <a:r>
              <a:rPr lang="en-US" altLang="en-US" sz="320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AEAFF-5784-4C34-AEEF-04EC2C0715BF}"/>
              </a:ext>
            </a:extLst>
          </p:cNvPr>
          <p:cNvSpPr/>
          <p:nvPr/>
        </p:nvSpPr>
        <p:spPr>
          <a:xfrm>
            <a:off x="609600" y="760413"/>
            <a:ext cx="5029200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/>
              <a:t>[What did we learn today]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/>
              <a:t> </a:t>
            </a:r>
            <a:r>
              <a:rPr lang="en-US" sz="1200" dirty="0"/>
              <a:t>Physiology behind the </a:t>
            </a:r>
            <a:r>
              <a:rPr lang="en-US" sz="1200" dirty="0" err="1"/>
              <a:t>photoplethysmogram</a:t>
            </a:r>
            <a:r>
              <a:rPr lang="en-US" sz="1200" dirty="0"/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 Structure of </a:t>
            </a:r>
            <a:r>
              <a:rPr lang="en-US" sz="1200"/>
              <a:t>the PPG signals</a:t>
            </a:r>
            <a:r>
              <a:rPr lang="en-US" sz="12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 Measurements and signal analysis.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EC65A-B38D-4A5E-B5B0-56164A622010}"/>
              </a:ext>
            </a:extLst>
          </p:cNvPr>
          <p:cNvSpPr/>
          <p:nvPr/>
        </p:nvSpPr>
        <p:spPr>
          <a:xfrm>
            <a:off x="638175" y="2038350"/>
            <a:ext cx="5038725" cy="461963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/>
              <a:t>[Plan for the next week]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Respiration measurement &amp;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C72DCA-95AF-40AA-9C55-80FA1D10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 altLang="en-US"/>
              <a:t>What will we do today?</a:t>
            </a:r>
            <a:endParaRPr lang="cs-CZ" altLang="en-US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5E1B74F-DA60-4D28-9392-E829CF6959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6781800" cy="3962400"/>
          </a:xfrm>
        </p:spPr>
        <p:txBody>
          <a:bodyPr/>
          <a:lstStyle/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sz="2600" b="1"/>
              <a:t>The physiology behind PPG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sz="2600" b="1"/>
              <a:t>Structure of the PPG Signal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sz="2600" b="1"/>
              <a:t>PPG measurement with BIOPAC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6F896-1700-4A73-9916-FD18C74D8C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4724400" cy="29845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dirty="0" err="1"/>
              <a:t>Photoplethysmography</a:t>
            </a:r>
            <a:r>
              <a:rPr lang="en-US" dirty="0"/>
              <a:t> (PPG) is an optical measurement technique that can be used to detect blood volume changes in the </a:t>
            </a:r>
            <a:r>
              <a:rPr lang="en-US" dirty="0" err="1"/>
              <a:t>microvascular</a:t>
            </a:r>
            <a:r>
              <a:rPr lang="en-US" dirty="0"/>
              <a:t> bed of tissue</a:t>
            </a:r>
          </a:p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 err="1"/>
              <a:t>photodetector</a:t>
            </a:r>
            <a:r>
              <a:rPr lang="en-US" dirty="0"/>
              <a:t> can be placed on a tissue’s surface alongside the light-emitting diode and record the light that returns back</a:t>
            </a:r>
          </a:p>
          <a:p>
            <a:pPr eaLnBrk="1" hangingPunct="1">
              <a:defRPr/>
            </a:pPr>
            <a:r>
              <a:rPr lang="en-US" dirty="0"/>
              <a:t>Light intensity is attenuated by oxygenated and deoxygenated hemoglobin (in blood cells), myoglobin (in muscle), and cytochromes, as well as melatonin (in skin)</a:t>
            </a:r>
          </a:p>
          <a:p>
            <a:pPr eaLnBrk="1" hangingPunct="1">
              <a:defRPr/>
            </a:pPr>
            <a:r>
              <a:rPr lang="en-US" dirty="0"/>
              <a:t>Reductions in light intensity indicate relative increases in blood volume and </a:t>
            </a:r>
            <a:r>
              <a:rPr lang="en-US" i="1" dirty="0"/>
              <a:t>vice versa</a:t>
            </a:r>
            <a:endParaRPr lang="en-US" b="1" dirty="0"/>
          </a:p>
        </p:txBody>
      </p:sp>
      <p:sp>
        <p:nvSpPr>
          <p:cNvPr id="13315" name="Title 2">
            <a:extLst>
              <a:ext uri="{FF2B5EF4-FFF2-40B4-BE49-F238E27FC236}">
                <a16:creationId xmlns:a16="http://schemas.microsoft.com/office/drawing/2014/main" id="{353C3B50-1A37-4BDC-B7BC-3DAB63AF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The physiology behind PPG</a:t>
            </a:r>
          </a:p>
        </p:txBody>
      </p:sp>
      <p:pic>
        <p:nvPicPr>
          <p:cNvPr id="13316" name="Picture 16" descr="http://www.adinstruments.com/sites/default/files/wysiwyg-resources/images/lte_pcmlm_hs.png">
            <a:extLst>
              <a:ext uri="{FF2B5EF4-FFF2-40B4-BE49-F238E27FC236}">
                <a16:creationId xmlns:a16="http://schemas.microsoft.com/office/drawing/2014/main" id="{904181C4-F26D-4884-94DE-29F455A8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79450"/>
            <a:ext cx="44958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3">
            <a:extLst>
              <a:ext uri="{FF2B5EF4-FFF2-40B4-BE49-F238E27FC236}">
                <a16:creationId xmlns:a16="http://schemas.microsoft.com/office/drawing/2014/main" id="{4DC072FF-6621-4DEA-B7D7-B7B80948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4067175"/>
            <a:ext cx="156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b="1"/>
              <a:t>Wiggers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>
            <a:extLst>
              <a:ext uri="{FF2B5EF4-FFF2-40B4-BE49-F238E27FC236}">
                <a16:creationId xmlns:a16="http://schemas.microsoft.com/office/drawing/2014/main" id="{3BAB521B-6CB2-4C77-89A0-8E0BC773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668338"/>
            <a:ext cx="32512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A9118-B18B-442D-A491-DCA6801E9C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4800600" cy="2105025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Waves in the PPG</a:t>
            </a:r>
          </a:p>
          <a:p>
            <a:pPr lvl="1" eaLnBrk="1" hangingPunct="1">
              <a:defRPr/>
            </a:pPr>
            <a:r>
              <a:rPr lang="en-US" sz="2500" dirty="0"/>
              <a:t>The </a:t>
            </a:r>
            <a:r>
              <a:rPr lang="en-US" sz="2500" dirty="0" err="1"/>
              <a:t>photoplethysmogram</a:t>
            </a:r>
            <a:r>
              <a:rPr lang="en-US" sz="2500" dirty="0"/>
              <a:t> waveform consists of one systolic wave and one diastolic wave.</a:t>
            </a:r>
          </a:p>
          <a:p>
            <a:pPr lvl="1" eaLnBrk="1" hangingPunct="1">
              <a:defRPr/>
            </a:pPr>
            <a:r>
              <a:rPr lang="en-US" sz="2500" dirty="0"/>
              <a:t>The second derivative </a:t>
            </a:r>
            <a:r>
              <a:rPr lang="en-US" sz="2500" dirty="0" err="1"/>
              <a:t>photoplethysmogram</a:t>
            </a:r>
            <a:r>
              <a:rPr lang="en-US" sz="2500" dirty="0"/>
              <a:t> waveform consists of four systolic waves (a, b, c, and d waves) and one diastolic wave (e wave).</a:t>
            </a:r>
          </a:p>
        </p:txBody>
      </p:sp>
      <p:sp>
        <p:nvSpPr>
          <p:cNvPr id="14340" name="Title 2">
            <a:extLst>
              <a:ext uri="{FF2B5EF4-FFF2-40B4-BE49-F238E27FC236}">
                <a16:creationId xmlns:a16="http://schemas.microsoft.com/office/drawing/2014/main" id="{D8E42CB0-FCC2-4261-AC64-6C98F853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Structure of the PPG Signal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D331390-F94B-44BC-ABD9-FDEB4D26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4400550"/>
            <a:ext cx="2503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i="1">
                <a:latin typeface="Tw Cen MT" panose="020B0602020104020603" pitchFamily="34" charset="0"/>
              </a:rPr>
              <a:t>Ref.: M. Elgendi “Standard Terminologies for Photoplethysmogram Signals”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0DCA1-1969-417E-9E17-C602A748355E}"/>
              </a:ext>
            </a:extLst>
          </p:cNvPr>
          <p:cNvSpPr/>
          <p:nvPr/>
        </p:nvSpPr>
        <p:spPr>
          <a:xfrm>
            <a:off x="7958138" y="2038350"/>
            <a:ext cx="45402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PPG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C1952-DD21-40EF-BE46-A9671205292D}"/>
              </a:ext>
            </a:extLst>
          </p:cNvPr>
          <p:cNvSpPr/>
          <p:nvPr/>
        </p:nvSpPr>
        <p:spPr>
          <a:xfrm>
            <a:off x="7740650" y="3048000"/>
            <a:ext cx="1217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2</a:t>
            </a:r>
            <a:r>
              <a:rPr lang="en-US" sz="1000" b="1" baseline="3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nd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 derivative of </a:t>
            </a:r>
          </a:p>
          <a:p>
            <a:pPr algn="ctr">
              <a:defRPr/>
            </a:pP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PPG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9917B9-0B16-4613-8AB4-6A70664379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3562350"/>
            <a:ext cx="4648200" cy="158115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Parameters in the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PH: </a:t>
            </a:r>
            <a:r>
              <a:rPr lang="en-US" sz="2300" dirty="0"/>
              <a:t>pulse height or pulse amplitude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CP: </a:t>
            </a:r>
            <a:r>
              <a:rPr lang="en-US" sz="2300" dirty="0"/>
              <a:t>cardiac period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FWHM</a:t>
            </a:r>
            <a:r>
              <a:rPr lang="en-US" sz="2300" dirty="0"/>
              <a:t>: full width half max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PW</a:t>
            </a:r>
            <a:r>
              <a:rPr lang="en-US" sz="2300" dirty="0"/>
              <a:t>: peak width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PT</a:t>
            </a:r>
            <a:r>
              <a:rPr lang="en-US" sz="2300" dirty="0"/>
              <a:t>: peak threshold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PPT</a:t>
            </a:r>
            <a:r>
              <a:rPr lang="en-US" sz="2300" dirty="0"/>
              <a:t>: pulse travelling time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sp>
        <p:nvSpPr>
          <p:cNvPr id="15363" name="Title 2">
            <a:extLst>
              <a:ext uri="{FF2B5EF4-FFF2-40B4-BE49-F238E27FC236}">
                <a16:creationId xmlns:a16="http://schemas.microsoft.com/office/drawing/2014/main" id="{08BD8E91-DF76-41FD-BB08-90CE01C7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Structure of the PPG Signal</a:t>
            </a:r>
          </a:p>
        </p:txBody>
      </p:sp>
      <p:pic>
        <p:nvPicPr>
          <p:cNvPr id="15364" name="Picture 7">
            <a:extLst>
              <a:ext uri="{FF2B5EF4-FFF2-40B4-BE49-F238E27FC236}">
                <a16:creationId xmlns:a16="http://schemas.microsoft.com/office/drawing/2014/main" id="{F57B9710-C08C-4C8B-B14B-64D6EC1F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66750"/>
            <a:ext cx="3810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2">
            <a:extLst>
              <a:ext uri="{FF2B5EF4-FFF2-40B4-BE49-F238E27FC236}">
                <a16:creationId xmlns:a16="http://schemas.microsoft.com/office/drawing/2014/main" id="{89FD5546-2792-42C7-BE87-41538DEA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6750"/>
            <a:ext cx="35814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0ED834D-4A36-49AF-B01B-8FD078DA5A0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19600" y="2800351"/>
            <a:ext cx="4648200" cy="2343150"/>
          </a:xfrm>
          <a:prstGeom prst="rect">
            <a:avLst/>
          </a:prstGeom>
          <a:blipFill rotWithShape="1">
            <a:blip r:embed="rId4"/>
            <a:stretch>
              <a:fillRect t="-181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CD1CA0EA-71C6-473B-9151-9DEA40C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PPG Measurement</a:t>
            </a:r>
          </a:p>
        </p:txBody>
      </p:sp>
      <p:pic>
        <p:nvPicPr>
          <p:cNvPr id="16387" name="Picture 14" descr="http://www.engin.swarthmore.edu/%7Edluong1/E72/FinalProject/BlockDiagram.gif">
            <a:extLst>
              <a:ext uri="{FF2B5EF4-FFF2-40B4-BE49-F238E27FC236}">
                <a16:creationId xmlns:a16="http://schemas.microsoft.com/office/drawing/2014/main" id="{7D18FAA9-64C6-445E-BB83-077F040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9" b="19598"/>
          <a:stretch>
            <a:fillRect/>
          </a:stretch>
        </p:blipFill>
        <p:spPr bwMode="auto">
          <a:xfrm>
            <a:off x="4486275" y="742950"/>
            <a:ext cx="4267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10">
            <a:extLst>
              <a:ext uri="{FF2B5EF4-FFF2-40B4-BE49-F238E27FC236}">
                <a16:creationId xmlns:a16="http://schemas.microsoft.com/office/drawing/2014/main" id="{22BF3571-0D69-4E87-A30D-B58DF559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65325"/>
            <a:ext cx="457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Ref.: http://www.engin.swarthmore.edu/~dluong1/E72/FinalProject/heart.htm</a:t>
            </a:r>
          </a:p>
        </p:txBody>
      </p:sp>
      <p:pic>
        <p:nvPicPr>
          <p:cNvPr id="16389" name="Picture 10">
            <a:extLst>
              <a:ext uri="{FF2B5EF4-FFF2-40B4-BE49-F238E27FC236}">
                <a16:creationId xmlns:a16="http://schemas.microsoft.com/office/drawing/2014/main" id="{A71BC354-FE3F-4645-B490-A7CA16C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1350"/>
            <a:ext cx="32004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882B70C-6995-4F61-9D6B-0FF1B8DB6A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7275" y="3173413"/>
            <a:ext cx="3505200" cy="1970087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Operational configuration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Side-by-side mode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Transmission mode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Noise sources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Movement </a:t>
            </a:r>
            <a:r>
              <a:rPr lang="en-US" dirty="0" err="1"/>
              <a:t>artefacts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Ambient light interference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Variation in temperature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power line interference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/>
          </a:p>
          <a:p>
            <a:pPr marL="365760" lvl="1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pic>
        <p:nvPicPr>
          <p:cNvPr id="16391" name="Picture 11">
            <a:extLst>
              <a:ext uri="{FF2B5EF4-FFF2-40B4-BE49-F238E27FC236}">
                <a16:creationId xmlns:a16="http://schemas.microsoft.com/office/drawing/2014/main" id="{4E5FB7AC-A33E-4AEE-963E-4A3A63AF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66950"/>
            <a:ext cx="5162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>
            <a:extLst>
              <a:ext uri="{FF2B5EF4-FFF2-40B4-BE49-F238E27FC236}">
                <a16:creationId xmlns:a16="http://schemas.microsoft.com/office/drawing/2014/main" id="{9FD8DE39-BD46-4EA3-AAB6-E8085E7E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Exercice 1: PPG measurement with BIOPAC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6562D4C-089B-4B4A-A66C-D1AFE1BD11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9580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PPG is recorded using </a:t>
            </a:r>
            <a:r>
              <a:rPr lang="en-US" dirty="0" err="1"/>
              <a:t>Biopac</a:t>
            </a:r>
            <a:r>
              <a:rPr lang="en-US" dirty="0"/>
              <a:t> SS4LA </a:t>
            </a:r>
            <a:r>
              <a:rPr lang="en-US" dirty="0" err="1"/>
              <a:t>plethysmograph</a:t>
            </a:r>
            <a:r>
              <a:rPr lang="en-US" dirty="0"/>
              <a:t> transducer plugged in the first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/>
              <a:t>Tranducer</a:t>
            </a:r>
            <a:r>
              <a:rPr lang="en-US" dirty="0"/>
              <a:t> should be attached to the left hand, index finger.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for </a:t>
            </a:r>
            <a:r>
              <a:rPr lang="en-US" i="1" dirty="0"/>
              <a:t>Recording</a:t>
            </a:r>
            <a:r>
              <a:rPr lang="en-US" dirty="0"/>
              <a:t> and </a:t>
            </a:r>
            <a:r>
              <a:rPr lang="en-US" i="1" dirty="0"/>
              <a:t>Append into Memory</a:t>
            </a:r>
            <a:r>
              <a:rPr lang="en-US" dirty="0"/>
              <a:t> at a sampling rate of </a:t>
            </a:r>
            <a:r>
              <a:rPr lang="en-US" i="1" dirty="0"/>
              <a:t>200 Hz</a:t>
            </a:r>
            <a:r>
              <a:rPr lang="en-US" dirty="0"/>
              <a:t>. The total acquisition length can be set to 1 hour.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 the </a:t>
            </a:r>
            <a:r>
              <a:rPr lang="en-US" i="1" dirty="0"/>
              <a:t>Setup Channels</a:t>
            </a:r>
            <a:r>
              <a:rPr lang="en-US" dirty="0"/>
              <a:t> menu, the check boxes </a:t>
            </a:r>
            <a:r>
              <a:rPr lang="en-US" i="1" dirty="0"/>
              <a:t>Acquire Data, Plot on Screen, Enable Value Display</a:t>
            </a:r>
            <a:r>
              <a:rPr lang="en-US" dirty="0"/>
              <a:t> are enabled for the first channel.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CH1 should have the following settings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AC coupling 0.5 Hz High Pass, 1K Low Pass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Hardware-based filter 60 Hz Low Pass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Total gain 5000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C1 should calculate the Difference of the channel CH1 in order to estimate the first derivative of the PPG waveform. Channel C1 should not be visible.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C2 should calculate the Difference of the channel C1 in order to estimate the second derivative of the PPG waveform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PPG parameters calculation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Select two consecutive cardiac cycles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Read the values </a:t>
            </a:r>
            <a:r>
              <a:rPr lang="en-US" dirty="0"/>
              <a:t>for PH, CP, FWHM, PW, PT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/>
              <a:t>Estimate the heart rate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Estimate arterial stiffness and vascular aging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F5D7CC53-53DA-4667-99AF-5F0CE802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sz="3200" b="1"/>
              <a:t>Exercice 2: ECG &amp; PPG measurement with BIOPAC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2200ED-7ABC-47A8-A9B1-96D77967EB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9580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PPG is recorded using </a:t>
            </a:r>
            <a:r>
              <a:rPr lang="en-US" dirty="0" err="1"/>
              <a:t>Biopac</a:t>
            </a:r>
            <a:r>
              <a:rPr lang="en-US" dirty="0"/>
              <a:t> SS4LA </a:t>
            </a:r>
            <a:r>
              <a:rPr lang="en-US" dirty="0" err="1"/>
              <a:t>plethysmograph</a:t>
            </a:r>
            <a:r>
              <a:rPr lang="en-US" dirty="0"/>
              <a:t> transducer plugged in the first channel.</a:t>
            </a:r>
          </a:p>
          <a:p>
            <a:pPr lvl="1" eaLnBrk="1" hangingPunct="1">
              <a:defRPr/>
            </a:pPr>
            <a:r>
              <a:rPr lang="en-US" dirty="0"/>
              <a:t>3 leads ECG is recorded using </a:t>
            </a:r>
            <a:r>
              <a:rPr lang="en-US" dirty="0" err="1"/>
              <a:t>Biopac</a:t>
            </a:r>
            <a:r>
              <a:rPr lang="en-US" dirty="0"/>
              <a:t> SS2L connecting wires plugged in the 2</a:t>
            </a:r>
            <a:r>
              <a:rPr lang="en-US" baseline="30000" dirty="0"/>
              <a:t>nd</a:t>
            </a:r>
            <a:r>
              <a:rPr lang="en-US" dirty="0"/>
              <a:t> channel.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CH2 should have the following settings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AC coupling 0.5 Hz High Pass, 1K Low Pass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Hardware-based filter 35 Hz Low Pass</a:t>
            </a:r>
          </a:p>
          <a:p>
            <a:pPr marL="914717" lvl="2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/>
              <a:t>Total gain 2000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C3 should calculate the heart rate from the PPG signal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C4 should calculate the heart rate from the ECG signal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C5 should estimate the mean arterial pressure from the pulse amplitude in the PPG signal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Pulse travel time calculation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Select one cardiac cycle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Use the measurement window and calculate the PPT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Estimate the mean arterial blood pressure using the PPT and the pulse amplitude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Suggest a method for calculating and displaying the PPT during </a:t>
            </a:r>
            <a:r>
              <a:rPr lang="en-US" sz="2500" dirty="0" err="1"/>
              <a:t>realtime</a:t>
            </a:r>
            <a:r>
              <a:rPr lang="en-US" sz="2500" dirty="0"/>
              <a:t> measurement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Heart rate comparison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Select a sufficiently long time period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Calculate and compare the mean, min and max heart rates obtained from ECG and PPG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1E17E07B-1CC5-44C7-AFF9-51ECC55A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3: active standing test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C7CA35E-9248-454F-A3F5-2BA30381B0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047750"/>
            <a:ext cx="7924800" cy="26670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Active Change of Posture Test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Subject is instrumented for PPG measurement with </a:t>
            </a:r>
            <a:r>
              <a:rPr lang="en-US" dirty="0" err="1"/>
              <a:t>Biopac</a:t>
            </a:r>
            <a:r>
              <a:rPr lang="en-US" dirty="0"/>
              <a:t>  by the examiner.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The examiner records the PPG signal for 120 seconds.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The examiner gives a vocal signal to the subject to stand.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Subject stands up.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The examiner records the PPG signal for 120 seconds.</a:t>
            </a:r>
          </a:p>
          <a:p>
            <a:pPr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3000" b="1" dirty="0"/>
              <a:t>Evaluation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400" dirty="0"/>
              <a:t>Identify significant phases in the heart rate and blood pressure waves</a:t>
            </a:r>
          </a:p>
          <a:p>
            <a:pPr lvl="1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400" dirty="0"/>
              <a:t>Compare the mean values between phases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781</Words>
  <Application>Microsoft Office PowerPoint</Application>
  <PresentationFormat>On-screen Show (16:9)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The physiology behind PPG</vt:lpstr>
      <vt:lpstr>Structure of the PPG Signal</vt:lpstr>
      <vt:lpstr>Structure of the PPG Signal</vt:lpstr>
      <vt:lpstr>PPG Measurement</vt:lpstr>
      <vt:lpstr>Exercice 1: PPG measurement with BIOPAC</vt:lpstr>
      <vt:lpstr>Exercice 2: ECG &amp; PPG measurement with BIOPAC</vt:lpstr>
      <vt:lpstr>Exercise 3: active standing test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