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97" r:id="rId3"/>
    <p:sldId id="459" r:id="rId4"/>
    <p:sldId id="460" r:id="rId5"/>
    <p:sldId id="462" r:id="rId6"/>
    <p:sldId id="468" r:id="rId7"/>
    <p:sldId id="463" r:id="rId8"/>
    <p:sldId id="465" r:id="rId9"/>
    <p:sldId id="466" r:id="rId10"/>
    <p:sldId id="467" r:id="rId11"/>
  </p:sldIdLst>
  <p:sldSz cx="9144000" cy="5143500" type="screen16x9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2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228EA9-655A-46AF-BA27-23A3B7994864}" type="datetimeFigureOut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417C35-9F84-42A1-92EC-5396AD335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78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fld id="{7DEA08E7-45FE-4BC6-8D81-6F0CE97CD9AA}" type="datetimeFigureOut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fld id="{E8B01E24-FF7C-4E22-B9F0-3F0718C3C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6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4820" name="Rectangl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4744BA1-D0BC-4FEA-A88B-58726819741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363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48076AF-2593-4424-A89F-F599BCEB0A66}" type="datetime1">
              <a:rPr lang="en-US"/>
              <a:pPr>
                <a:defRPr/>
              </a:pPr>
              <a:t>6/7/2019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177800"/>
            <a:ext cx="5867400" cy="273050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CB22A8F1-07B3-4C5C-9071-6C7047F468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4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E84351-EA9C-4D31-8047-2CFEBAFC58F1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81D8B960-FBAE-4F57-BD51-B42012402A05}" type="slidenum">
              <a:rPr 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3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E11B53-C2A2-4B85-BA52-9EAB277911E5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F092B07-87F6-4F46-88AE-564448FD6578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51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B8693E03-0D8D-4DD2-8BB8-919DFC8908AD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D0D00D8E-F5E7-4398-8261-D96C74ACC8A4}" type="slidenum">
              <a:rPr lang="en-US"/>
              <a:pPr>
                <a:defRPr/>
              </a:pPr>
              <a:t>‹#›</a:t>
            </a:fld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2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A249456E-6775-4106-B900-8DF97BDF1A15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21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48906E6-6270-42E3-8EF6-15BC232D9880}" type="slidenum">
              <a:rPr 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C9EA42-4144-4F24-B97C-4175929D9255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682FB338-D0E6-48CE-9074-A33288FDD3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5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565776-582D-4C64-920C-52D7AE613B9D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EB9065D1-D97F-4EF1-9659-CFB2503368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9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5B4C80-AACD-43F7-8B19-48645DF99A4F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A639C594-2165-4D66-9295-15AE708B19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4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525" y="3429000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3497263"/>
            <a:ext cx="1463675" cy="5349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3490913"/>
            <a:ext cx="7589837" cy="5349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0"/>
            <a:ext cx="100013" cy="5149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4638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1BEDB7FF-105F-4279-88D0-FC7B6C51086B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8"/>
            <a:ext cx="1447800" cy="498475"/>
          </a:xfrm>
          <a:prstGeom prst="rect">
            <a:avLst/>
          </a:prstGeo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8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4A1E71C-4ED7-440D-AE75-CDC4AAD15B22}" type="slidenum">
              <a:rPr lang="en-US"/>
              <a:pPr>
                <a:defRPr/>
              </a:pPr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300"/>
            <a:ext cx="4572000" cy="273050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9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123950"/>
            <a:ext cx="8153400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1FDF397D-0B73-4251-B62C-8F9028B7E957}" type="datetime1">
              <a:rPr lang="en-US"/>
              <a:pPr>
                <a:defRPr/>
              </a:pPr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44550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0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1" name="Title Placeholder 21"/>
          <p:cNvSpPr>
            <a:spLocks noGrp="1"/>
          </p:cNvSpPr>
          <p:nvPr>
            <p:ph type="title"/>
          </p:nvPr>
        </p:nvSpPr>
        <p:spPr bwMode="auto">
          <a:xfrm>
            <a:off x="152400" y="117475"/>
            <a:ext cx="8763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/>
              <a:t>Exercises – biological signals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075"/>
            <a:ext cx="6515100" cy="51435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/>
              <a:t>Exercise 5</a:t>
            </a:r>
            <a:r>
              <a:rPr lang="en-US" dirty="0"/>
              <a:t> - SS 2014 – Michel Kana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sz="3000" b="1" dirty="0" err="1"/>
              <a:t>Exercice</a:t>
            </a:r>
            <a:r>
              <a:rPr lang="en-US" sz="3000" b="1" dirty="0"/>
              <a:t> 4: Breathe holding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8839200" cy="4343400"/>
          </a:xfrm>
        </p:spPr>
        <p:txBody>
          <a:bodyPr>
            <a:normAutofit fontScale="9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Procedure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is instrumented for Respiration and pulse measurement with </a:t>
            </a:r>
            <a:r>
              <a:rPr lang="en-US" dirty="0" err="1"/>
              <a:t>Biopac</a:t>
            </a:r>
            <a:r>
              <a:rPr lang="en-US" dirty="0"/>
              <a:t>. 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should record 60 sec of quiet breathing followed by 10-30 sec breathe holding.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should resume 60 sec of quiet breathing.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Evaluation</a:t>
            </a: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900" dirty="0"/>
              <a:t>Calculate the mean heart rate, respiration rate, mean tidal volume, mean inspiration and expiration durations for each of the three phase.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900" dirty="0"/>
              <a:t>Compare and discuss the values.</a:t>
            </a:r>
          </a:p>
        </p:txBody>
      </p:sp>
    </p:spTree>
    <p:extLst>
      <p:ext uri="{BB962C8B-B14F-4D97-AF65-F5344CB8AC3E}">
        <p14:creationId xmlns:p14="http://schemas.microsoft.com/office/powerpoint/2010/main" val="269843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153400" cy="473075"/>
          </a:xfrm>
        </p:spPr>
        <p:txBody>
          <a:bodyPr/>
          <a:lstStyle/>
          <a:p>
            <a:pPr eaLnBrk="1" hangingPunct="1"/>
            <a:r>
              <a:rPr lang="en-US"/>
              <a:t>What will we do today?</a:t>
            </a:r>
            <a:endParaRPr lang="cs-CZ"/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742950"/>
            <a:ext cx="6781800" cy="3962400"/>
          </a:xfrm>
        </p:spPr>
        <p:txBody>
          <a:bodyPr/>
          <a:lstStyle/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The physiology of Respiration</a:t>
            </a:r>
          </a:p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Structure of the Respiration Signal</a:t>
            </a:r>
          </a:p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Respiration measurement with BIOPAC</a:t>
            </a:r>
          </a:p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-1" y="742950"/>
            <a:ext cx="5286375" cy="44005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/>
              <a:t>The respiration system consists of structures involved in ventilation and gas exchange</a:t>
            </a:r>
          </a:p>
          <a:p>
            <a:pPr lvl="1" eaLnBrk="1" hangingPunct="1">
              <a:defRPr/>
            </a:pPr>
            <a:r>
              <a:rPr lang="en-US" dirty="0"/>
              <a:t>Airways that lead air from the external environment to the exchange surface of lungs</a:t>
            </a:r>
          </a:p>
          <a:p>
            <a:pPr lvl="1" eaLnBrk="1" hangingPunct="1">
              <a:defRPr/>
            </a:pPr>
            <a:r>
              <a:rPr lang="en-US" dirty="0"/>
              <a:t>Alveoli that form an exchange surface where oxygen moves to blood and carbon dioxide moves from blood.</a:t>
            </a:r>
          </a:p>
          <a:p>
            <a:pPr lvl="1" eaLnBrk="1" hangingPunct="1">
              <a:defRPr/>
            </a:pPr>
            <a:r>
              <a:rPr lang="en-US" dirty="0"/>
              <a:t>Bones and muscles of the thorax and the abdomen that assist in ventilation.</a:t>
            </a:r>
          </a:p>
          <a:p>
            <a:pPr eaLnBrk="1" hangingPunct="1">
              <a:defRPr/>
            </a:pPr>
            <a:r>
              <a:rPr lang="en-US" dirty="0"/>
              <a:t>The primary functions of the respiration system include </a:t>
            </a:r>
          </a:p>
          <a:p>
            <a:pPr lvl="1" eaLnBrk="1" hangingPunct="1">
              <a:defRPr/>
            </a:pPr>
            <a:r>
              <a:rPr lang="en-US" dirty="0"/>
              <a:t>Gas exchange</a:t>
            </a:r>
          </a:p>
          <a:p>
            <a:pPr lvl="1" eaLnBrk="1" hangingPunct="1">
              <a:defRPr/>
            </a:pPr>
            <a:r>
              <a:rPr lang="en-US" dirty="0"/>
              <a:t>Homeostatic regulation of body pH</a:t>
            </a:r>
          </a:p>
          <a:p>
            <a:pPr lvl="1" eaLnBrk="1" hangingPunct="1">
              <a:defRPr/>
            </a:pPr>
            <a:r>
              <a:rPr lang="en-US" dirty="0"/>
              <a:t>Protection from inhaled pathogens </a:t>
            </a:r>
          </a:p>
          <a:p>
            <a:pPr lvl="1" eaLnBrk="1" hangingPunct="1">
              <a:defRPr/>
            </a:pPr>
            <a:r>
              <a:rPr lang="en-US" dirty="0"/>
              <a:t>Vocalization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The physiology of </a:t>
            </a:r>
            <a:r>
              <a:rPr lang="de-DE" b="1" dirty="0"/>
              <a:t>Respiration</a:t>
            </a:r>
            <a:endParaRPr 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4" name="Picture 2" descr="http://ckcsphysiology.wikispaces.com/file/view/Untitled.png/128037971/383x291/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004" y="2710877"/>
            <a:ext cx="3114675" cy="236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0.gstatic.com/images?q=tbn:ANd9GcTl_9mdKMiXbzKU_J8uXQqJfAvddTuxxHEg5cWVemxF44h5tV_aL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084" y="666751"/>
            <a:ext cx="2418513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4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-1" y="742950"/>
            <a:ext cx="5638801" cy="440055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defRPr/>
            </a:pPr>
            <a:r>
              <a:rPr lang="en-US" b="1" dirty="0"/>
              <a:t>Breathing</a:t>
            </a:r>
            <a:r>
              <a:rPr lang="en-US" dirty="0"/>
              <a:t> is an active process that uses muscle contraction to create a pressure gradient.</a:t>
            </a:r>
          </a:p>
          <a:p>
            <a:pPr lvl="1" eaLnBrk="1" hangingPunct="1">
              <a:defRPr/>
            </a:pPr>
            <a:r>
              <a:rPr lang="en-US" dirty="0"/>
              <a:t>When the diaphragm contracts, it drops down toward the abdomen about 1.5 cm, increasing thoracic volume.</a:t>
            </a:r>
          </a:p>
          <a:p>
            <a:pPr lvl="1" eaLnBrk="1" hangingPunct="1">
              <a:defRPr/>
            </a:pPr>
            <a:r>
              <a:rPr lang="en-US" dirty="0"/>
              <a:t>When costal and scalene muscles contract, they pull the ribs upward and out, increasing thoracic volume.</a:t>
            </a:r>
          </a:p>
          <a:p>
            <a:r>
              <a:rPr lang="en-US" dirty="0"/>
              <a:t>The basic  rhythm  of breathing is established by  inspiratory and  expiratory  respiratory centers in the </a:t>
            </a:r>
            <a:r>
              <a:rPr lang="en-US" b="1" dirty="0"/>
              <a:t>medulla</a:t>
            </a:r>
            <a:r>
              <a:rPr lang="en-US" dirty="0"/>
              <a:t>.</a:t>
            </a:r>
          </a:p>
          <a:p>
            <a:pPr eaLnBrk="1" hangingPunct="1">
              <a:defRPr/>
            </a:pPr>
            <a:r>
              <a:rPr lang="en-US" dirty="0"/>
              <a:t>The air moved during breathing is divided into four lung volumes.</a:t>
            </a:r>
          </a:p>
          <a:p>
            <a:pPr lvl="1" eaLnBrk="1" hangingPunct="1">
              <a:defRPr/>
            </a:pPr>
            <a:r>
              <a:rPr lang="en-US" b="1" dirty="0"/>
              <a:t>Tidal volume </a:t>
            </a:r>
            <a:r>
              <a:rPr lang="en-US" dirty="0"/>
              <a:t>is the volume of air that moves during a single inspiration or expiration (ca. 500 mL).</a:t>
            </a:r>
          </a:p>
          <a:p>
            <a:pPr lvl="1" eaLnBrk="1" hangingPunct="1">
              <a:defRPr/>
            </a:pPr>
            <a:r>
              <a:rPr lang="en-US" b="1" dirty="0"/>
              <a:t>Inspiratory reserved volume </a:t>
            </a:r>
            <a:r>
              <a:rPr lang="en-US" dirty="0"/>
              <a:t>is the additional volume of air that can be inhaled after tidal volume is reached during inspiration (ca. 3000 mL).</a:t>
            </a:r>
          </a:p>
          <a:p>
            <a:pPr lvl="1" eaLnBrk="1" hangingPunct="1">
              <a:defRPr/>
            </a:pPr>
            <a:r>
              <a:rPr lang="en-US" b="1" dirty="0"/>
              <a:t>Expiratory reserved volume </a:t>
            </a:r>
            <a:r>
              <a:rPr lang="en-US" dirty="0"/>
              <a:t>is the additional volume air that can be exhaled after the tidal volume is reached during expiration (ca. 1100 mL).</a:t>
            </a:r>
          </a:p>
          <a:p>
            <a:pPr lvl="1" eaLnBrk="1" hangingPunct="1">
              <a:defRPr/>
            </a:pPr>
            <a:r>
              <a:rPr lang="en-US" b="1" dirty="0"/>
              <a:t>Residual volume </a:t>
            </a:r>
            <a:r>
              <a:rPr lang="en-US" dirty="0"/>
              <a:t>if the volume of air that remains in the lungs after a maximal exhalation (ca. 1200 mL).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The physiology of </a:t>
            </a:r>
            <a:r>
              <a:rPr lang="de-DE" b="1" dirty="0"/>
              <a:t>Respiration</a:t>
            </a:r>
            <a:endParaRPr 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 descr="http://drlillianglassbodylanguageblog.files.wordpress.com/2009/12/terrorist-breath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14"/>
          <a:stretch/>
        </p:blipFill>
        <p:spPr bwMode="auto">
          <a:xfrm>
            <a:off x="5562599" y="819149"/>
            <a:ext cx="190500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rlillianglassbodylanguageblog.files.wordpress.com/2009/12/terrorist-breath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5"/>
          <a:stretch/>
        </p:blipFill>
        <p:spPr bwMode="auto">
          <a:xfrm>
            <a:off x="7381102" y="2724150"/>
            <a:ext cx="176289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819150"/>
            <a:ext cx="5562600" cy="42672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dirty="0"/>
              <a:t>Respiration creates change in thoracic or abdominal circumference.</a:t>
            </a:r>
          </a:p>
          <a:p>
            <a:pPr eaLnBrk="1" hangingPunct="1">
              <a:defRPr/>
            </a:pPr>
            <a:r>
              <a:rPr lang="en-US" dirty="0"/>
              <a:t>The measurement of the thoracic or abdominal circumference as a voltage is called </a:t>
            </a:r>
            <a:r>
              <a:rPr lang="en-US" b="1" dirty="0"/>
              <a:t>respiration signal.</a:t>
            </a:r>
          </a:p>
          <a:p>
            <a:pPr eaLnBrk="1" hangingPunct="1">
              <a:defRPr/>
            </a:pPr>
            <a:r>
              <a:rPr lang="en-US" dirty="0"/>
              <a:t>The respiration signal contains various information:</a:t>
            </a:r>
          </a:p>
          <a:p>
            <a:pPr lvl="1" eaLnBrk="1" hangingPunct="1">
              <a:defRPr/>
            </a:pPr>
            <a:r>
              <a:rPr lang="en-US" dirty="0"/>
              <a:t>The </a:t>
            </a:r>
            <a:r>
              <a:rPr lang="en-US" b="1" dirty="0"/>
              <a:t>respiration rate</a:t>
            </a:r>
            <a:r>
              <a:rPr lang="en-US" dirty="0"/>
              <a:t>: number of inhalation/exhalation cycles per minute (ca. 12-14).</a:t>
            </a:r>
          </a:p>
          <a:p>
            <a:pPr lvl="1" eaLnBrk="1" hangingPunct="1">
              <a:defRPr/>
            </a:pPr>
            <a:r>
              <a:rPr lang="en-US" dirty="0"/>
              <a:t>The </a:t>
            </a:r>
            <a:r>
              <a:rPr lang="en-US" b="1" dirty="0"/>
              <a:t>tidal volume</a:t>
            </a:r>
            <a:r>
              <a:rPr lang="en-US" dirty="0"/>
              <a:t>: estimated from the amplitude of the respiration signal during quiet breathing. Calibration is required.</a:t>
            </a:r>
          </a:p>
          <a:p>
            <a:pPr lvl="1" eaLnBrk="1" hangingPunct="1">
              <a:defRPr/>
            </a:pPr>
            <a:r>
              <a:rPr lang="en-US" dirty="0"/>
              <a:t>The </a:t>
            </a:r>
            <a:r>
              <a:rPr lang="en-US" b="1" dirty="0"/>
              <a:t>inspiratory reserved volume</a:t>
            </a:r>
            <a:r>
              <a:rPr lang="en-US" dirty="0"/>
              <a:t>: estimated from the amplitude of the respiration signal during forced inhalation.</a:t>
            </a:r>
          </a:p>
          <a:p>
            <a:pPr lvl="1" eaLnBrk="1" hangingPunct="1">
              <a:defRPr/>
            </a:pPr>
            <a:r>
              <a:rPr lang="en-US" dirty="0"/>
              <a:t>The </a:t>
            </a:r>
            <a:r>
              <a:rPr lang="en-US" b="1" dirty="0"/>
              <a:t>expiratory reserved volume</a:t>
            </a:r>
            <a:r>
              <a:rPr lang="en-US" dirty="0"/>
              <a:t>: estimated from the amplitude of the respiration signal during forced exhalation.</a:t>
            </a:r>
          </a:p>
          <a:p>
            <a:pPr lvl="1" eaLnBrk="1" hangingPunct="1">
              <a:defRPr/>
            </a:pPr>
            <a:r>
              <a:rPr lang="en-US" dirty="0"/>
              <a:t>The inspiration and Expiration duration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Structure of the Respiration Signal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 descr="http://www.physionet.org/tutorials/apt/img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0" t="10545" r="8834" b="5442"/>
          <a:stretch/>
        </p:blipFill>
        <p:spPr bwMode="auto">
          <a:xfrm>
            <a:off x="5488020" y="2647950"/>
            <a:ext cx="356072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7" y="1200150"/>
            <a:ext cx="1806575" cy="126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69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819150"/>
            <a:ext cx="8534400" cy="12954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/>
              <a:t>Respiration creates bi-directional airflow.</a:t>
            </a:r>
          </a:p>
          <a:p>
            <a:pPr eaLnBrk="1" hangingPunct="1">
              <a:defRPr/>
            </a:pPr>
            <a:r>
              <a:rPr lang="en-US" dirty="0"/>
              <a:t>The measurement of airflow as a voltage is called </a:t>
            </a:r>
            <a:r>
              <a:rPr lang="en-US" b="1" dirty="0"/>
              <a:t>airflow signal.</a:t>
            </a:r>
          </a:p>
          <a:p>
            <a:pPr eaLnBrk="1" hangingPunct="1">
              <a:defRPr/>
            </a:pPr>
            <a:r>
              <a:rPr lang="en-US" dirty="0"/>
              <a:t>Volume measurements are obtained by integrating the airflow signal. </a:t>
            </a:r>
            <a:endParaRPr lang="en-US" b="1" dirty="0"/>
          </a:p>
          <a:p>
            <a:pPr marL="366713" lvl="1" indent="0" eaLnBrk="1" hangingPunct="1">
              <a:buNone/>
              <a:defRPr/>
            </a:pPr>
            <a:endParaRPr lang="en-US" dirty="0"/>
          </a:p>
        </p:txBody>
      </p:sp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Structure of the Air Flow Signal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62150"/>
            <a:ext cx="3429000" cy="306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47950"/>
            <a:ext cx="1862137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70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sz="3200" b="1" dirty="0" err="1"/>
              <a:t>Exercice</a:t>
            </a:r>
            <a:r>
              <a:rPr lang="en-US" sz="3200" b="1" dirty="0"/>
              <a:t> </a:t>
            </a:r>
            <a:r>
              <a:rPr lang="de-DE" sz="3200" b="1" dirty="0"/>
              <a:t>1</a:t>
            </a:r>
            <a:r>
              <a:rPr lang="en-US" sz="3200" b="1" dirty="0"/>
              <a:t>: Respiration measurement with BIOPAC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8915400" cy="4476750"/>
          </a:xfrm>
        </p:spPr>
        <p:txBody>
          <a:bodyPr>
            <a:normAutofit fontScale="70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 err="1"/>
              <a:t>Biopac</a:t>
            </a:r>
            <a:r>
              <a:rPr lang="en-US" sz="3000" b="1" dirty="0"/>
              <a:t> MP35 measurement system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Respiration is recorded using the </a:t>
            </a:r>
            <a:r>
              <a:rPr lang="en-US" dirty="0" err="1"/>
              <a:t>Biopac</a:t>
            </a:r>
            <a:r>
              <a:rPr lang="en-US" dirty="0"/>
              <a:t> SS5LB transducer plugged in the first channel.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Air flow is measured with a </a:t>
            </a:r>
            <a:r>
              <a:rPr lang="en-US" dirty="0" err="1"/>
              <a:t>Biopac</a:t>
            </a:r>
            <a:r>
              <a:rPr lang="en-US" dirty="0"/>
              <a:t> SS11LA transducer plugged in the second channel.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Air temperature is measured with a </a:t>
            </a:r>
            <a:r>
              <a:rPr lang="en-US" dirty="0" err="1"/>
              <a:t>Biopac</a:t>
            </a:r>
            <a:r>
              <a:rPr lang="en-US" dirty="0"/>
              <a:t> SS6L transducer plugged in the third channel.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err="1"/>
              <a:t>Biopac</a:t>
            </a:r>
            <a:r>
              <a:rPr lang="en-US" b="1" dirty="0"/>
              <a:t> Student Lab PRO software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The acquisition is set up at a sampling rate of </a:t>
            </a:r>
            <a:r>
              <a:rPr lang="en-US" i="1" dirty="0"/>
              <a:t>200 Hz</a:t>
            </a:r>
            <a:r>
              <a:rPr lang="en-US" dirty="0"/>
              <a:t>.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Analog </a:t>
            </a:r>
            <a:r>
              <a:rPr lang="en-US" sz="2500" dirty="0"/>
              <a:t>Channel CH1 have the preset </a:t>
            </a:r>
            <a:r>
              <a:rPr lang="en-US" sz="2500" i="1" dirty="0"/>
              <a:t>Respiration (SS5BL)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Analog Channel </a:t>
            </a:r>
            <a:r>
              <a:rPr lang="en-US" sz="2500" dirty="0"/>
              <a:t>CH2 should have should the preset </a:t>
            </a:r>
            <a:r>
              <a:rPr lang="en-US" sz="2500" i="1" dirty="0"/>
              <a:t>Airflow (SS11L)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Analog Channel </a:t>
            </a:r>
            <a:r>
              <a:rPr lang="en-US" sz="2500" dirty="0"/>
              <a:t>CH3 should have should the preset </a:t>
            </a:r>
            <a:r>
              <a:rPr lang="en-US" sz="2500" i="1" dirty="0"/>
              <a:t>Temperature (deg C)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Calculation Channel C1 should have the preset </a:t>
            </a:r>
            <a:r>
              <a:rPr lang="en-US" sz="2500" i="1" dirty="0"/>
              <a:t>Respiration Rate </a:t>
            </a:r>
            <a:r>
              <a:rPr lang="en-US" sz="2500" dirty="0"/>
              <a:t>(from CH1)</a:t>
            </a:r>
            <a:endParaRPr lang="en-US" sz="2500" i="1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Calculation Channel C2 should have the preset </a:t>
            </a:r>
            <a:r>
              <a:rPr lang="en-US" sz="2500" i="1" dirty="0"/>
              <a:t>Lung Volume </a:t>
            </a:r>
            <a:r>
              <a:rPr lang="en-US" sz="2500" dirty="0"/>
              <a:t>(from CH2)</a:t>
            </a:r>
          </a:p>
          <a:p>
            <a:pPr marL="319405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b="1" dirty="0"/>
              <a:t>Respiration parameters calculation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Estimate the breathing rate, the mean tidal volume, the mean inspiration and expiration duration</a:t>
            </a:r>
          </a:p>
        </p:txBody>
      </p:sp>
    </p:spTree>
    <p:extLst>
      <p:ext uri="{BB962C8B-B14F-4D97-AF65-F5344CB8AC3E}">
        <p14:creationId xmlns:p14="http://schemas.microsoft.com/office/powerpoint/2010/main" val="83352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sz="3000" b="1" dirty="0" err="1"/>
              <a:t>Exercice</a:t>
            </a:r>
            <a:r>
              <a:rPr lang="en-US" sz="3000" b="1" dirty="0"/>
              <a:t> 2: Respiratory volume estimation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8839200" cy="4343400"/>
          </a:xfrm>
        </p:spPr>
        <p:txBody>
          <a:bodyPr>
            <a:normAutofit fontScale="9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Procedure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is instrumented for Respiration measurement with </a:t>
            </a:r>
            <a:r>
              <a:rPr lang="en-US" dirty="0" err="1"/>
              <a:t>Biopac</a:t>
            </a:r>
            <a:r>
              <a:rPr lang="en-US" dirty="0"/>
              <a:t>. 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should perform a normal inhalation, followed by a forced inhalation to maximal lung volume during 60 sec.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should perform a normal exhalation, followed by a forced exhalation to minimal lung volume during 60 sec.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Evaluation</a:t>
            </a: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900" dirty="0"/>
              <a:t>Calculate the tidal volume during forced exhalation and forced inhalation.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900" dirty="0"/>
              <a:t>Compare the obtained values with tidal volume during quiet breathing and estimate the expiratory and inspiratory reserved volumes.</a:t>
            </a:r>
          </a:p>
        </p:txBody>
      </p:sp>
    </p:spTree>
    <p:extLst>
      <p:ext uri="{BB962C8B-B14F-4D97-AF65-F5344CB8AC3E}">
        <p14:creationId xmlns:p14="http://schemas.microsoft.com/office/powerpoint/2010/main" val="226823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sz="3000" b="1" dirty="0" err="1"/>
              <a:t>Exercice</a:t>
            </a:r>
            <a:r>
              <a:rPr lang="en-US" sz="3000" b="1" dirty="0"/>
              <a:t> 3: Respiratory patterns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8839200" cy="4343400"/>
          </a:xfrm>
        </p:spPr>
        <p:txBody>
          <a:bodyPr>
            <a:normAutofit fontScale="9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Procedure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is instrumented for Respiration measurement with </a:t>
            </a:r>
            <a:r>
              <a:rPr lang="en-US" dirty="0" err="1"/>
              <a:t>Biopac</a:t>
            </a:r>
            <a:r>
              <a:rPr lang="en-US" dirty="0"/>
              <a:t>. 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should perform 6 cycles deep breathing during 60 sec.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should then perform 60 cycles hyperventilation during 60 sec.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should then record a couple of respiration cycles during cough and yawning.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Evaluation</a:t>
            </a: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900" dirty="0"/>
              <a:t>Calculate the mean tidal volume, mean inspiration and expiration durations for each experiment.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900" dirty="0"/>
              <a:t>Compare the values between experiments.</a:t>
            </a:r>
          </a:p>
        </p:txBody>
      </p:sp>
    </p:spTree>
    <p:extLst>
      <p:ext uri="{BB962C8B-B14F-4D97-AF65-F5344CB8AC3E}">
        <p14:creationId xmlns:p14="http://schemas.microsoft.com/office/powerpoint/2010/main" val="25356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828</Words>
  <Application>Microsoft Office PowerPoint</Application>
  <PresentationFormat>On-screen Show (16:9)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Wingdings 2</vt:lpstr>
      <vt:lpstr>WidescreenPresentation</vt:lpstr>
      <vt:lpstr>Exercises – biological signals</vt:lpstr>
      <vt:lpstr>What will we do today?</vt:lpstr>
      <vt:lpstr>The physiology of Respiration</vt:lpstr>
      <vt:lpstr>The physiology of Respiration</vt:lpstr>
      <vt:lpstr>Structure of the Respiration Signal</vt:lpstr>
      <vt:lpstr>Structure of the Air Flow Signal</vt:lpstr>
      <vt:lpstr>Exercice 1: Respiration measurement with BIOPAC</vt:lpstr>
      <vt:lpstr>Exercice 2: Respiratory volume estimation</vt:lpstr>
      <vt:lpstr>Exercice 3: Respiratory patterns</vt:lpstr>
      <vt:lpstr>Exercice 4: Breathe holding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2019-06-06T22:36:06Z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