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6" r:id="rId2"/>
    <p:sldId id="397" r:id="rId3"/>
    <p:sldId id="441" r:id="rId4"/>
    <p:sldId id="442" r:id="rId5"/>
    <p:sldId id="443" r:id="rId6"/>
    <p:sldId id="444" r:id="rId7"/>
    <p:sldId id="445" r:id="rId8"/>
    <p:sldId id="446" r:id="rId9"/>
    <p:sldId id="447" r:id="rId10"/>
    <p:sldId id="448" r:id="rId11"/>
    <p:sldId id="365" r:id="rId12"/>
  </p:sldIdLst>
  <p:sldSz cx="9144000" cy="5143500" type="screen16x9"/>
  <p:notesSz cx="6858000" cy="9144000"/>
  <p:defaultTextStyle>
    <a:defPPr>
      <a:defRPr lang="cs-CZ"/>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B3"/>
    <a:srgbClr val="DEC2DB"/>
    <a:srgbClr val="FFFF99"/>
    <a:srgbClr val="FFFF66"/>
    <a:srgbClr val="DF6645"/>
    <a:srgbClr val="A38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86934" autoAdjust="0"/>
  </p:normalViewPr>
  <p:slideViewPr>
    <p:cSldViewPr>
      <p:cViewPr varScale="1">
        <p:scale>
          <a:sx n="83" d="100"/>
          <a:sy n="83" d="100"/>
        </p:scale>
        <p:origin x="1098" y="114"/>
      </p:cViewPr>
      <p:guideLst>
        <p:guide orient="horz" pos="1620"/>
        <p:guide pos="2880"/>
      </p:guideLst>
    </p:cSldViewPr>
  </p:slideViewPr>
  <p:outlineViewPr>
    <p:cViewPr>
      <p:scale>
        <a:sx n="33" d="100"/>
        <a:sy n="33" d="100"/>
      </p:scale>
      <p:origin x="0" y="422"/>
    </p:cViewPr>
  </p:outlineViewPr>
  <p:notesTextViewPr>
    <p:cViewPr>
      <p:scale>
        <a:sx n="100" d="100"/>
        <a:sy n="100" d="100"/>
      </p:scale>
      <p:origin x="0" y="0"/>
    </p:cViewPr>
  </p:notesTextViewPr>
  <p:notesViewPr>
    <p:cSldViewPr>
      <p:cViewPr varScale="1">
        <p:scale>
          <a:sx n="55" d="100"/>
          <a:sy n="55" d="100"/>
        </p:scale>
        <p:origin x="-26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7228EA9-655A-46AF-BA27-23A3B7994864}" type="datetimeFigureOut">
              <a:rPr lang="en-US"/>
              <a:pPr>
                <a:defRPr/>
              </a:pPr>
              <a:t>6/7/2019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8417C35-9F84-42A1-92EC-5396AD33525B}" type="slidenum">
              <a:rPr lang="en-US"/>
              <a:pPr>
                <a:defRPr/>
              </a:pPr>
              <a:t>‹#›</a:t>
            </a:fld>
            <a:endParaRPr lang="en-US"/>
          </a:p>
        </p:txBody>
      </p:sp>
    </p:spTree>
    <p:extLst>
      <p:ext uri="{BB962C8B-B14F-4D97-AF65-F5344CB8AC3E}">
        <p14:creationId xmlns:p14="http://schemas.microsoft.com/office/powerpoint/2010/main" val="2008078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defRPr>
            </a:lvl1pPr>
            <a:extLst/>
          </a:lstStyle>
          <a:p>
            <a:pPr>
              <a:defRPr/>
            </a:pPr>
            <a:fld id="{7DEA08E7-45FE-4BC6-8D81-6F0CE97CD9AA}" type="datetimeFigureOut">
              <a:rPr lang="en-US"/>
              <a:pPr>
                <a:defRPr/>
              </a:pPr>
              <a:t>6/7/2019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defRPr>
            </a:lvl1pPr>
            <a:extLst/>
          </a:lstStyle>
          <a:p>
            <a:pPr>
              <a:defRPr/>
            </a:pPr>
            <a:fld id="{E8B01E24-FF7C-4E22-B9F0-3F0718C3C5AA}" type="slidenum">
              <a:rPr lang="en-US"/>
              <a:pPr>
                <a:defRPr/>
              </a:pPr>
              <a:t>‹#›</a:t>
            </a:fld>
            <a:endParaRPr lang="en-US"/>
          </a:p>
        </p:txBody>
      </p:sp>
    </p:spTree>
    <p:extLst>
      <p:ext uri="{BB962C8B-B14F-4D97-AF65-F5344CB8AC3E}">
        <p14:creationId xmlns:p14="http://schemas.microsoft.com/office/powerpoint/2010/main" val="30458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3482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E4744BA1-D0BC-4FEA-A88B-587268197414}" type="slidenum">
              <a:rPr lang="en-US" smtClean="0">
                <a:latin typeface="Calibri" pitchFamily="34" charset="0"/>
              </a:rPr>
              <a:pPr eaLnBrk="1" fontAlgn="base" hangingPunct="1">
                <a:spcBef>
                  <a:spcPct val="0"/>
                </a:spcBef>
                <a:spcAft>
                  <a:spcPct val="0"/>
                </a:spcAft>
              </a:pPr>
              <a:t>1</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C48076AF-2593-4424-A89F-F599BCEB0A66}" type="datetime1">
              <a:rPr lang="en-US"/>
              <a:pPr>
                <a:defRPr/>
              </a:pPr>
              <a:t>6/7/2019</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a:prstGeom prst="rect">
            <a:avLst/>
          </a:prstGeom>
        </p:spPr>
        <p:txBody>
          <a:bodyPr/>
          <a:lstStyle>
            <a:lvl1pPr fontAlgn="auto">
              <a:spcBef>
                <a:spcPts val="0"/>
              </a:spcBef>
              <a:spcAft>
                <a:spcPts val="0"/>
              </a:spcAft>
              <a:defRPr>
                <a:solidFill>
                  <a:schemeClr val="tx2"/>
                </a:solidFill>
                <a:latin typeface="+mn-lt"/>
              </a:defRPr>
            </a:lvl1pPr>
            <a:extLst/>
          </a:lstStyle>
          <a:p>
            <a:pPr>
              <a:defRPr/>
            </a:pPr>
            <a:fld id="{CB22A8F1-07B3-4C5C-9071-6C7047F468F3}" type="slidenum">
              <a:rPr lang="en-US"/>
              <a:pPr>
                <a:defRPr/>
              </a:pPr>
              <a:t>‹#›</a:t>
            </a:fld>
            <a:endParaRPr lang="en-US" dirty="0"/>
          </a:p>
        </p:txBody>
      </p:sp>
    </p:spTree>
    <p:extLst>
      <p:ext uri="{BB962C8B-B14F-4D97-AF65-F5344CB8AC3E}">
        <p14:creationId xmlns:p14="http://schemas.microsoft.com/office/powerpoint/2010/main" val="27654495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
        <p:nvSpPr>
          <p:cNvPr id="4" name="Rectangle 3"/>
          <p:cNvSpPr>
            <a:spLocks noGrp="1"/>
          </p:cNvSpPr>
          <p:nvPr>
            <p:ph type="dt" sz="half" idx="14"/>
          </p:nvPr>
        </p:nvSpPr>
        <p:spPr/>
        <p:txBody>
          <a:bodyPr/>
          <a:lstStyle>
            <a:lvl1pPr>
              <a:defRPr/>
            </a:lvl1pPr>
            <a:extLst/>
          </a:lstStyle>
          <a:p>
            <a:pPr>
              <a:defRPr/>
            </a:pPr>
            <a:fld id="{35E84351-EA9C-4D31-8047-2CFEBAFC58F1}" type="datetime1">
              <a:rPr lang="en-US"/>
              <a:pPr>
                <a:defRPr/>
              </a:pPr>
              <a:t>6/7/2019</a:t>
            </a:fld>
            <a:endParaRPr lang="en-US"/>
          </a:p>
        </p:txBody>
      </p:sp>
      <p:sp>
        <p:nvSpPr>
          <p:cNvPr id="5" name="Rectangle 4"/>
          <p:cNvSpPr>
            <a:spLocks noGrp="1"/>
          </p:cNvSpPr>
          <p:nvPr>
            <p:ph type="ftr" sz="quarter" idx="15"/>
          </p:nvPr>
        </p:nvSpPr>
        <p:spPr/>
        <p:txBody>
          <a:bodyPr/>
          <a:lstStyle>
            <a:lvl1pPr>
              <a:defRPr/>
            </a:lvl1pPr>
            <a:extLst/>
          </a:lstStyle>
          <a:p>
            <a:pPr>
              <a:defRPr/>
            </a:pPr>
            <a:endParaRPr lang="en-US"/>
          </a:p>
        </p:txBody>
      </p:sp>
      <p:sp>
        <p:nvSpPr>
          <p:cNvPr id="6" name="Slide Number Placeholder 4"/>
          <p:cNvSpPr>
            <a:spLocks noGrp="1"/>
          </p:cNvSpPr>
          <p:nvPr>
            <p:ph type="sldNum" sz="quarter" idx="16"/>
          </p:nvPr>
        </p:nvSpPr>
        <p:spPr>
          <a:xfrm>
            <a:off x="0" y="590550"/>
            <a:ext cx="533400" cy="46038"/>
          </a:xfrm>
          <a:prstGeom prst="rect">
            <a:avLst/>
          </a:prstGeom>
        </p:spPr>
        <p:txBody>
          <a:bodyPr/>
          <a:lstStyle>
            <a:lvl1pPr algn="ctr" fontAlgn="auto">
              <a:spcBef>
                <a:spcPts val="0"/>
              </a:spcBef>
              <a:spcAft>
                <a:spcPts val="0"/>
              </a:spcAft>
              <a:defRPr sz="1400" b="1">
                <a:solidFill>
                  <a:srgbClr val="FFFFFF"/>
                </a:solidFill>
                <a:latin typeface="+mn-lt"/>
              </a:defRPr>
            </a:lvl1pPr>
            <a:extLst/>
          </a:lstStyle>
          <a:p>
            <a:pPr>
              <a:defRPr/>
            </a:pPr>
            <a:fld id="{81D8B960-FBAE-4F57-BD51-B42012402A05}" type="slidenum">
              <a:rPr lang="en-US"/>
              <a:pPr>
                <a:defRPr/>
              </a:pPr>
              <a:t>‹#›</a:t>
            </a:fld>
            <a:endParaRPr lang="en-US" sz="1800" b="0">
              <a:solidFill>
                <a:schemeClr val="tx1"/>
              </a:solidFill>
            </a:endParaRPr>
          </a:p>
        </p:txBody>
      </p:sp>
    </p:spTree>
    <p:extLst>
      <p:ext uri="{BB962C8B-B14F-4D97-AF65-F5344CB8AC3E}">
        <p14:creationId xmlns:p14="http://schemas.microsoft.com/office/powerpoint/2010/main" val="162063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C0E11B53-C2A2-4B85-BA52-9EAB277911E5}" type="datetime1">
              <a:rPr lang="en-US"/>
              <a:pPr>
                <a:defRPr/>
              </a:pPr>
              <a:t>6/7/2019</a:t>
            </a:fld>
            <a:endParaRPr lang="en-US"/>
          </a:p>
        </p:txBody>
      </p:sp>
      <p:sp>
        <p:nvSpPr>
          <p:cNvPr id="8" name="Slide Number Placeholder 12"/>
          <p:cNvSpPr>
            <a:spLocks noGrp="1"/>
          </p:cNvSpPr>
          <p:nvPr>
            <p:ph type="sldNum" sz="quarter" idx="11"/>
          </p:nvPr>
        </p:nvSpPr>
        <p:spPr>
          <a:xfrm>
            <a:off x="0" y="1314450"/>
            <a:ext cx="1295400" cy="527050"/>
          </a:xfrm>
          <a:prstGeom prst="rect">
            <a:avLst/>
          </a:prstGeom>
        </p:spPr>
        <p:txBody>
          <a:bodyPr>
            <a:noAutofit/>
          </a:bodyPr>
          <a:lstStyle>
            <a:lvl1pPr algn="ctr" fontAlgn="auto">
              <a:spcBef>
                <a:spcPts val="0"/>
              </a:spcBef>
              <a:spcAft>
                <a:spcPts val="0"/>
              </a:spcAft>
              <a:defRPr sz="2400" b="1">
                <a:solidFill>
                  <a:srgbClr val="FFFFFF"/>
                </a:solidFill>
                <a:latin typeface="+mn-lt"/>
              </a:defRPr>
            </a:lvl1pPr>
            <a:extLst/>
          </a:lstStyle>
          <a:p>
            <a:pPr>
              <a:defRPr/>
            </a:pPr>
            <a:fld id="{3F092B07-87F6-4F46-88AE-564448FD6578}" type="slidenum">
              <a:rPr lang="en-US"/>
              <a:pPr>
                <a:defRPr/>
              </a:pPr>
              <a:t>‹#›</a:t>
            </a:fld>
            <a:endParaRPr lang="en-US" b="0"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extLst>
      <p:ext uri="{BB962C8B-B14F-4D97-AF65-F5344CB8AC3E}">
        <p14:creationId xmlns:p14="http://schemas.microsoft.com/office/powerpoint/2010/main" val="38330510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en-US" dirty="0"/>
              <a:t>Click to edit Master title style</a:t>
            </a:r>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B8693E03-0D8D-4DD2-8BB8-919DFC8908AD}" type="datetime1">
              <a:rPr lang="en-US"/>
              <a:pPr>
                <a:defRPr/>
              </a:pPr>
              <a:t>6/7/2019</a:t>
            </a:fld>
            <a:endParaRPr lang="en-US"/>
          </a:p>
        </p:txBody>
      </p:sp>
      <p:sp>
        <p:nvSpPr>
          <p:cNvPr id="6" name="Slide Number Placeholder 9"/>
          <p:cNvSpPr>
            <a:spLocks noGrp="1"/>
          </p:cNvSpPr>
          <p:nvPr>
            <p:ph type="sldNum" sz="quarter" idx="16"/>
          </p:nvPr>
        </p:nvSpPr>
        <p:spPr>
          <a:xfrm>
            <a:off x="0" y="590550"/>
            <a:ext cx="533400" cy="46038"/>
          </a:xfrm>
          <a:prstGeom prst="rect">
            <a:avLst/>
          </a:prstGeom>
        </p:spPr>
        <p:txBody>
          <a:bodyPr rtlCol="0"/>
          <a:lstStyle>
            <a:lvl1pPr algn="ctr" fontAlgn="auto">
              <a:spcBef>
                <a:spcPts val="0"/>
              </a:spcBef>
              <a:spcAft>
                <a:spcPts val="0"/>
              </a:spcAft>
              <a:defRPr sz="1400" b="1">
                <a:solidFill>
                  <a:srgbClr val="FFFFFF"/>
                </a:solidFill>
                <a:latin typeface="+mn-lt"/>
              </a:defRPr>
            </a:lvl1pPr>
            <a:extLst/>
          </a:lstStyle>
          <a:p>
            <a:pPr>
              <a:defRPr/>
            </a:pPr>
            <a:fld id="{D0D00D8E-F5E7-4398-8261-D96C74ACC8A4}" type="slidenum">
              <a:rPr lang="en-US"/>
              <a:pPr>
                <a:defRPr/>
              </a:pPr>
              <a:t>‹#›</a:t>
            </a:fld>
            <a:endParaRPr lang="en-US" sz="1800" b="0" dirty="0">
              <a:solidFill>
                <a:schemeClr val="tx1"/>
              </a:solidFill>
            </a:endParaRPr>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extLst>
      <p:ext uri="{BB962C8B-B14F-4D97-AF65-F5344CB8AC3E}">
        <p14:creationId xmlns:p14="http://schemas.microsoft.com/office/powerpoint/2010/main" val="326002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A249456E-6775-4106-B900-8DF97BDF1A15}" type="datetime1">
              <a:rPr lang="en-US"/>
              <a:pPr>
                <a:defRPr/>
              </a:pPr>
              <a:t>6/7/2019</a:t>
            </a:fld>
            <a:endParaRPr lang="en-US"/>
          </a:p>
        </p:txBody>
      </p:sp>
      <p:sp>
        <p:nvSpPr>
          <p:cNvPr id="8" name="Slide Number Placeholder 11"/>
          <p:cNvSpPr>
            <a:spLocks noGrp="1"/>
          </p:cNvSpPr>
          <p:nvPr>
            <p:ph type="sldNum" sz="quarter" idx="21"/>
          </p:nvPr>
        </p:nvSpPr>
        <p:spPr>
          <a:xfrm>
            <a:off x="0" y="590550"/>
            <a:ext cx="533400" cy="46038"/>
          </a:xfrm>
          <a:prstGeom prst="rect">
            <a:avLst/>
          </a:prstGeom>
        </p:spPr>
        <p:txBody>
          <a:bodyPr rtlCol="0"/>
          <a:lstStyle>
            <a:lvl1pPr algn="ctr" fontAlgn="auto">
              <a:spcBef>
                <a:spcPts val="0"/>
              </a:spcBef>
              <a:spcAft>
                <a:spcPts val="0"/>
              </a:spcAft>
              <a:defRPr sz="1400" b="1">
                <a:solidFill>
                  <a:srgbClr val="FFFFFF"/>
                </a:solidFill>
                <a:latin typeface="+mn-lt"/>
              </a:defRPr>
            </a:lvl1pPr>
            <a:extLst/>
          </a:lstStyle>
          <a:p>
            <a:pPr>
              <a:defRPr/>
            </a:pPr>
            <a:fld id="{548906E6-6270-42E3-8EF6-15BC232D9880}" type="slidenum">
              <a:rPr lang="en-US"/>
              <a:pPr>
                <a:defRPr/>
              </a:pPr>
              <a:t>‹#›</a:t>
            </a:fld>
            <a:endParaRPr lang="en-US" sz="1800" b="0">
              <a:solidFill>
                <a:schemeClr val="tx1"/>
              </a:solidFill>
            </a:endParaRPr>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extLst>
      <p:ext uri="{BB962C8B-B14F-4D97-AF65-F5344CB8AC3E}">
        <p14:creationId xmlns:p14="http://schemas.microsoft.com/office/powerpoint/2010/main" val="80853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extLst/>
          </a:lstStyle>
          <a:p>
            <a:pPr>
              <a:defRPr/>
            </a:pPr>
            <a:fld id="{CAC9EA42-4144-4F24-B97C-4175929D9255}" type="datetime1">
              <a:rPr lang="en-US"/>
              <a:pPr>
                <a:defRPr/>
              </a:pPr>
              <a:t>6/7/2019</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a:xfrm>
            <a:off x="0" y="590550"/>
            <a:ext cx="533400" cy="46038"/>
          </a:xfrm>
          <a:prstGeom prst="rect">
            <a:avLst/>
          </a:prstGeom>
        </p:spPr>
        <p:txBody>
          <a:bodyPr/>
          <a:lstStyle>
            <a:lvl1pPr fontAlgn="auto">
              <a:spcBef>
                <a:spcPts val="0"/>
              </a:spcBef>
              <a:spcAft>
                <a:spcPts val="0"/>
              </a:spcAft>
              <a:defRPr>
                <a:solidFill>
                  <a:srgbClr val="FFFFFF"/>
                </a:solidFill>
                <a:latin typeface="+mn-lt"/>
              </a:defRPr>
            </a:lvl1pPr>
            <a:extLst/>
          </a:lstStyle>
          <a:p>
            <a:pPr>
              <a:defRPr/>
            </a:pPr>
            <a:fld id="{682FB338-D0E6-48CE-9074-A33288FDD30D}" type="slidenum">
              <a:rPr lang="en-US"/>
              <a:pPr>
                <a:defRPr/>
              </a:pPr>
              <a:t>‹#›</a:t>
            </a:fld>
            <a:endParaRPr lang="en-US" dirty="0"/>
          </a:p>
        </p:txBody>
      </p:sp>
    </p:spTree>
    <p:extLst>
      <p:ext uri="{BB962C8B-B14F-4D97-AF65-F5344CB8AC3E}">
        <p14:creationId xmlns:p14="http://schemas.microsoft.com/office/powerpoint/2010/main" val="340325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C4565776-582D-4C64-920C-52D7AE613B9D}" type="datetime1">
              <a:rPr lang="en-US"/>
              <a:pPr>
                <a:defRPr/>
              </a:pPr>
              <a:t>6/7/2019</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fontAlgn="auto">
              <a:spcBef>
                <a:spcPts val="0"/>
              </a:spcBef>
              <a:spcAft>
                <a:spcPts val="0"/>
              </a:spcAft>
              <a:defRPr>
                <a:solidFill>
                  <a:schemeClr val="tx2"/>
                </a:solidFill>
                <a:latin typeface="+mn-lt"/>
              </a:defRPr>
            </a:lvl1pPr>
            <a:extLst/>
          </a:lstStyle>
          <a:p>
            <a:pPr>
              <a:defRPr/>
            </a:pPr>
            <a:fld id="{EB9065D1-D97F-4EF1-9659-CFB250336831}" type="slidenum">
              <a:rPr lang="en-US"/>
              <a:pPr>
                <a:defRPr/>
              </a:pPr>
              <a:t>‹#›</a:t>
            </a:fld>
            <a:endParaRPr lang="en-US" dirty="0"/>
          </a:p>
        </p:txBody>
      </p:sp>
    </p:spTree>
    <p:extLst>
      <p:ext uri="{BB962C8B-B14F-4D97-AF65-F5344CB8AC3E}">
        <p14:creationId xmlns:p14="http://schemas.microsoft.com/office/powerpoint/2010/main" val="229989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4"/>
          </p:nvPr>
        </p:nvSpPr>
        <p:spPr/>
        <p:txBody>
          <a:bodyPr/>
          <a:lstStyle>
            <a:lvl1pPr>
              <a:defRPr/>
            </a:lvl1pPr>
            <a:extLst/>
          </a:lstStyle>
          <a:p>
            <a:pPr>
              <a:defRPr/>
            </a:pPr>
            <a:fld id="{1C5B4C80-AACD-43F7-8B19-48645DF99A4F}" type="datetime1">
              <a:rPr lang="en-US"/>
              <a:pPr>
                <a:defRPr/>
              </a:pPr>
              <a:t>6/7/2019</a:t>
            </a:fld>
            <a:endParaRPr lang="en-US"/>
          </a:p>
        </p:txBody>
      </p:sp>
      <p:sp>
        <p:nvSpPr>
          <p:cNvPr id="6" name="Footer Placeholder 5"/>
          <p:cNvSpPr>
            <a:spLocks noGrp="1"/>
          </p:cNvSpPr>
          <p:nvPr>
            <p:ph type="ftr" sz="quarter" idx="15"/>
          </p:nvPr>
        </p:nvSpPr>
        <p:spPr/>
        <p:txBody>
          <a:bodyPr/>
          <a:lstStyle>
            <a:lvl1pPr>
              <a:defRPr/>
            </a:lvl1pPr>
            <a:extLst/>
          </a:lstStyle>
          <a:p>
            <a:pPr>
              <a:defRPr/>
            </a:pPr>
            <a:endParaRPr lang="en-US"/>
          </a:p>
        </p:txBody>
      </p:sp>
      <p:sp>
        <p:nvSpPr>
          <p:cNvPr id="7" name="Slide Number Placeholder 6"/>
          <p:cNvSpPr>
            <a:spLocks noGrp="1"/>
          </p:cNvSpPr>
          <p:nvPr>
            <p:ph type="sldNum" sz="quarter" idx="16"/>
          </p:nvPr>
        </p:nvSpPr>
        <p:spPr>
          <a:xfrm>
            <a:off x="0" y="590550"/>
            <a:ext cx="533400" cy="46038"/>
          </a:xfrm>
          <a:prstGeom prst="rect">
            <a:avLst/>
          </a:prstGeom>
        </p:spPr>
        <p:txBody>
          <a:bodyPr/>
          <a:lstStyle>
            <a:lvl1pPr fontAlgn="auto">
              <a:spcBef>
                <a:spcPts val="0"/>
              </a:spcBef>
              <a:spcAft>
                <a:spcPts val="0"/>
              </a:spcAft>
              <a:defRPr>
                <a:solidFill>
                  <a:srgbClr val="FFFFFF"/>
                </a:solidFill>
                <a:latin typeface="+mn-lt"/>
              </a:defRPr>
            </a:lvl1pPr>
            <a:extLst/>
          </a:lstStyle>
          <a:p>
            <a:pPr>
              <a:defRPr/>
            </a:pPr>
            <a:fld id="{A639C594-2165-4D66-9295-15AE708B196C}" type="slidenum">
              <a:rPr lang="en-US"/>
              <a:pPr>
                <a:defRPr/>
              </a:pPr>
              <a:t>‹#›</a:t>
            </a:fld>
            <a:endParaRPr lang="en-US" dirty="0"/>
          </a:p>
        </p:txBody>
      </p:sp>
    </p:spTree>
    <p:extLst>
      <p:ext uri="{BB962C8B-B14F-4D97-AF65-F5344CB8AC3E}">
        <p14:creationId xmlns:p14="http://schemas.microsoft.com/office/powerpoint/2010/main" val="41092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1BEDB7FF-105F-4279-88D0-FC7B6C51086B}" type="datetime1">
              <a:rPr lang="en-US"/>
              <a:pPr>
                <a:defRPr/>
              </a:pPr>
              <a:t>6/7/2019</a:t>
            </a:fld>
            <a:endParaRPr lang="en-US"/>
          </a:p>
        </p:txBody>
      </p:sp>
      <p:sp>
        <p:nvSpPr>
          <p:cNvPr id="10" name="Slide Number Placeholder 12"/>
          <p:cNvSpPr>
            <a:spLocks noGrp="1"/>
          </p:cNvSpPr>
          <p:nvPr>
            <p:ph type="sldNum" sz="quarter" idx="11"/>
          </p:nvPr>
        </p:nvSpPr>
        <p:spPr>
          <a:xfrm>
            <a:off x="0" y="3500438"/>
            <a:ext cx="1447800" cy="498475"/>
          </a:xfrm>
          <a:prstGeom prst="rect">
            <a:avLst/>
          </a:prstGeom>
        </p:spPr>
        <p:txBody>
          <a:bodyPr rtlCol="0"/>
          <a:lstStyle>
            <a:lvl1pPr algn="ctr" fontAlgn="auto">
              <a:spcBef>
                <a:spcPts val="0"/>
              </a:spcBef>
              <a:spcAft>
                <a:spcPts val="0"/>
              </a:spcAft>
              <a:defRPr sz="2800" b="1">
                <a:solidFill>
                  <a:srgbClr val="FFFFFF"/>
                </a:solidFill>
                <a:latin typeface="+mn-lt"/>
              </a:defRPr>
            </a:lvl1pPr>
            <a:extLst/>
          </a:lstStyle>
          <a:p>
            <a:pPr>
              <a:defRPr/>
            </a:pPr>
            <a:fld id="{54A1E71C-4ED7-440D-AE75-CDC4AAD15B22}" type="slidenum">
              <a:rPr lang="en-US"/>
              <a:pPr>
                <a:defRPr/>
              </a:pPr>
              <a:t>‹#›</a:t>
            </a:fld>
            <a:endParaRPr lang="en-US" b="0" dirty="0">
              <a:solidFill>
                <a:schemeClr val="tx1"/>
              </a:solidFill>
            </a:endParaRPr>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extLst>
      <p:ext uri="{BB962C8B-B14F-4D97-AF65-F5344CB8AC3E}">
        <p14:creationId xmlns:p14="http://schemas.microsoft.com/office/powerpoint/2010/main" val="118556971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123950"/>
            <a:ext cx="81534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defRPr>
            </a:lvl1pPr>
            <a:extLst/>
          </a:lstStyle>
          <a:p>
            <a:pPr>
              <a:defRPr/>
            </a:pPr>
            <a:fld id="{1FDF397D-0B73-4251-B62C-8F9028B7E957}" type="datetime1">
              <a:rPr lang="en-US"/>
              <a:pPr>
                <a:defRPr/>
              </a:pPr>
              <a:t>6/7/2019</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defRPr>
            </a:lvl1pPr>
            <a:extLst/>
          </a:lstStyle>
          <a:p>
            <a:pPr>
              <a:defRPr/>
            </a:pPr>
            <a:endParaRPr lang="en-US"/>
          </a:p>
        </p:txBody>
      </p:sp>
      <p:sp>
        <p:nvSpPr>
          <p:cNvPr id="7" name="Rectangle 6"/>
          <p:cNvSpPr/>
          <p:nvPr/>
        </p:nvSpPr>
        <p:spPr>
          <a:xfrm>
            <a:off x="0" y="844550"/>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flipV="1">
            <a:off x="0" y="590550"/>
            <a:ext cx="9144000" cy="50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1" name="Title Placeholder 21"/>
          <p:cNvSpPr>
            <a:spLocks noGrp="1"/>
          </p:cNvSpPr>
          <p:nvPr>
            <p:ph type="title"/>
          </p:nvPr>
        </p:nvSpPr>
        <p:spPr bwMode="auto">
          <a:xfrm>
            <a:off x="152400" y="117475"/>
            <a:ext cx="8763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w Cen MT" pitchFamily="34" charset="0"/>
        </a:defRPr>
      </a:lvl2pPr>
      <a:lvl3pPr algn="l" rtl="0" eaLnBrk="0" fontAlgn="base" hangingPunct="0">
        <a:spcBef>
          <a:spcPct val="0"/>
        </a:spcBef>
        <a:spcAft>
          <a:spcPct val="0"/>
        </a:spcAft>
        <a:defRPr sz="3600">
          <a:solidFill>
            <a:schemeClr val="tx2"/>
          </a:solidFill>
          <a:latin typeface="Tw Cen MT" pitchFamily="34" charset="0"/>
        </a:defRPr>
      </a:lvl3pPr>
      <a:lvl4pPr algn="l" rtl="0" eaLnBrk="0" fontAlgn="base" hangingPunct="0">
        <a:spcBef>
          <a:spcPct val="0"/>
        </a:spcBef>
        <a:spcAft>
          <a:spcPct val="0"/>
        </a:spcAft>
        <a:defRPr sz="3600">
          <a:solidFill>
            <a:schemeClr val="tx2"/>
          </a:solidFill>
          <a:latin typeface="Tw Cen MT" pitchFamily="34" charset="0"/>
        </a:defRPr>
      </a:lvl4pPr>
      <a:lvl5pPr algn="l" rtl="0" eaLnBrk="0" fontAlgn="base" hangingPunct="0">
        <a:spcBef>
          <a:spcPct val="0"/>
        </a:spcBef>
        <a:spcAft>
          <a:spcPct val="0"/>
        </a:spcAft>
        <a:defRPr sz="3600">
          <a:solidFill>
            <a:schemeClr val="tx2"/>
          </a:solidFill>
          <a:latin typeface="Tw Cen MT" pitchFamily="34" charset="0"/>
        </a:defRPr>
      </a:lvl5pPr>
      <a:lvl6pPr marL="457200" algn="l" rtl="0" fontAlgn="base">
        <a:spcBef>
          <a:spcPct val="0"/>
        </a:spcBef>
        <a:spcAft>
          <a:spcPct val="0"/>
        </a:spcAft>
        <a:defRPr sz="3600">
          <a:solidFill>
            <a:schemeClr val="tx2"/>
          </a:solidFill>
          <a:latin typeface="Tw Cen MT" pitchFamily="34" charset="0"/>
        </a:defRPr>
      </a:lvl6pPr>
      <a:lvl7pPr marL="914400" algn="l" rtl="0" fontAlgn="base">
        <a:spcBef>
          <a:spcPct val="0"/>
        </a:spcBef>
        <a:spcAft>
          <a:spcPct val="0"/>
        </a:spcAft>
        <a:defRPr sz="3600">
          <a:solidFill>
            <a:schemeClr val="tx2"/>
          </a:solidFill>
          <a:latin typeface="Tw Cen MT" pitchFamily="34" charset="0"/>
        </a:defRPr>
      </a:lvl7pPr>
      <a:lvl8pPr marL="1371600" algn="l" rtl="0" fontAlgn="base">
        <a:spcBef>
          <a:spcPct val="0"/>
        </a:spcBef>
        <a:spcAft>
          <a:spcPct val="0"/>
        </a:spcAft>
        <a:defRPr sz="3600">
          <a:solidFill>
            <a:schemeClr val="tx2"/>
          </a:solidFill>
          <a:latin typeface="Tw Cen MT" pitchFamily="34" charset="0"/>
        </a:defRPr>
      </a:lvl8pPr>
      <a:lvl9pPr marL="1828800" algn="l" rtl="0" fontAlgn="base">
        <a:spcBef>
          <a:spcPct val="0"/>
        </a:spcBef>
        <a:spcAft>
          <a:spcPct val="0"/>
        </a:spcAft>
        <a:defRPr sz="36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noAutofit/>
          </a:bodyPr>
          <a:lstStyle/>
          <a:p>
            <a:pPr algn="ctr" eaLnBrk="1" fontAlgn="auto" hangingPunct="1">
              <a:spcAft>
                <a:spcPts val="0"/>
              </a:spcAft>
              <a:defRPr/>
            </a:pPr>
            <a:r>
              <a:rPr lang="en-US" b="1" dirty="0"/>
              <a:t>Exercises – biological signals</a:t>
            </a:r>
            <a:endParaRPr lang="en-US" dirty="0"/>
          </a:p>
        </p:txBody>
      </p:sp>
      <p:sp>
        <p:nvSpPr>
          <p:cNvPr id="5" name="Rectangle 4"/>
          <p:cNvSpPr>
            <a:spLocks noGrp="1"/>
          </p:cNvSpPr>
          <p:nvPr>
            <p:ph type="subTitle" idx="1"/>
          </p:nvPr>
        </p:nvSpPr>
        <p:spPr>
          <a:xfrm>
            <a:off x="2362200" y="4537075"/>
            <a:ext cx="6515100" cy="514350"/>
          </a:xfrm>
        </p:spPr>
        <p:txBody>
          <a:bodyPr>
            <a:normAutofit lnSpcReduction="10000"/>
          </a:bodyPr>
          <a:lstStyle/>
          <a:p>
            <a:pPr eaLnBrk="1" fontAlgn="auto" hangingPunct="1">
              <a:spcAft>
                <a:spcPts val="0"/>
              </a:spcAft>
              <a:buFont typeface="Wingdings"/>
              <a:buNone/>
              <a:defRPr/>
            </a:pPr>
            <a:r>
              <a:rPr lang="en-US" b="1" dirty="0"/>
              <a:t>Exercise </a:t>
            </a:r>
            <a:r>
              <a:rPr lang="en-US" dirty="0"/>
              <a:t>6 - SS 2014 – Michel Kana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152400" y="117475"/>
            <a:ext cx="8991600" cy="473075"/>
          </a:xfrm>
        </p:spPr>
        <p:txBody>
          <a:bodyPr/>
          <a:lstStyle/>
          <a:p>
            <a:pPr marL="514350" indent="-514350" eaLnBrk="1" hangingPunct="1"/>
            <a:r>
              <a:rPr lang="en-US" b="1" dirty="0" err="1"/>
              <a:t>Exercice</a:t>
            </a:r>
            <a:r>
              <a:rPr lang="en-US" b="1" dirty="0"/>
              <a:t> </a:t>
            </a:r>
            <a:r>
              <a:rPr lang="de-DE" b="1" dirty="0"/>
              <a:t>3</a:t>
            </a:r>
            <a:r>
              <a:rPr lang="en-US" b="1" dirty="0"/>
              <a:t>: EMG Force Competition</a:t>
            </a:r>
          </a:p>
        </p:txBody>
      </p:sp>
      <p:sp>
        <p:nvSpPr>
          <p:cNvPr id="5" name="Content Placeholder 1"/>
          <p:cNvSpPr>
            <a:spLocks noGrp="1"/>
          </p:cNvSpPr>
          <p:nvPr>
            <p:ph sz="quarter" idx="13"/>
          </p:nvPr>
        </p:nvSpPr>
        <p:spPr>
          <a:xfrm>
            <a:off x="0" y="666750"/>
            <a:ext cx="9144000" cy="4419600"/>
          </a:xfrm>
        </p:spPr>
        <p:txBody>
          <a:bodyPr>
            <a:normAutofit fontScale="62500" lnSpcReduction="20000"/>
          </a:bodyPr>
          <a:lstStyle/>
          <a:p>
            <a:pPr marL="320040" indent="-320040" eaLnBrk="1" fontAlgn="auto" hangingPunct="1">
              <a:spcAft>
                <a:spcPts val="0"/>
              </a:spcAft>
              <a:buFont typeface="Wingdings"/>
              <a:buChar char=""/>
              <a:defRPr/>
            </a:pPr>
            <a:r>
              <a:rPr lang="en-US" sz="3000" b="1" dirty="0"/>
              <a:t>Procedure</a:t>
            </a:r>
          </a:p>
          <a:p>
            <a:pPr marL="640715" lvl="1" indent="-320040" eaLnBrk="1" fontAlgn="auto" hangingPunct="1">
              <a:spcAft>
                <a:spcPts val="0"/>
              </a:spcAft>
              <a:buFont typeface="Wingdings"/>
              <a:buChar char=""/>
              <a:defRPr/>
            </a:pPr>
            <a:r>
              <a:rPr lang="en-US" dirty="0"/>
              <a:t>Subject is instrumented for PPG (1</a:t>
            </a:r>
            <a:r>
              <a:rPr lang="en-US" baseline="30000" dirty="0"/>
              <a:t>st</a:t>
            </a:r>
            <a:r>
              <a:rPr lang="en-US" dirty="0"/>
              <a:t> channel), GSR (2</a:t>
            </a:r>
            <a:r>
              <a:rPr lang="en-US" baseline="30000" dirty="0"/>
              <a:t>nd</a:t>
            </a:r>
            <a:r>
              <a:rPr lang="en-US" dirty="0"/>
              <a:t> channel) and EMG (3</a:t>
            </a:r>
            <a:r>
              <a:rPr lang="en-US" baseline="30000" dirty="0"/>
              <a:t>rd</a:t>
            </a:r>
            <a:r>
              <a:rPr lang="en-US" dirty="0"/>
              <a:t> channel) measurement with </a:t>
            </a:r>
            <a:r>
              <a:rPr lang="en-US" dirty="0" err="1"/>
              <a:t>Biopac</a:t>
            </a:r>
            <a:r>
              <a:rPr lang="en-US" dirty="0"/>
              <a:t>. EMG Electrodes are placed on the biceps of the dominant arm. The hand dynamometer is hold by the hand on the same arm. PPG and GSR electrodes are place on the other arm.</a:t>
            </a:r>
          </a:p>
          <a:p>
            <a:pPr marL="640715" lvl="1" indent="-320040" eaLnBrk="1" fontAlgn="auto" hangingPunct="1">
              <a:spcAft>
                <a:spcPts val="0"/>
              </a:spcAft>
              <a:buFont typeface="Wingdings"/>
              <a:buChar char=""/>
              <a:defRPr/>
            </a:pPr>
            <a:r>
              <a:rPr lang="en-US" dirty="0"/>
              <a:t>The subject should press the hand dynamometer with the maximal possible effort and maintain the pressure for 10 seconds. </a:t>
            </a:r>
          </a:p>
          <a:p>
            <a:pPr marL="640715" lvl="1" indent="-320040" eaLnBrk="1" fontAlgn="auto" hangingPunct="1">
              <a:spcAft>
                <a:spcPts val="0"/>
              </a:spcAft>
              <a:buFont typeface="Wingdings"/>
              <a:buChar char=""/>
              <a:defRPr/>
            </a:pPr>
            <a:r>
              <a:rPr lang="en-US" dirty="0"/>
              <a:t>The subject should repeat the pressure five times with 5 seconds pause between cycles.</a:t>
            </a:r>
          </a:p>
          <a:p>
            <a:pPr marL="320040" indent="-320040" eaLnBrk="1" fontAlgn="auto" hangingPunct="1">
              <a:spcAft>
                <a:spcPts val="0"/>
              </a:spcAft>
              <a:buFont typeface="Wingdings"/>
              <a:buChar char=""/>
              <a:defRPr/>
            </a:pPr>
            <a:r>
              <a:rPr lang="en-US" b="1" dirty="0"/>
              <a:t>Evaluation</a:t>
            </a:r>
          </a:p>
          <a:p>
            <a:pPr marL="640715" lvl="1" indent="-320040" eaLnBrk="1" fontAlgn="auto" hangingPunct="1">
              <a:spcAft>
                <a:spcPts val="0"/>
              </a:spcAft>
              <a:buFont typeface="Wingdings"/>
              <a:buChar char=""/>
              <a:defRPr/>
            </a:pPr>
            <a:r>
              <a:rPr lang="en-US" dirty="0"/>
              <a:t>Calculate the average of the following parameters over all 5 cycles and derive their percentage of change compare to values before the exercise:</a:t>
            </a:r>
          </a:p>
          <a:p>
            <a:pPr marL="915352" lvl="2" indent="-320040" eaLnBrk="1" fontAlgn="auto" hangingPunct="1">
              <a:spcAft>
                <a:spcPts val="0"/>
              </a:spcAft>
              <a:buFont typeface="Wingdings"/>
              <a:buChar char=""/>
              <a:defRPr/>
            </a:pPr>
            <a:r>
              <a:rPr lang="en-US" dirty="0"/>
              <a:t>RMS from the EMG signal.</a:t>
            </a:r>
          </a:p>
          <a:p>
            <a:pPr marL="915352" lvl="2" indent="-320040" eaLnBrk="1" fontAlgn="auto" hangingPunct="1">
              <a:spcAft>
                <a:spcPts val="0"/>
              </a:spcAft>
              <a:buFont typeface="Wingdings"/>
              <a:buChar char=""/>
              <a:defRPr/>
            </a:pPr>
            <a:r>
              <a:rPr lang="en-US" dirty="0"/>
              <a:t>Heart rate from the PPG signal.</a:t>
            </a:r>
          </a:p>
          <a:p>
            <a:pPr marL="915352" lvl="2" indent="-320040" eaLnBrk="1" fontAlgn="auto" hangingPunct="1">
              <a:spcAft>
                <a:spcPts val="0"/>
              </a:spcAft>
              <a:buFont typeface="Wingdings"/>
              <a:buChar char=""/>
              <a:defRPr/>
            </a:pPr>
            <a:r>
              <a:rPr lang="en-US" dirty="0"/>
              <a:t>SCR Amplitude from the GSR signal</a:t>
            </a:r>
          </a:p>
          <a:p>
            <a:pPr marL="915352" lvl="2" indent="-320040" eaLnBrk="1" fontAlgn="auto" hangingPunct="1">
              <a:spcAft>
                <a:spcPts val="0"/>
              </a:spcAft>
              <a:buFont typeface="Wingdings"/>
              <a:buChar char=""/>
              <a:defRPr/>
            </a:pPr>
            <a:r>
              <a:rPr lang="de-DE" dirty="0"/>
              <a:t>Force </a:t>
            </a:r>
            <a:r>
              <a:rPr lang="de-DE" dirty="0" err="1"/>
              <a:t>from</a:t>
            </a:r>
            <a:r>
              <a:rPr lang="de-DE" dirty="0"/>
              <a:t> </a:t>
            </a:r>
            <a:r>
              <a:rPr lang="de-DE" dirty="0" err="1"/>
              <a:t>the</a:t>
            </a:r>
            <a:r>
              <a:rPr lang="de-DE" dirty="0"/>
              <a:t> </a:t>
            </a:r>
            <a:r>
              <a:rPr lang="de-DE" dirty="0" err="1"/>
              <a:t>dynamometer</a:t>
            </a:r>
            <a:r>
              <a:rPr lang="de-DE" dirty="0"/>
              <a:t> </a:t>
            </a:r>
            <a:r>
              <a:rPr lang="de-DE" dirty="0" err="1"/>
              <a:t>signal</a:t>
            </a:r>
            <a:r>
              <a:rPr lang="de-DE" dirty="0"/>
              <a:t>.</a:t>
            </a:r>
            <a:endParaRPr lang="en-US" dirty="0"/>
          </a:p>
          <a:p>
            <a:pPr marL="640715" lvl="1" indent="-320040" eaLnBrk="1" fontAlgn="auto" hangingPunct="1">
              <a:spcAft>
                <a:spcPts val="0"/>
              </a:spcAft>
              <a:buFont typeface="Wingdings"/>
              <a:buChar char=""/>
              <a:defRPr/>
            </a:pPr>
            <a:r>
              <a:rPr lang="de-DE" dirty="0" err="1"/>
              <a:t>Compare</a:t>
            </a:r>
            <a:r>
              <a:rPr lang="de-DE" dirty="0"/>
              <a:t> </a:t>
            </a:r>
            <a:r>
              <a:rPr lang="de-DE" dirty="0" err="1"/>
              <a:t>the</a:t>
            </a:r>
            <a:r>
              <a:rPr lang="de-DE" dirty="0"/>
              <a:t> </a:t>
            </a:r>
            <a:r>
              <a:rPr lang="de-DE" dirty="0" err="1"/>
              <a:t>results</a:t>
            </a:r>
            <a:r>
              <a:rPr lang="de-DE" dirty="0"/>
              <a:t> </a:t>
            </a:r>
            <a:r>
              <a:rPr lang="de-DE" dirty="0" err="1"/>
              <a:t>between</a:t>
            </a:r>
            <a:r>
              <a:rPr lang="de-DE" dirty="0"/>
              <a:t> </a:t>
            </a:r>
            <a:r>
              <a:rPr lang="de-DE" dirty="0" err="1"/>
              <a:t>subjects</a:t>
            </a:r>
            <a:r>
              <a:rPr lang="de-DE" dirty="0"/>
              <a:t> </a:t>
            </a:r>
          </a:p>
          <a:p>
            <a:pPr marL="915352" lvl="2" indent="-320040" eaLnBrk="1" fontAlgn="auto" hangingPunct="1">
              <a:spcAft>
                <a:spcPts val="0"/>
              </a:spcAft>
              <a:buFont typeface="Wingdings"/>
              <a:buChar char=""/>
              <a:defRPr/>
            </a:pPr>
            <a:r>
              <a:rPr lang="de-DE" dirty="0"/>
              <a:t>The </a:t>
            </a:r>
            <a:r>
              <a:rPr lang="de-DE" dirty="0" err="1"/>
              <a:t>subject</a:t>
            </a:r>
            <a:r>
              <a:rPr lang="de-DE" dirty="0"/>
              <a:t> </a:t>
            </a:r>
            <a:r>
              <a:rPr lang="de-DE" dirty="0" err="1"/>
              <a:t>with</a:t>
            </a:r>
            <a:r>
              <a:rPr lang="de-DE" dirty="0"/>
              <a:t> </a:t>
            </a:r>
            <a:r>
              <a:rPr lang="de-DE" dirty="0" err="1"/>
              <a:t>the</a:t>
            </a:r>
            <a:r>
              <a:rPr lang="de-DE" dirty="0"/>
              <a:t> </a:t>
            </a:r>
            <a:r>
              <a:rPr lang="de-DE" dirty="0" err="1"/>
              <a:t>highest</a:t>
            </a:r>
            <a:r>
              <a:rPr lang="de-DE" dirty="0"/>
              <a:t> RMS </a:t>
            </a:r>
            <a:r>
              <a:rPr lang="de-DE" dirty="0" err="1"/>
              <a:t>increase</a:t>
            </a:r>
            <a:r>
              <a:rPr lang="de-DE" dirty="0"/>
              <a:t>, </a:t>
            </a:r>
            <a:r>
              <a:rPr lang="de-DE" dirty="0" err="1"/>
              <a:t>with</a:t>
            </a:r>
            <a:r>
              <a:rPr lang="de-DE" dirty="0"/>
              <a:t> </a:t>
            </a:r>
            <a:r>
              <a:rPr lang="de-DE" dirty="0" err="1"/>
              <a:t>lowest</a:t>
            </a:r>
            <a:r>
              <a:rPr lang="de-DE" dirty="0"/>
              <a:t> </a:t>
            </a:r>
            <a:r>
              <a:rPr lang="de-DE" dirty="0" err="1"/>
              <a:t>heart</a:t>
            </a:r>
            <a:r>
              <a:rPr lang="de-DE" dirty="0"/>
              <a:t> rate </a:t>
            </a:r>
            <a:r>
              <a:rPr lang="de-DE" dirty="0" err="1"/>
              <a:t>increase</a:t>
            </a:r>
            <a:r>
              <a:rPr lang="de-DE" dirty="0"/>
              <a:t>, </a:t>
            </a:r>
            <a:r>
              <a:rPr lang="de-DE" dirty="0" err="1"/>
              <a:t>lowest</a:t>
            </a:r>
            <a:r>
              <a:rPr lang="de-DE" dirty="0"/>
              <a:t> SCR </a:t>
            </a:r>
            <a:r>
              <a:rPr lang="de-DE" dirty="0" err="1"/>
              <a:t>increase</a:t>
            </a:r>
            <a:r>
              <a:rPr lang="de-DE" dirty="0"/>
              <a:t> </a:t>
            </a:r>
            <a:r>
              <a:rPr lang="de-DE" dirty="0" err="1"/>
              <a:t>and</a:t>
            </a:r>
            <a:r>
              <a:rPr lang="de-DE" dirty="0"/>
              <a:t> </a:t>
            </a:r>
            <a:r>
              <a:rPr lang="de-DE" dirty="0" err="1"/>
              <a:t>greatest</a:t>
            </a:r>
            <a:r>
              <a:rPr lang="de-DE" dirty="0"/>
              <a:t> </a:t>
            </a:r>
            <a:r>
              <a:rPr lang="de-DE" dirty="0" err="1"/>
              <a:t>force</a:t>
            </a:r>
            <a:r>
              <a:rPr lang="de-DE" dirty="0"/>
              <a:t> </a:t>
            </a:r>
            <a:r>
              <a:rPr lang="de-DE" dirty="0" err="1"/>
              <a:t>achievment</a:t>
            </a:r>
            <a:r>
              <a:rPr lang="de-DE" dirty="0"/>
              <a:t> </a:t>
            </a:r>
            <a:r>
              <a:rPr lang="de-DE" dirty="0" err="1"/>
              <a:t>wins</a:t>
            </a:r>
            <a:r>
              <a:rPr lang="de-DE" dirty="0"/>
              <a:t> </a:t>
            </a:r>
            <a:r>
              <a:rPr lang="de-DE" dirty="0" err="1"/>
              <a:t>the</a:t>
            </a:r>
            <a:r>
              <a:rPr lang="de-DE" dirty="0"/>
              <a:t> </a:t>
            </a:r>
            <a:r>
              <a:rPr lang="de-DE" dirty="0" err="1"/>
              <a:t>contest</a:t>
            </a:r>
            <a:r>
              <a:rPr lang="de-DE" dirty="0"/>
              <a:t>.</a:t>
            </a:r>
            <a:endParaRPr lang="en-US" dirty="0"/>
          </a:p>
          <a:p>
            <a:pPr marL="640715" lvl="1" indent="-320040" eaLnBrk="1" fontAlgn="auto" hangingPunct="1">
              <a:spcAft>
                <a:spcPts val="0"/>
              </a:spcAft>
              <a:buFont typeface="Wingdings"/>
              <a:buChar char=""/>
              <a:defRPr/>
            </a:pPr>
            <a:endParaRPr lang="en-US" dirty="0"/>
          </a:p>
        </p:txBody>
      </p:sp>
    </p:spTree>
    <p:extLst>
      <p:ext uri="{BB962C8B-B14F-4D97-AF65-F5344CB8AC3E}">
        <p14:creationId xmlns:p14="http://schemas.microsoft.com/office/powerpoint/2010/main" val="57609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lstStyle/>
          <a:p>
            <a:pPr eaLnBrk="1" hangingPunct="1"/>
            <a:r>
              <a:rPr lang="en-US" sz="3200" b="1"/>
              <a:t>Summary</a:t>
            </a:r>
            <a:r>
              <a:rPr lang="en-US" sz="3200"/>
              <a:t> </a:t>
            </a:r>
          </a:p>
        </p:txBody>
      </p:sp>
      <p:sp>
        <p:nvSpPr>
          <p:cNvPr id="5" name="Rectangle 4"/>
          <p:cNvSpPr/>
          <p:nvPr/>
        </p:nvSpPr>
        <p:spPr>
          <a:xfrm>
            <a:off x="609600" y="895350"/>
            <a:ext cx="5029200" cy="83099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1200" b="1" i="1" dirty="0"/>
              <a:t>[What did we learn today]</a:t>
            </a:r>
          </a:p>
          <a:p>
            <a:pPr fontAlgn="auto">
              <a:spcBef>
                <a:spcPts val="0"/>
              </a:spcBef>
              <a:spcAft>
                <a:spcPts val="0"/>
              </a:spcAft>
              <a:defRPr/>
            </a:pPr>
            <a:r>
              <a:rPr lang="en-US" sz="1200" i="1" dirty="0"/>
              <a:t> </a:t>
            </a:r>
            <a:r>
              <a:rPr lang="en-US" sz="1200" dirty="0"/>
              <a:t>Physiology behind the electromyogram. </a:t>
            </a:r>
          </a:p>
          <a:p>
            <a:pPr fontAlgn="auto">
              <a:spcBef>
                <a:spcPts val="0"/>
              </a:spcBef>
              <a:spcAft>
                <a:spcPts val="0"/>
              </a:spcAft>
              <a:defRPr/>
            </a:pPr>
            <a:r>
              <a:rPr lang="en-US" sz="1200" dirty="0"/>
              <a:t> Structure of the EMG signals.</a:t>
            </a:r>
          </a:p>
          <a:p>
            <a:pPr fontAlgn="auto">
              <a:spcBef>
                <a:spcPts val="0"/>
              </a:spcBef>
              <a:spcAft>
                <a:spcPts val="0"/>
              </a:spcAft>
              <a:defRPr/>
            </a:pPr>
            <a:r>
              <a:rPr lang="en-US" sz="1200" dirty="0"/>
              <a:t> Measurements and signal analysis.</a:t>
            </a:r>
          </a:p>
        </p:txBody>
      </p:sp>
      <p:sp>
        <p:nvSpPr>
          <p:cNvPr id="9" name="Rectangle 8"/>
          <p:cNvSpPr/>
          <p:nvPr/>
        </p:nvSpPr>
        <p:spPr>
          <a:xfrm>
            <a:off x="638175" y="2038350"/>
            <a:ext cx="5038725" cy="461963"/>
          </a:xfrm>
          <a:prstGeom prst="rect">
            <a:avLst/>
          </a:prstGeom>
          <a:solidFill>
            <a:srgbClr val="DEC2DB"/>
          </a:solidFill>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sz="1200" b="1" i="1" dirty="0"/>
              <a:t>[Plan for the next week]</a:t>
            </a:r>
          </a:p>
          <a:p>
            <a:pPr fontAlgn="auto">
              <a:spcBef>
                <a:spcPts val="0"/>
              </a:spcBef>
              <a:spcAft>
                <a:spcPts val="0"/>
              </a:spcAft>
              <a:defRPr/>
            </a:pPr>
            <a:r>
              <a:rPr lang="en-US" sz="1200" dirty="0"/>
              <a:t>EEG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117475"/>
            <a:ext cx="8153400" cy="473075"/>
          </a:xfrm>
        </p:spPr>
        <p:txBody>
          <a:bodyPr/>
          <a:lstStyle/>
          <a:p>
            <a:pPr eaLnBrk="1" hangingPunct="1"/>
            <a:r>
              <a:rPr lang="en-US"/>
              <a:t>What will we do today?</a:t>
            </a:r>
            <a:endParaRPr lang="cs-CZ"/>
          </a:p>
        </p:txBody>
      </p:sp>
      <p:sp>
        <p:nvSpPr>
          <p:cNvPr id="12291" name="Content Placeholder 4"/>
          <p:cNvSpPr>
            <a:spLocks noGrp="1"/>
          </p:cNvSpPr>
          <p:nvPr>
            <p:ph sz="quarter" idx="13"/>
          </p:nvPr>
        </p:nvSpPr>
        <p:spPr>
          <a:xfrm>
            <a:off x="609600" y="742950"/>
            <a:ext cx="6781800" cy="3962400"/>
          </a:xfrm>
        </p:spPr>
        <p:txBody>
          <a:bodyPr/>
          <a:lstStyle/>
          <a:p>
            <a:pPr marL="514350" indent="-514350" eaLnBrk="1" hangingPunct="1">
              <a:buFont typeface="Tw Cen MT" pitchFamily="34" charset="0"/>
              <a:buAutoNum type="arabicPeriod"/>
            </a:pPr>
            <a:r>
              <a:rPr lang="en-US" sz="2600" b="1" dirty="0"/>
              <a:t>The physiology behind EMG</a:t>
            </a:r>
          </a:p>
          <a:p>
            <a:pPr marL="514350" indent="-514350" eaLnBrk="1" hangingPunct="1">
              <a:buFont typeface="Tw Cen MT" pitchFamily="34" charset="0"/>
              <a:buAutoNum type="arabicPeriod"/>
            </a:pPr>
            <a:r>
              <a:rPr lang="en-US" sz="2600" b="1" dirty="0"/>
              <a:t>Structure of the EMG Signal</a:t>
            </a:r>
          </a:p>
          <a:p>
            <a:pPr marL="514350" indent="-514350" eaLnBrk="1" hangingPunct="1">
              <a:buFont typeface="Tw Cen MT" pitchFamily="34" charset="0"/>
              <a:buAutoNum type="arabicPeriod"/>
            </a:pPr>
            <a:r>
              <a:rPr lang="en-US" sz="2600" b="1" dirty="0"/>
              <a:t>EMG measurement with BIOPAC</a:t>
            </a:r>
          </a:p>
          <a:p>
            <a:pPr marL="514350" indent="-514350" eaLnBrk="1" hangingPunct="1">
              <a:buFont typeface="Tw Cen MT" pitchFamily="34" charset="0"/>
              <a:buAutoNum type="arabicPeriod"/>
            </a:pPr>
            <a:r>
              <a:rPr lang="en-US" sz="2600" b="1" dirty="0"/>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742950"/>
            <a:ext cx="4724400" cy="4400550"/>
          </a:xfrm>
        </p:spPr>
        <p:txBody>
          <a:bodyPr>
            <a:normAutofit fontScale="47500" lnSpcReduction="20000"/>
          </a:bodyPr>
          <a:lstStyle/>
          <a:p>
            <a:pPr eaLnBrk="1" hangingPunct="1">
              <a:defRPr/>
            </a:pPr>
            <a:r>
              <a:rPr lang="en-US" dirty="0"/>
              <a:t>Three types of muscles in the human body</a:t>
            </a:r>
            <a:r>
              <a:rPr lang="de-DE" dirty="0"/>
              <a:t>: </a:t>
            </a:r>
            <a:r>
              <a:rPr lang="de-DE" dirty="0" err="1"/>
              <a:t>sceletal</a:t>
            </a:r>
            <a:r>
              <a:rPr lang="de-DE" dirty="0"/>
              <a:t> </a:t>
            </a:r>
            <a:r>
              <a:rPr lang="de-DE" dirty="0" err="1"/>
              <a:t>muscles</a:t>
            </a:r>
            <a:r>
              <a:rPr lang="de-DE" dirty="0"/>
              <a:t>, </a:t>
            </a:r>
            <a:r>
              <a:rPr lang="de-DE" dirty="0" err="1"/>
              <a:t>cardiac</a:t>
            </a:r>
            <a:r>
              <a:rPr lang="de-DE" dirty="0"/>
              <a:t> </a:t>
            </a:r>
            <a:r>
              <a:rPr lang="de-DE" dirty="0" err="1"/>
              <a:t>muscles</a:t>
            </a:r>
            <a:r>
              <a:rPr lang="de-DE" dirty="0"/>
              <a:t> </a:t>
            </a:r>
            <a:r>
              <a:rPr lang="de-DE" dirty="0" err="1"/>
              <a:t>and</a:t>
            </a:r>
            <a:r>
              <a:rPr lang="de-DE" dirty="0"/>
              <a:t> smooth </a:t>
            </a:r>
            <a:r>
              <a:rPr lang="de-DE" dirty="0" err="1"/>
              <a:t>muscles</a:t>
            </a:r>
            <a:r>
              <a:rPr lang="en-US" dirty="0"/>
              <a:t>.</a:t>
            </a:r>
          </a:p>
          <a:p>
            <a:pPr eaLnBrk="1" hangingPunct="1">
              <a:defRPr/>
            </a:pPr>
            <a:r>
              <a:rPr lang="en-US" dirty="0"/>
              <a:t>Most </a:t>
            </a:r>
            <a:r>
              <a:rPr lang="en-US" dirty="0" err="1"/>
              <a:t>sceletal</a:t>
            </a:r>
            <a:r>
              <a:rPr lang="en-US" dirty="0"/>
              <a:t> muscles are attached to bones and control body movement.</a:t>
            </a:r>
          </a:p>
          <a:p>
            <a:pPr eaLnBrk="1" hangingPunct="1">
              <a:defRPr/>
            </a:pPr>
            <a:r>
              <a:rPr lang="de-DE" dirty="0" err="1"/>
              <a:t>Sceletal</a:t>
            </a:r>
            <a:r>
              <a:rPr lang="de-DE" dirty="0"/>
              <a:t> </a:t>
            </a:r>
            <a:r>
              <a:rPr lang="de-DE" dirty="0" err="1"/>
              <a:t>muscles</a:t>
            </a:r>
            <a:r>
              <a:rPr lang="de-DE" dirty="0"/>
              <a:t> </a:t>
            </a:r>
            <a:r>
              <a:rPr lang="de-DE" dirty="0" err="1"/>
              <a:t>constitute</a:t>
            </a:r>
            <a:r>
              <a:rPr lang="de-DE" dirty="0"/>
              <a:t> </a:t>
            </a:r>
            <a:r>
              <a:rPr lang="de-DE" dirty="0" err="1"/>
              <a:t>about</a:t>
            </a:r>
            <a:r>
              <a:rPr lang="de-DE" dirty="0"/>
              <a:t> 40% </a:t>
            </a:r>
            <a:r>
              <a:rPr lang="de-DE" dirty="0" err="1"/>
              <a:t>of</a:t>
            </a:r>
            <a:r>
              <a:rPr lang="de-DE" dirty="0"/>
              <a:t> </a:t>
            </a:r>
            <a:r>
              <a:rPr lang="de-DE" dirty="0" err="1"/>
              <a:t>the</a:t>
            </a:r>
            <a:r>
              <a:rPr lang="de-DE" dirty="0"/>
              <a:t> </a:t>
            </a:r>
            <a:r>
              <a:rPr lang="de-DE" dirty="0" err="1"/>
              <a:t>body</a:t>
            </a:r>
            <a:r>
              <a:rPr lang="de-DE" dirty="0"/>
              <a:t> </a:t>
            </a:r>
            <a:r>
              <a:rPr lang="de-DE" dirty="0" err="1"/>
              <a:t>weight</a:t>
            </a:r>
            <a:r>
              <a:rPr lang="de-DE" dirty="0"/>
              <a:t>.</a:t>
            </a:r>
            <a:endParaRPr lang="en-US" dirty="0"/>
          </a:p>
          <a:p>
            <a:pPr eaLnBrk="1" hangingPunct="1">
              <a:defRPr/>
            </a:pPr>
            <a:r>
              <a:rPr lang="en-US" dirty="0"/>
              <a:t>A </a:t>
            </a:r>
            <a:r>
              <a:rPr lang="en-US" dirty="0" err="1"/>
              <a:t>sceletal</a:t>
            </a:r>
            <a:r>
              <a:rPr lang="en-US" dirty="0"/>
              <a:t> muscle is a collection of muscle fibers (grouped into fascicles), nerves, blood vessels and connective tissues. </a:t>
            </a:r>
          </a:p>
          <a:p>
            <a:pPr eaLnBrk="1" hangingPunct="1">
              <a:defRPr/>
            </a:pPr>
            <a:r>
              <a:rPr lang="en-US" dirty="0"/>
              <a:t>One muscle fiber or </a:t>
            </a:r>
            <a:r>
              <a:rPr lang="en-US" dirty="0" err="1"/>
              <a:t>myocyte</a:t>
            </a:r>
            <a:r>
              <a:rPr lang="en-US" dirty="0"/>
              <a:t> is a cell that contains a thousand of myofibrils built of proteins: myosin, actin, </a:t>
            </a:r>
            <a:r>
              <a:rPr lang="en-US" dirty="0" err="1"/>
              <a:t>tropomyosin</a:t>
            </a:r>
            <a:r>
              <a:rPr lang="en-US" dirty="0"/>
              <a:t>, troponin, </a:t>
            </a:r>
            <a:r>
              <a:rPr lang="en-US" dirty="0" err="1"/>
              <a:t>titin</a:t>
            </a:r>
            <a:r>
              <a:rPr lang="en-US" dirty="0"/>
              <a:t>, </a:t>
            </a:r>
            <a:r>
              <a:rPr lang="en-US" dirty="0" err="1"/>
              <a:t>nebulin</a:t>
            </a:r>
            <a:r>
              <a:rPr lang="en-US" dirty="0"/>
              <a:t>.</a:t>
            </a:r>
          </a:p>
          <a:p>
            <a:pPr eaLnBrk="1" hangingPunct="1">
              <a:defRPr/>
            </a:pPr>
            <a:r>
              <a:rPr lang="de-DE" dirty="0"/>
              <a:t>A </a:t>
            </a:r>
            <a:r>
              <a:rPr lang="de-DE" dirty="0" err="1"/>
              <a:t>sarcomere</a:t>
            </a:r>
            <a:r>
              <a:rPr lang="de-DE" dirty="0"/>
              <a:t> </a:t>
            </a:r>
            <a:r>
              <a:rPr lang="de-DE" dirty="0" err="1"/>
              <a:t>is</a:t>
            </a:r>
            <a:r>
              <a:rPr lang="de-DE" dirty="0"/>
              <a:t> a </a:t>
            </a:r>
            <a:r>
              <a:rPr lang="de-DE" dirty="0" err="1"/>
              <a:t>repeating</a:t>
            </a:r>
            <a:r>
              <a:rPr lang="de-DE" dirty="0"/>
              <a:t> </a:t>
            </a:r>
            <a:r>
              <a:rPr lang="de-DE" dirty="0" err="1"/>
              <a:t>pattern</a:t>
            </a:r>
            <a:r>
              <a:rPr lang="de-DE" dirty="0"/>
              <a:t> </a:t>
            </a:r>
            <a:r>
              <a:rPr lang="de-DE" dirty="0" err="1"/>
              <a:t>of</a:t>
            </a:r>
            <a:r>
              <a:rPr lang="de-DE" dirty="0"/>
              <a:t> </a:t>
            </a:r>
            <a:r>
              <a:rPr lang="de-DE" dirty="0" err="1"/>
              <a:t>alternating</a:t>
            </a:r>
            <a:r>
              <a:rPr lang="de-DE" dirty="0"/>
              <a:t> </a:t>
            </a:r>
            <a:r>
              <a:rPr lang="de-DE" dirty="0" err="1"/>
              <a:t>myosin</a:t>
            </a:r>
            <a:r>
              <a:rPr lang="de-DE" dirty="0"/>
              <a:t> (</a:t>
            </a:r>
            <a:r>
              <a:rPr lang="de-DE" dirty="0" err="1"/>
              <a:t>thick</a:t>
            </a:r>
            <a:r>
              <a:rPr lang="de-DE" dirty="0"/>
              <a:t>) </a:t>
            </a:r>
            <a:r>
              <a:rPr lang="de-DE" dirty="0" err="1"/>
              <a:t>and</a:t>
            </a:r>
            <a:r>
              <a:rPr lang="de-DE" dirty="0"/>
              <a:t> </a:t>
            </a:r>
            <a:r>
              <a:rPr lang="de-DE" dirty="0" err="1"/>
              <a:t>actin</a:t>
            </a:r>
            <a:r>
              <a:rPr lang="de-DE" dirty="0"/>
              <a:t> (</a:t>
            </a:r>
            <a:r>
              <a:rPr lang="de-DE" dirty="0" err="1"/>
              <a:t>thin</a:t>
            </a:r>
            <a:r>
              <a:rPr lang="de-DE" dirty="0"/>
              <a:t>) </a:t>
            </a:r>
            <a:r>
              <a:rPr lang="de-DE" dirty="0" err="1"/>
              <a:t>filaments</a:t>
            </a:r>
            <a:r>
              <a:rPr lang="de-DE" dirty="0"/>
              <a:t>.</a:t>
            </a:r>
          </a:p>
          <a:p>
            <a:pPr eaLnBrk="1" hangingPunct="1">
              <a:defRPr/>
            </a:pPr>
            <a:r>
              <a:rPr lang="de-DE" dirty="0" err="1"/>
              <a:t>Muscle</a:t>
            </a:r>
            <a:r>
              <a:rPr lang="de-DE" dirty="0"/>
              <a:t> </a:t>
            </a:r>
            <a:r>
              <a:rPr lang="de-DE" dirty="0" err="1"/>
              <a:t>contraction</a:t>
            </a:r>
            <a:r>
              <a:rPr lang="de-DE" dirty="0"/>
              <a:t> </a:t>
            </a:r>
            <a:r>
              <a:rPr lang="de-DE" dirty="0" err="1"/>
              <a:t>results</a:t>
            </a:r>
            <a:r>
              <a:rPr lang="de-DE" dirty="0"/>
              <a:t> </a:t>
            </a:r>
            <a:r>
              <a:rPr lang="de-DE" dirty="0" err="1"/>
              <a:t>from</a:t>
            </a:r>
            <a:r>
              <a:rPr lang="de-DE" dirty="0"/>
              <a:t> </a:t>
            </a:r>
            <a:r>
              <a:rPr lang="de-DE" dirty="0" err="1"/>
              <a:t>the</a:t>
            </a:r>
            <a:r>
              <a:rPr lang="de-DE" dirty="0"/>
              <a:t> </a:t>
            </a:r>
            <a:r>
              <a:rPr lang="de-DE" dirty="0" err="1"/>
              <a:t>sliding</a:t>
            </a:r>
            <a:r>
              <a:rPr lang="de-DE" dirty="0"/>
              <a:t> </a:t>
            </a:r>
            <a:r>
              <a:rPr lang="de-DE" dirty="0" err="1"/>
              <a:t>of</a:t>
            </a:r>
            <a:r>
              <a:rPr lang="de-DE" dirty="0"/>
              <a:t> </a:t>
            </a:r>
            <a:r>
              <a:rPr lang="de-DE" dirty="0" err="1"/>
              <a:t>the</a:t>
            </a:r>
            <a:r>
              <a:rPr lang="de-DE" dirty="0"/>
              <a:t> </a:t>
            </a:r>
            <a:r>
              <a:rPr lang="de-DE" dirty="0" err="1"/>
              <a:t>thin</a:t>
            </a:r>
            <a:r>
              <a:rPr lang="de-DE" dirty="0"/>
              <a:t> </a:t>
            </a:r>
            <a:r>
              <a:rPr lang="de-DE" dirty="0" err="1"/>
              <a:t>actin</a:t>
            </a:r>
            <a:r>
              <a:rPr lang="de-DE" dirty="0"/>
              <a:t> </a:t>
            </a:r>
            <a:r>
              <a:rPr lang="de-DE" dirty="0" err="1"/>
              <a:t>filament</a:t>
            </a:r>
            <a:r>
              <a:rPr lang="de-DE" dirty="0"/>
              <a:t> </a:t>
            </a:r>
            <a:r>
              <a:rPr lang="de-DE" dirty="0" err="1"/>
              <a:t>along</a:t>
            </a:r>
            <a:r>
              <a:rPr lang="de-DE" dirty="0"/>
              <a:t> </a:t>
            </a:r>
            <a:r>
              <a:rPr lang="de-DE" dirty="0" err="1"/>
              <a:t>the</a:t>
            </a:r>
            <a:r>
              <a:rPr lang="de-DE" dirty="0"/>
              <a:t> </a:t>
            </a:r>
            <a:r>
              <a:rPr lang="de-DE" dirty="0" err="1"/>
              <a:t>fixed</a:t>
            </a:r>
            <a:r>
              <a:rPr lang="de-DE" dirty="0"/>
              <a:t> </a:t>
            </a:r>
            <a:r>
              <a:rPr lang="de-DE" dirty="0" err="1"/>
              <a:t>myosin</a:t>
            </a:r>
            <a:r>
              <a:rPr lang="de-DE" dirty="0"/>
              <a:t> </a:t>
            </a:r>
            <a:r>
              <a:rPr lang="de-DE" dirty="0" err="1"/>
              <a:t>thick</a:t>
            </a:r>
            <a:r>
              <a:rPr lang="de-DE" dirty="0"/>
              <a:t> </a:t>
            </a:r>
            <a:r>
              <a:rPr lang="de-DE" dirty="0" err="1"/>
              <a:t>filament</a:t>
            </a:r>
            <a:r>
              <a:rPr lang="de-DE" dirty="0"/>
              <a:t> </a:t>
            </a:r>
            <a:r>
              <a:rPr lang="de-DE" dirty="0" err="1"/>
              <a:t>within</a:t>
            </a:r>
            <a:r>
              <a:rPr lang="de-DE" dirty="0"/>
              <a:t> a </a:t>
            </a:r>
            <a:r>
              <a:rPr lang="de-DE" dirty="0" err="1"/>
              <a:t>sarcomere</a:t>
            </a:r>
            <a:r>
              <a:rPr lang="de-DE" dirty="0"/>
              <a:t>.</a:t>
            </a:r>
          </a:p>
          <a:p>
            <a:pPr eaLnBrk="1" hangingPunct="1">
              <a:defRPr/>
            </a:pPr>
            <a:r>
              <a:rPr lang="de-DE" dirty="0"/>
              <a:t>Myosin </a:t>
            </a:r>
            <a:r>
              <a:rPr lang="de-DE" dirty="0" err="1"/>
              <a:t>heads</a:t>
            </a:r>
            <a:r>
              <a:rPr lang="de-DE" dirty="0"/>
              <a:t> </a:t>
            </a:r>
            <a:r>
              <a:rPr lang="de-DE" dirty="0" err="1"/>
              <a:t>repeadly</a:t>
            </a:r>
            <a:r>
              <a:rPr lang="de-DE" dirty="0"/>
              <a:t> bind </a:t>
            </a:r>
            <a:r>
              <a:rPr lang="de-DE" dirty="0" err="1"/>
              <a:t>and</a:t>
            </a:r>
            <a:r>
              <a:rPr lang="de-DE" dirty="0"/>
              <a:t> </a:t>
            </a:r>
            <a:r>
              <a:rPr lang="de-DE" dirty="0" err="1"/>
              <a:t>release</a:t>
            </a:r>
            <a:r>
              <a:rPr lang="de-DE" dirty="0"/>
              <a:t> </a:t>
            </a:r>
            <a:r>
              <a:rPr lang="de-DE" dirty="0" err="1"/>
              <a:t>actin</a:t>
            </a:r>
            <a:r>
              <a:rPr lang="de-DE" dirty="0"/>
              <a:t> </a:t>
            </a:r>
            <a:r>
              <a:rPr lang="de-DE" dirty="0" err="1"/>
              <a:t>molecules</a:t>
            </a:r>
            <a:r>
              <a:rPr lang="de-DE" dirty="0"/>
              <a:t>, </a:t>
            </a:r>
            <a:r>
              <a:rPr lang="de-DE" dirty="0" err="1"/>
              <a:t>pushing</a:t>
            </a:r>
            <a:r>
              <a:rPr lang="de-DE" dirty="0"/>
              <a:t> </a:t>
            </a:r>
            <a:r>
              <a:rPr lang="de-DE" dirty="0" err="1"/>
              <a:t>the</a:t>
            </a:r>
            <a:r>
              <a:rPr lang="de-DE" dirty="0"/>
              <a:t> </a:t>
            </a:r>
            <a:r>
              <a:rPr lang="de-DE" dirty="0" err="1"/>
              <a:t>thin</a:t>
            </a:r>
            <a:r>
              <a:rPr lang="de-DE" dirty="0"/>
              <a:t> </a:t>
            </a:r>
            <a:r>
              <a:rPr lang="de-DE" dirty="0" err="1"/>
              <a:t>filament</a:t>
            </a:r>
            <a:r>
              <a:rPr lang="de-DE" dirty="0"/>
              <a:t> </a:t>
            </a:r>
            <a:r>
              <a:rPr lang="de-DE" dirty="0" err="1"/>
              <a:t>toward</a:t>
            </a:r>
            <a:r>
              <a:rPr lang="de-DE" dirty="0"/>
              <a:t> </a:t>
            </a:r>
            <a:r>
              <a:rPr lang="de-DE" dirty="0" err="1"/>
              <a:t>the</a:t>
            </a:r>
            <a:r>
              <a:rPr lang="de-DE" dirty="0"/>
              <a:t> </a:t>
            </a:r>
            <a:r>
              <a:rPr lang="de-DE" dirty="0" err="1"/>
              <a:t>center</a:t>
            </a:r>
            <a:r>
              <a:rPr lang="de-DE" dirty="0"/>
              <a:t> </a:t>
            </a:r>
            <a:r>
              <a:rPr lang="de-DE" dirty="0" err="1"/>
              <a:t>of</a:t>
            </a:r>
            <a:r>
              <a:rPr lang="de-DE" dirty="0"/>
              <a:t> </a:t>
            </a:r>
            <a:r>
              <a:rPr lang="de-DE" dirty="0" err="1"/>
              <a:t>the</a:t>
            </a:r>
            <a:r>
              <a:rPr lang="de-DE" dirty="0"/>
              <a:t> </a:t>
            </a:r>
            <a:r>
              <a:rPr lang="de-DE" dirty="0" err="1"/>
              <a:t>sarcomere</a:t>
            </a:r>
            <a:r>
              <a:rPr lang="de-DE" dirty="0"/>
              <a:t>.</a:t>
            </a:r>
          </a:p>
          <a:p>
            <a:pPr eaLnBrk="1" hangingPunct="1">
              <a:defRPr/>
            </a:pPr>
            <a:r>
              <a:rPr lang="de-DE" dirty="0"/>
              <a:t>The </a:t>
            </a:r>
            <a:r>
              <a:rPr lang="de-DE" dirty="0" err="1"/>
              <a:t>elasticity</a:t>
            </a:r>
            <a:r>
              <a:rPr lang="de-DE" dirty="0"/>
              <a:t> </a:t>
            </a:r>
            <a:r>
              <a:rPr lang="de-DE" dirty="0" err="1"/>
              <a:t>of</a:t>
            </a:r>
            <a:r>
              <a:rPr lang="de-DE" dirty="0"/>
              <a:t> </a:t>
            </a:r>
            <a:r>
              <a:rPr lang="de-DE" dirty="0" err="1"/>
              <a:t>the</a:t>
            </a:r>
            <a:r>
              <a:rPr lang="de-DE" dirty="0"/>
              <a:t> </a:t>
            </a:r>
            <a:r>
              <a:rPr lang="de-DE" dirty="0" err="1"/>
              <a:t>huge</a:t>
            </a:r>
            <a:r>
              <a:rPr lang="de-DE" dirty="0"/>
              <a:t> </a:t>
            </a:r>
            <a:r>
              <a:rPr lang="de-DE" dirty="0" err="1"/>
              <a:t>titin</a:t>
            </a:r>
            <a:r>
              <a:rPr lang="de-DE" dirty="0"/>
              <a:t> </a:t>
            </a:r>
            <a:r>
              <a:rPr lang="de-DE" dirty="0" err="1"/>
              <a:t>protein</a:t>
            </a:r>
            <a:r>
              <a:rPr lang="de-DE" dirty="0"/>
              <a:t> (</a:t>
            </a:r>
            <a:r>
              <a:rPr lang="de-DE" dirty="0" err="1"/>
              <a:t>over</a:t>
            </a:r>
            <a:r>
              <a:rPr lang="de-DE" dirty="0"/>
              <a:t> 25000 </a:t>
            </a:r>
            <a:r>
              <a:rPr lang="de-DE" dirty="0" err="1"/>
              <a:t>amino</a:t>
            </a:r>
            <a:r>
              <a:rPr lang="de-DE" dirty="0"/>
              <a:t> </a:t>
            </a:r>
            <a:r>
              <a:rPr lang="de-DE" dirty="0" err="1"/>
              <a:t>acids</a:t>
            </a:r>
            <a:r>
              <a:rPr lang="de-DE" dirty="0"/>
              <a:t>) </a:t>
            </a:r>
            <a:r>
              <a:rPr lang="de-DE" dirty="0" err="1"/>
              <a:t>returns</a:t>
            </a:r>
            <a:r>
              <a:rPr lang="de-DE" dirty="0"/>
              <a:t> </a:t>
            </a:r>
            <a:r>
              <a:rPr lang="de-DE" dirty="0" err="1"/>
              <a:t>the</a:t>
            </a:r>
            <a:r>
              <a:rPr lang="de-DE" dirty="0"/>
              <a:t> </a:t>
            </a:r>
            <a:r>
              <a:rPr lang="de-DE" dirty="0" err="1"/>
              <a:t>stretched</a:t>
            </a:r>
            <a:r>
              <a:rPr lang="de-DE" dirty="0"/>
              <a:t> </a:t>
            </a:r>
            <a:r>
              <a:rPr lang="de-DE" dirty="0" err="1"/>
              <a:t>muscle</a:t>
            </a:r>
            <a:r>
              <a:rPr lang="de-DE" dirty="0"/>
              <a:t> </a:t>
            </a:r>
            <a:r>
              <a:rPr lang="de-DE" dirty="0" err="1"/>
              <a:t>to</a:t>
            </a:r>
            <a:r>
              <a:rPr lang="de-DE" dirty="0"/>
              <a:t> </a:t>
            </a:r>
            <a:r>
              <a:rPr lang="de-DE" dirty="0" err="1"/>
              <a:t>its</a:t>
            </a:r>
            <a:r>
              <a:rPr lang="de-DE" dirty="0"/>
              <a:t> </a:t>
            </a:r>
            <a:r>
              <a:rPr lang="de-DE" dirty="0" err="1"/>
              <a:t>resting</a:t>
            </a:r>
            <a:r>
              <a:rPr lang="de-DE" dirty="0"/>
              <a:t> </a:t>
            </a:r>
            <a:r>
              <a:rPr lang="de-DE" dirty="0" err="1"/>
              <a:t>length</a:t>
            </a:r>
            <a:r>
              <a:rPr lang="de-DE" dirty="0"/>
              <a:t>.</a:t>
            </a:r>
            <a:endParaRPr lang="en-US" dirty="0"/>
          </a:p>
        </p:txBody>
      </p:sp>
      <p:sp>
        <p:nvSpPr>
          <p:cNvPr id="24579" name="Title 2"/>
          <p:cNvSpPr>
            <a:spLocks noGrp="1"/>
          </p:cNvSpPr>
          <p:nvPr>
            <p:ph type="title"/>
          </p:nvPr>
        </p:nvSpPr>
        <p:spPr/>
        <p:txBody>
          <a:bodyPr/>
          <a:lstStyle/>
          <a:p>
            <a:pPr marL="514350" indent="-514350" eaLnBrk="1" hangingPunct="1"/>
            <a:r>
              <a:rPr lang="en-US" b="1" dirty="0"/>
              <a:t>The physiology behind </a:t>
            </a:r>
            <a:r>
              <a:rPr lang="cs-CZ" b="1" dirty="0"/>
              <a:t>EMG</a:t>
            </a:r>
            <a:endParaRPr lang="en-US" b="1" dirty="0"/>
          </a:p>
        </p:txBody>
      </p:sp>
      <p:sp>
        <p:nvSpPr>
          <p:cNvPr id="24581" name="Rectangle 2"/>
          <p:cNvSpPr>
            <a:spLocks noChangeArrowheads="1"/>
          </p:cNvSpPr>
          <p:nvPr/>
        </p:nvSpPr>
        <p:spPr bwMode="auto">
          <a:xfrm>
            <a:off x="6400800" y="4324350"/>
            <a:ext cx="2226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dirty="0">
                <a:solidFill>
                  <a:schemeClr val="bg1">
                    <a:lumMod val="50000"/>
                  </a:schemeClr>
                </a:solidFill>
              </a:rPr>
              <a:t>Ref.: D. </a:t>
            </a:r>
            <a:r>
              <a:rPr lang="en-US" sz="1000" dirty="0" err="1">
                <a:solidFill>
                  <a:schemeClr val="bg1">
                    <a:lumMod val="50000"/>
                  </a:schemeClr>
                </a:solidFill>
              </a:rPr>
              <a:t>Unglaub</a:t>
            </a:r>
            <a:r>
              <a:rPr lang="en-US" sz="1000" dirty="0">
                <a:solidFill>
                  <a:schemeClr val="bg1">
                    <a:lumMod val="50000"/>
                  </a:schemeClr>
                </a:solidFill>
              </a:rPr>
              <a:t> Human Physiology</a:t>
            </a:r>
          </a:p>
        </p:txBody>
      </p:sp>
      <p:pic>
        <p:nvPicPr>
          <p:cNvPr id="1026" name="Picture 2" descr="http://www.rci.rutgers.edu/%7Euzwiak/AnatPhys/APFallLect12_files/image00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724400" y="971549"/>
            <a:ext cx="4057650" cy="297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8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7625" y="4095750"/>
            <a:ext cx="9096375" cy="762000"/>
          </a:xfrm>
        </p:spPr>
        <p:txBody>
          <a:bodyPr>
            <a:normAutofit fontScale="70000" lnSpcReduction="20000"/>
          </a:bodyPr>
          <a:lstStyle/>
          <a:p>
            <a:pPr eaLnBrk="1" hangingPunct="1">
              <a:defRPr/>
            </a:pPr>
            <a:r>
              <a:rPr lang="en-US" dirty="0" err="1"/>
              <a:t>Sceletal</a:t>
            </a:r>
            <a:r>
              <a:rPr lang="en-US" dirty="0"/>
              <a:t> muscles contract only in response to signals from somatic motor neurons.</a:t>
            </a:r>
          </a:p>
          <a:p>
            <a:pPr eaLnBrk="1" hangingPunct="1">
              <a:defRPr/>
            </a:pPr>
            <a:r>
              <a:rPr lang="en-US" dirty="0"/>
              <a:t>A motor unit is a group of muscle fibers controlled by a single somatic motor neuron.</a:t>
            </a:r>
          </a:p>
        </p:txBody>
      </p:sp>
      <p:sp>
        <p:nvSpPr>
          <p:cNvPr id="24579" name="Title 2"/>
          <p:cNvSpPr>
            <a:spLocks noGrp="1"/>
          </p:cNvSpPr>
          <p:nvPr>
            <p:ph type="title"/>
          </p:nvPr>
        </p:nvSpPr>
        <p:spPr/>
        <p:txBody>
          <a:bodyPr/>
          <a:lstStyle/>
          <a:p>
            <a:pPr marL="514350" indent="-514350" eaLnBrk="1" hangingPunct="1"/>
            <a:r>
              <a:rPr lang="en-US" b="1" dirty="0"/>
              <a:t>The physiology behind </a:t>
            </a:r>
            <a:r>
              <a:rPr lang="cs-CZ" b="1" dirty="0"/>
              <a:t>EMG</a:t>
            </a:r>
            <a:endParaRPr lang="en-US" b="1" dirty="0"/>
          </a:p>
        </p:txBody>
      </p:sp>
      <p:pic>
        <p:nvPicPr>
          <p:cNvPr id="2050" name="Picture 2" descr="http://faculty.sdmiramar.edu/faculty/sdccd/kpetti/WebImages/MotorUni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81000" y="805452"/>
            <a:ext cx="5491798" cy="2909297"/>
          </a:xfrm>
          <a:prstGeom prst="rect">
            <a:avLst/>
          </a:prstGeom>
          <a:noFill/>
          <a:extLst>
            <a:ext uri="{909E8E84-426E-40DD-AFC4-6F175D3DCCD1}">
              <a14:hiddenFill xmlns:a14="http://schemas.microsoft.com/office/drawing/2010/main">
                <a:solidFill>
                  <a:srgbClr val="FFFFFF"/>
                </a:solidFill>
              </a14:hiddenFill>
            </a:ext>
          </a:extLst>
        </p:spPr>
      </p:pic>
      <p:sp>
        <p:nvSpPr>
          <p:cNvPr id="24581" name="Rectangle 2"/>
          <p:cNvSpPr>
            <a:spLocks noChangeArrowheads="1"/>
          </p:cNvSpPr>
          <p:nvPr/>
        </p:nvSpPr>
        <p:spPr bwMode="auto">
          <a:xfrm>
            <a:off x="4343400" y="805452"/>
            <a:ext cx="22621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dirty="0">
                <a:solidFill>
                  <a:schemeClr val="bg1">
                    <a:lumMod val="50000"/>
                  </a:schemeClr>
                </a:solidFill>
              </a:rPr>
              <a:t>Ref.: D. </a:t>
            </a:r>
            <a:r>
              <a:rPr lang="en-US" sz="1000" dirty="0" err="1">
                <a:solidFill>
                  <a:schemeClr val="bg1">
                    <a:lumMod val="50000"/>
                  </a:schemeClr>
                </a:solidFill>
              </a:rPr>
              <a:t>Unglaub</a:t>
            </a:r>
            <a:r>
              <a:rPr lang="en-US" sz="1000" dirty="0">
                <a:solidFill>
                  <a:schemeClr val="bg1">
                    <a:lumMod val="50000"/>
                  </a:schemeClr>
                </a:solidFill>
              </a:rPr>
              <a:t>, Human Physiology</a:t>
            </a:r>
          </a:p>
        </p:txBody>
      </p:sp>
    </p:spTree>
    <p:extLst>
      <p:ext uri="{BB962C8B-B14F-4D97-AF65-F5344CB8AC3E}">
        <p14:creationId xmlns:p14="http://schemas.microsoft.com/office/powerpoint/2010/main" val="314872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742950"/>
            <a:ext cx="6096000" cy="1600200"/>
          </a:xfrm>
        </p:spPr>
        <p:txBody>
          <a:bodyPr>
            <a:normAutofit fontScale="40000" lnSpcReduction="20000"/>
          </a:bodyPr>
          <a:lstStyle/>
          <a:p>
            <a:pPr eaLnBrk="1" hangingPunct="1">
              <a:defRPr/>
            </a:pPr>
            <a:r>
              <a:rPr lang="de-DE" dirty="0" err="1"/>
              <a:t>When</a:t>
            </a:r>
            <a:r>
              <a:rPr lang="de-DE" dirty="0"/>
              <a:t> a </a:t>
            </a:r>
            <a:r>
              <a:rPr lang="de-DE" dirty="0" err="1"/>
              <a:t>somatic</a:t>
            </a:r>
            <a:r>
              <a:rPr lang="de-DE" dirty="0"/>
              <a:t> </a:t>
            </a:r>
            <a:r>
              <a:rPr lang="de-DE" dirty="0" err="1"/>
              <a:t>motor</a:t>
            </a:r>
            <a:r>
              <a:rPr lang="de-DE" dirty="0"/>
              <a:t> </a:t>
            </a:r>
            <a:r>
              <a:rPr lang="de-DE" dirty="0" err="1"/>
              <a:t>neuron</a:t>
            </a:r>
            <a:r>
              <a:rPr lang="de-DE" dirty="0"/>
              <a:t> </a:t>
            </a:r>
            <a:r>
              <a:rPr lang="de-DE" dirty="0" err="1"/>
              <a:t>fires</a:t>
            </a:r>
            <a:r>
              <a:rPr lang="de-DE" dirty="0"/>
              <a:t>, </a:t>
            </a:r>
            <a:r>
              <a:rPr lang="de-DE" dirty="0" err="1"/>
              <a:t>Acetylcholine</a:t>
            </a:r>
            <a:r>
              <a:rPr lang="de-DE" dirty="0"/>
              <a:t> (</a:t>
            </a:r>
            <a:r>
              <a:rPr lang="de-DE" dirty="0" err="1"/>
              <a:t>ACh</a:t>
            </a:r>
            <a:r>
              <a:rPr lang="de-DE" dirty="0"/>
              <a:t>) </a:t>
            </a:r>
            <a:r>
              <a:rPr lang="de-DE" dirty="0" err="1"/>
              <a:t>is</a:t>
            </a:r>
            <a:r>
              <a:rPr lang="de-DE" dirty="0"/>
              <a:t> </a:t>
            </a:r>
            <a:r>
              <a:rPr lang="de-DE" dirty="0" err="1"/>
              <a:t>released</a:t>
            </a:r>
            <a:r>
              <a:rPr lang="de-DE" dirty="0"/>
              <a:t> on </a:t>
            </a:r>
            <a:r>
              <a:rPr lang="de-DE" dirty="0" err="1"/>
              <a:t>muscle</a:t>
            </a:r>
            <a:r>
              <a:rPr lang="de-DE" dirty="0"/>
              <a:t> </a:t>
            </a:r>
            <a:r>
              <a:rPr lang="de-DE" dirty="0" err="1"/>
              <a:t>fibers</a:t>
            </a:r>
            <a:r>
              <a:rPr lang="de-DE" dirty="0"/>
              <a:t>.</a:t>
            </a:r>
          </a:p>
          <a:p>
            <a:pPr eaLnBrk="1" hangingPunct="1">
              <a:defRPr/>
            </a:pPr>
            <a:r>
              <a:rPr lang="de-DE" dirty="0" err="1"/>
              <a:t>ACh</a:t>
            </a:r>
            <a:r>
              <a:rPr lang="de-DE" dirty="0"/>
              <a:t> </a:t>
            </a:r>
            <a:r>
              <a:rPr lang="de-DE" dirty="0" err="1"/>
              <a:t>initiates</a:t>
            </a:r>
            <a:r>
              <a:rPr lang="de-DE" dirty="0"/>
              <a:t> an </a:t>
            </a:r>
            <a:r>
              <a:rPr lang="de-DE" dirty="0" err="1"/>
              <a:t>action</a:t>
            </a:r>
            <a:r>
              <a:rPr lang="de-DE" dirty="0"/>
              <a:t> potential in </a:t>
            </a:r>
            <a:r>
              <a:rPr lang="de-DE" dirty="0" err="1"/>
              <a:t>the</a:t>
            </a:r>
            <a:r>
              <a:rPr lang="de-DE" dirty="0"/>
              <a:t> </a:t>
            </a:r>
            <a:r>
              <a:rPr lang="de-DE" dirty="0" err="1"/>
              <a:t>fiber</a:t>
            </a:r>
            <a:r>
              <a:rPr lang="de-DE" dirty="0"/>
              <a:t>, </a:t>
            </a:r>
            <a:r>
              <a:rPr lang="de-DE" dirty="0" err="1"/>
              <a:t>what</a:t>
            </a:r>
            <a:r>
              <a:rPr lang="de-DE" dirty="0"/>
              <a:t> </a:t>
            </a:r>
            <a:r>
              <a:rPr lang="de-DE" dirty="0" err="1"/>
              <a:t>triggers</a:t>
            </a:r>
            <a:r>
              <a:rPr lang="de-DE" dirty="0"/>
              <a:t> </a:t>
            </a:r>
            <a:r>
              <a:rPr lang="de-DE" dirty="0" err="1"/>
              <a:t>muscle</a:t>
            </a:r>
            <a:r>
              <a:rPr lang="de-DE" dirty="0"/>
              <a:t> </a:t>
            </a:r>
            <a:r>
              <a:rPr lang="de-DE" dirty="0" err="1"/>
              <a:t>contraction</a:t>
            </a:r>
            <a:r>
              <a:rPr lang="de-DE" dirty="0"/>
              <a:t>.</a:t>
            </a:r>
          </a:p>
          <a:p>
            <a:pPr eaLnBrk="1" hangingPunct="1">
              <a:defRPr/>
            </a:pPr>
            <a:r>
              <a:rPr lang="en-US" dirty="0"/>
              <a:t>Electrical activity in a motor unit consists of a rhythmic series of action potentials.</a:t>
            </a:r>
          </a:p>
          <a:p>
            <a:r>
              <a:rPr lang="en-US" dirty="0"/>
              <a:t>The combination of the muscle fiber action potentials from all the muscle fibers of a single motor unit is the motor unit action potential (MUAP). </a:t>
            </a:r>
          </a:p>
          <a:p>
            <a:r>
              <a:rPr lang="en-US" dirty="0"/>
              <a:t>A surface electrical recording of the spiking activity derived from one or more motor units is called an electromyogram (EMG).</a:t>
            </a:r>
          </a:p>
          <a:p>
            <a:endParaRPr lang="en-US" dirty="0"/>
          </a:p>
          <a:p>
            <a:pPr eaLnBrk="1" hangingPunct="1">
              <a:defRPr/>
            </a:pPr>
            <a:endParaRPr lang="en-US" dirty="0"/>
          </a:p>
          <a:p>
            <a:pPr eaLnBrk="1" hangingPunct="1">
              <a:defRPr/>
            </a:pPr>
            <a:endParaRPr lang="en-US" dirty="0"/>
          </a:p>
        </p:txBody>
      </p:sp>
      <p:sp>
        <p:nvSpPr>
          <p:cNvPr id="24579" name="Title 2"/>
          <p:cNvSpPr>
            <a:spLocks noGrp="1"/>
          </p:cNvSpPr>
          <p:nvPr>
            <p:ph type="title"/>
          </p:nvPr>
        </p:nvSpPr>
        <p:spPr/>
        <p:txBody>
          <a:bodyPr/>
          <a:lstStyle/>
          <a:p>
            <a:pPr marL="514350" indent="-514350" eaLnBrk="1" hangingPunct="1"/>
            <a:r>
              <a:rPr lang="en-US" b="1" dirty="0"/>
              <a:t>The physiology behind </a:t>
            </a:r>
            <a:r>
              <a:rPr lang="cs-CZ" b="1" dirty="0"/>
              <a:t>EMG</a:t>
            </a:r>
            <a:endParaRPr lang="en-US" b="1" dirty="0"/>
          </a:p>
        </p:txBody>
      </p:sp>
      <p:pic>
        <p:nvPicPr>
          <p:cNvPr id="205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643" b="8887"/>
          <a:stretch/>
        </p:blipFill>
        <p:spPr bwMode="auto">
          <a:xfrm>
            <a:off x="609600" y="2419351"/>
            <a:ext cx="4092817" cy="262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1" name="Rectangle 2"/>
          <p:cNvSpPr>
            <a:spLocks noChangeArrowheads="1"/>
          </p:cNvSpPr>
          <p:nvPr/>
        </p:nvSpPr>
        <p:spPr bwMode="auto">
          <a:xfrm>
            <a:off x="152400" y="4672839"/>
            <a:ext cx="1973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000" dirty="0">
                <a:solidFill>
                  <a:schemeClr val="bg1">
                    <a:lumMod val="50000"/>
                  </a:schemeClr>
                </a:solidFill>
              </a:rPr>
              <a:t>Ref.: D. </a:t>
            </a:r>
            <a:r>
              <a:rPr lang="en-US" sz="1000" dirty="0" err="1">
                <a:solidFill>
                  <a:schemeClr val="bg1">
                    <a:lumMod val="50000"/>
                  </a:schemeClr>
                </a:solidFill>
              </a:rPr>
              <a:t>Unglaub</a:t>
            </a:r>
            <a:r>
              <a:rPr lang="en-US" sz="1000" dirty="0">
                <a:solidFill>
                  <a:schemeClr val="bg1">
                    <a:lumMod val="50000"/>
                  </a:schemeClr>
                </a:solidFill>
              </a:rPr>
              <a:t>, Human Physiology</a:t>
            </a:r>
          </a:p>
        </p:txBody>
      </p:sp>
      <p:pic>
        <p:nvPicPr>
          <p:cNvPr id="2053" name="Picture 5" descr="http://smpp.northwestern.edu/bmec66/weightlifting/images/emgact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48690"/>
            <a:ext cx="2909885" cy="449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 y="3543516"/>
            <a:ext cx="5943600" cy="1599984"/>
          </a:xfrm>
        </p:spPr>
        <p:txBody>
          <a:bodyPr>
            <a:normAutofit fontScale="55000" lnSpcReduction="20000"/>
          </a:bodyPr>
          <a:lstStyle/>
          <a:p>
            <a:pPr marL="320040" indent="-320040" eaLnBrk="1" fontAlgn="auto" hangingPunct="1">
              <a:spcAft>
                <a:spcPts val="0"/>
              </a:spcAft>
              <a:buFont typeface="Wingdings"/>
              <a:buChar char=""/>
              <a:defRPr/>
            </a:pPr>
            <a:r>
              <a:rPr lang="en-US" b="1" dirty="0"/>
              <a:t>Parameters in the EMG signal</a:t>
            </a:r>
          </a:p>
          <a:p>
            <a:pPr marL="640715" lvl="1" indent="-320040" eaLnBrk="1" fontAlgn="auto" hangingPunct="1">
              <a:spcAft>
                <a:spcPts val="0"/>
              </a:spcAft>
              <a:buFont typeface="Wingdings"/>
              <a:buChar char=""/>
              <a:defRPr/>
            </a:pPr>
            <a:r>
              <a:rPr lang="en-US" sz="2300" b="1" dirty="0"/>
              <a:t>RMS: </a:t>
            </a:r>
            <a:r>
              <a:rPr lang="en-US" sz="2300" dirty="0"/>
              <a:t>root mean square of the raw EMG signal as a measure of the </a:t>
            </a:r>
            <a:r>
              <a:rPr lang="en-US" sz="2300" b="1" dirty="0"/>
              <a:t>power </a:t>
            </a:r>
          </a:p>
          <a:p>
            <a:pPr marL="640715" lvl="1" indent="-320040" eaLnBrk="1" fontAlgn="auto" hangingPunct="1">
              <a:spcAft>
                <a:spcPts val="0"/>
              </a:spcAft>
              <a:buFont typeface="Wingdings"/>
              <a:buChar char=""/>
              <a:defRPr/>
            </a:pPr>
            <a:r>
              <a:rPr lang="en-US" sz="2300" b="1" dirty="0"/>
              <a:t>ARV: </a:t>
            </a:r>
            <a:r>
              <a:rPr lang="en-US" sz="2300" dirty="0"/>
              <a:t>average rectified value is the mean absolute value of the rectified EMG signal: It is also called Mean Amplitude Value.</a:t>
            </a:r>
            <a:r>
              <a:rPr lang="en-US" sz="2300" b="1" dirty="0"/>
              <a:t> </a:t>
            </a:r>
          </a:p>
          <a:p>
            <a:pPr marL="640715" lvl="1" indent="-320040" eaLnBrk="1" fontAlgn="auto" hangingPunct="1">
              <a:spcAft>
                <a:spcPts val="0"/>
              </a:spcAft>
              <a:buFont typeface="Wingdings"/>
              <a:buChar char=""/>
              <a:defRPr/>
            </a:pPr>
            <a:r>
              <a:rPr lang="en-US" sz="2300" b="1" dirty="0"/>
              <a:t>PSD: </a:t>
            </a:r>
            <a:r>
              <a:rPr lang="en-US" sz="2300" dirty="0"/>
              <a:t>power spectral density, i.e. amount of power per unit of frequency</a:t>
            </a:r>
          </a:p>
          <a:p>
            <a:pPr marL="640715" lvl="1" indent="-320040" eaLnBrk="1" fontAlgn="auto" hangingPunct="1">
              <a:spcAft>
                <a:spcPts val="0"/>
              </a:spcAft>
              <a:buFont typeface="Wingdings"/>
              <a:buChar char=""/>
              <a:defRPr/>
            </a:pPr>
            <a:r>
              <a:rPr lang="de-DE" sz="2300" b="1" dirty="0"/>
              <a:t>MPF</a:t>
            </a:r>
            <a:r>
              <a:rPr lang="de-DE" sz="2300" dirty="0"/>
              <a:t>: median power </a:t>
            </a:r>
            <a:r>
              <a:rPr lang="de-DE" sz="2300" dirty="0" err="1"/>
              <a:t>frequency</a:t>
            </a:r>
            <a:r>
              <a:rPr lang="de-DE" sz="2300" dirty="0"/>
              <a:t> </a:t>
            </a:r>
            <a:r>
              <a:rPr lang="de-DE" sz="2300" dirty="0" err="1"/>
              <a:t>of</a:t>
            </a:r>
            <a:r>
              <a:rPr lang="de-DE" sz="2300" dirty="0"/>
              <a:t> </a:t>
            </a:r>
            <a:r>
              <a:rPr lang="de-DE" sz="2300" dirty="0" err="1"/>
              <a:t>the</a:t>
            </a:r>
            <a:r>
              <a:rPr lang="de-DE" sz="2300" dirty="0"/>
              <a:t> power </a:t>
            </a:r>
            <a:r>
              <a:rPr lang="de-DE" sz="2300" dirty="0" err="1"/>
              <a:t>spectral</a:t>
            </a:r>
            <a:r>
              <a:rPr lang="de-DE" sz="2300" dirty="0"/>
              <a:t> </a:t>
            </a:r>
            <a:r>
              <a:rPr lang="de-DE" sz="2300" dirty="0" err="1"/>
              <a:t>density</a:t>
            </a:r>
            <a:r>
              <a:rPr lang="de-DE" sz="2300" dirty="0"/>
              <a:t> </a:t>
            </a:r>
            <a:r>
              <a:rPr lang="de-DE" sz="2300" dirty="0" err="1"/>
              <a:t>is</a:t>
            </a:r>
            <a:r>
              <a:rPr lang="de-DE" sz="2300" dirty="0"/>
              <a:t> an </a:t>
            </a:r>
            <a:r>
              <a:rPr lang="de-DE" sz="2300" dirty="0" err="1"/>
              <a:t>index</a:t>
            </a:r>
            <a:r>
              <a:rPr lang="de-DE" sz="2300" dirty="0"/>
              <a:t> </a:t>
            </a:r>
            <a:r>
              <a:rPr lang="de-DE" sz="2300" dirty="0" err="1"/>
              <a:t>of</a:t>
            </a:r>
            <a:r>
              <a:rPr lang="de-DE" sz="2300" dirty="0"/>
              <a:t> </a:t>
            </a:r>
            <a:r>
              <a:rPr lang="de-DE" sz="2300" dirty="0" err="1"/>
              <a:t>muscle</a:t>
            </a:r>
            <a:r>
              <a:rPr lang="de-DE" sz="2300" dirty="0"/>
              <a:t> </a:t>
            </a:r>
            <a:r>
              <a:rPr lang="de-DE" sz="2300" dirty="0" err="1"/>
              <a:t>fatigue</a:t>
            </a:r>
            <a:endParaRPr lang="en-US" sz="2300" dirty="0"/>
          </a:p>
        </p:txBody>
      </p:sp>
      <p:sp>
        <p:nvSpPr>
          <p:cNvPr id="25603" name="Title 2"/>
          <p:cNvSpPr>
            <a:spLocks noGrp="1"/>
          </p:cNvSpPr>
          <p:nvPr>
            <p:ph type="title"/>
          </p:nvPr>
        </p:nvSpPr>
        <p:spPr/>
        <p:txBody>
          <a:bodyPr/>
          <a:lstStyle/>
          <a:p>
            <a:pPr marL="514350" indent="-514350" eaLnBrk="1" hangingPunct="1"/>
            <a:r>
              <a:rPr lang="en-US" b="1" dirty="0"/>
              <a:t>Structure of the EMG Signal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24116"/>
            <a:ext cx="5334000" cy="276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http://ars.els-cdn.com/content/image/1-s2.0-S1050641110000891-g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957" y="724116"/>
            <a:ext cx="3361386"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docs.google.com/viewer?pid=bl&amp;srcid=ADGEESgY1UZuAbsZFD4LbmMRfUNF5BWlX_Xw4NT27FJiUqlQvksNk4os4dzT6opbGINdvQkgDSBdtX6XYPBf2umSPgNY1yfR9KVLG4zY0THlvXbaqR0CImgtrM3o7HxbgRGHIMErPh1E&amp;q=cache%3ASnNESp5qx7YJ%3Awww.delsys.com%2FAttachments_pdf%2FWP_SEMGintro.pdf%20&amp;docid=87e277f54e2d71ba7008661d384b841e&amp;a=bi&amp;pagenumber=2&amp;w=80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09" t="52834" r="23542" b="18567"/>
          <a:stretch/>
        </p:blipFill>
        <p:spPr bwMode="auto">
          <a:xfrm>
            <a:off x="6248399" y="3486150"/>
            <a:ext cx="219332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5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pPr marL="514350" indent="-514350" eaLnBrk="1" hangingPunct="1"/>
            <a:r>
              <a:rPr lang="en-US" b="1" dirty="0"/>
              <a:t>EMG Measurement</a:t>
            </a:r>
          </a:p>
        </p:txBody>
      </p:sp>
      <p:sp>
        <p:nvSpPr>
          <p:cNvPr id="14" name="Content Placeholder 1"/>
          <p:cNvSpPr>
            <a:spLocks noGrp="1"/>
          </p:cNvSpPr>
          <p:nvPr>
            <p:ph sz="quarter" idx="13"/>
          </p:nvPr>
        </p:nvSpPr>
        <p:spPr>
          <a:xfrm>
            <a:off x="3429000" y="2571750"/>
            <a:ext cx="5562600" cy="2571750"/>
          </a:xfrm>
        </p:spPr>
        <p:txBody>
          <a:bodyPr>
            <a:normAutofit fontScale="55000" lnSpcReduction="20000"/>
          </a:bodyPr>
          <a:lstStyle/>
          <a:p>
            <a:pPr marL="320040" indent="-320040" eaLnBrk="1" fontAlgn="auto" hangingPunct="1">
              <a:spcAft>
                <a:spcPts val="0"/>
              </a:spcAft>
              <a:buFont typeface="Wingdings"/>
              <a:buChar char=""/>
              <a:defRPr/>
            </a:pPr>
            <a:r>
              <a:rPr lang="en-US" sz="3000" b="1" dirty="0"/>
              <a:t>Operational configuration</a:t>
            </a:r>
          </a:p>
          <a:p>
            <a:pPr lvl="1" eaLnBrk="1" hangingPunct="1">
              <a:defRPr/>
            </a:pPr>
            <a:r>
              <a:rPr lang="en-US" sz="2500" dirty="0"/>
              <a:t>Surface EMG with electrodes applied to the skin.</a:t>
            </a:r>
          </a:p>
          <a:p>
            <a:pPr lvl="1" eaLnBrk="1" hangingPunct="1">
              <a:defRPr/>
            </a:pPr>
            <a:r>
              <a:rPr lang="de-DE" sz="2500" dirty="0"/>
              <a:t>Fine </a:t>
            </a:r>
            <a:r>
              <a:rPr lang="de-DE" sz="2500" dirty="0" err="1"/>
              <a:t>wired</a:t>
            </a:r>
            <a:r>
              <a:rPr lang="de-DE" sz="2500" dirty="0"/>
              <a:t> EMG </a:t>
            </a:r>
            <a:r>
              <a:rPr lang="de-DE" sz="2500" dirty="0" err="1"/>
              <a:t>with</a:t>
            </a:r>
            <a:r>
              <a:rPr lang="de-DE" sz="2500" dirty="0"/>
              <a:t> </a:t>
            </a:r>
            <a:r>
              <a:rPr lang="de-DE" sz="2500" dirty="0" err="1"/>
              <a:t>needles</a:t>
            </a:r>
            <a:r>
              <a:rPr lang="de-DE" sz="2500" dirty="0"/>
              <a:t> </a:t>
            </a:r>
            <a:r>
              <a:rPr lang="de-DE" sz="2500" dirty="0" err="1"/>
              <a:t>introduced</a:t>
            </a:r>
            <a:r>
              <a:rPr lang="de-DE" sz="2500" dirty="0"/>
              <a:t> in </a:t>
            </a:r>
            <a:r>
              <a:rPr lang="de-DE" sz="2500" dirty="0" err="1"/>
              <a:t>the</a:t>
            </a:r>
            <a:r>
              <a:rPr lang="de-DE" sz="2500" dirty="0"/>
              <a:t> </a:t>
            </a:r>
            <a:r>
              <a:rPr lang="de-DE" sz="2500" dirty="0" err="1"/>
              <a:t>muscle</a:t>
            </a:r>
            <a:r>
              <a:rPr lang="de-DE" sz="2500" dirty="0"/>
              <a:t>.</a:t>
            </a:r>
            <a:endParaRPr lang="en-US" sz="2500" dirty="0"/>
          </a:p>
          <a:p>
            <a:pPr eaLnBrk="1" hangingPunct="1">
              <a:defRPr/>
            </a:pPr>
            <a:r>
              <a:rPr lang="en-US" b="1" dirty="0"/>
              <a:t>Noise sources</a:t>
            </a:r>
          </a:p>
          <a:p>
            <a:pPr lvl="1" eaLnBrk="1" hangingPunct="1">
              <a:defRPr/>
            </a:pPr>
            <a:r>
              <a:rPr lang="de-DE" dirty="0" err="1"/>
              <a:t>Inherent</a:t>
            </a:r>
            <a:r>
              <a:rPr lang="de-DE" dirty="0"/>
              <a:t> </a:t>
            </a:r>
            <a:r>
              <a:rPr lang="de-DE" dirty="0" err="1"/>
              <a:t>noise</a:t>
            </a:r>
            <a:r>
              <a:rPr lang="de-DE" dirty="0"/>
              <a:t> in </a:t>
            </a:r>
            <a:r>
              <a:rPr lang="de-DE" dirty="0" err="1"/>
              <a:t>electronics</a:t>
            </a:r>
            <a:r>
              <a:rPr lang="de-DE" dirty="0"/>
              <a:t> </a:t>
            </a:r>
            <a:r>
              <a:rPr lang="de-DE" dirty="0" err="1"/>
              <a:t>components</a:t>
            </a:r>
            <a:r>
              <a:rPr lang="de-DE" dirty="0"/>
              <a:t> (0 </a:t>
            </a:r>
            <a:r>
              <a:rPr lang="de-DE" dirty="0" err="1"/>
              <a:t>to</a:t>
            </a:r>
            <a:r>
              <a:rPr lang="de-DE" dirty="0"/>
              <a:t> </a:t>
            </a:r>
            <a:r>
              <a:rPr lang="de-DE" dirty="0" err="1"/>
              <a:t>thousands</a:t>
            </a:r>
            <a:r>
              <a:rPr lang="de-DE" dirty="0"/>
              <a:t> Hz)</a:t>
            </a:r>
            <a:endParaRPr lang="en-US" dirty="0"/>
          </a:p>
          <a:p>
            <a:pPr lvl="1" eaLnBrk="1" hangingPunct="1">
              <a:defRPr/>
            </a:pPr>
            <a:r>
              <a:rPr lang="en-US" dirty="0"/>
              <a:t>Ambient noise from electromagnetic radiation </a:t>
            </a:r>
            <a:r>
              <a:rPr lang="de-DE" dirty="0"/>
              <a:t>(0 </a:t>
            </a:r>
            <a:r>
              <a:rPr lang="de-DE" dirty="0" err="1"/>
              <a:t>to</a:t>
            </a:r>
            <a:r>
              <a:rPr lang="de-DE" dirty="0"/>
              <a:t> </a:t>
            </a:r>
            <a:r>
              <a:rPr lang="de-DE" dirty="0" err="1"/>
              <a:t>thousands</a:t>
            </a:r>
            <a:r>
              <a:rPr lang="de-DE" dirty="0"/>
              <a:t> Hz)</a:t>
            </a:r>
            <a:endParaRPr lang="en-US" dirty="0"/>
          </a:p>
          <a:p>
            <a:pPr lvl="1" eaLnBrk="1" hangingPunct="1">
              <a:defRPr/>
            </a:pPr>
            <a:r>
              <a:rPr lang="en-US" dirty="0"/>
              <a:t>Motion artifact from electrode movements </a:t>
            </a:r>
            <a:r>
              <a:rPr lang="en-US" sz="2800" dirty="0"/>
              <a:t>(0 to 20 Hz)</a:t>
            </a:r>
            <a:endParaRPr lang="en-US" dirty="0"/>
          </a:p>
          <a:p>
            <a:pPr lvl="1" eaLnBrk="1" hangingPunct="1">
              <a:defRPr/>
            </a:pPr>
            <a:r>
              <a:rPr lang="en-US" dirty="0"/>
              <a:t>Power line interference (60 or 50 Hz)</a:t>
            </a:r>
          </a:p>
          <a:p>
            <a:pPr lvl="1" eaLnBrk="1" hangingPunct="1">
              <a:defRPr/>
            </a:pPr>
            <a:r>
              <a:rPr lang="en-US" sz="2500" dirty="0"/>
              <a:t>Inherent instability of signal due to noisy activity of motor units (0 to 20 Hz)</a:t>
            </a:r>
          </a:p>
          <a:p>
            <a:pPr marL="640715" lvl="1" indent="-320040" eaLnBrk="1" fontAlgn="auto" hangingPunct="1">
              <a:spcAft>
                <a:spcPts val="0"/>
              </a:spcAft>
              <a:buFont typeface="Wingdings"/>
              <a:buChar char=""/>
              <a:defRPr/>
            </a:pPr>
            <a:endParaRPr lang="en-US" b="1" dirty="0"/>
          </a:p>
          <a:p>
            <a:pPr marL="640715" lvl="1" indent="-320040" eaLnBrk="1" fontAlgn="auto" hangingPunct="1">
              <a:spcAft>
                <a:spcPts val="0"/>
              </a:spcAft>
              <a:buFont typeface="Wingdings"/>
              <a:buChar char=""/>
              <a:defRPr/>
            </a:pPr>
            <a:endParaRPr lang="en-US" b="1" dirty="0"/>
          </a:p>
          <a:p>
            <a:pPr marL="365760" lvl="1" indent="0" eaLnBrk="1" fontAlgn="auto" hangingPunct="1">
              <a:spcAft>
                <a:spcPts val="0"/>
              </a:spcAft>
              <a:buFont typeface="Wingdings 2" pitchFamily="18" charset="2"/>
              <a:buNone/>
              <a:defRPr/>
            </a:pPr>
            <a:endParaRPr lang="en-US" dirty="0"/>
          </a:p>
          <a:p>
            <a:pPr marL="640080" lvl="1" indent="-274320" eaLnBrk="1" fontAlgn="auto" hangingPunct="1">
              <a:spcAft>
                <a:spcPts val="0"/>
              </a:spcAft>
              <a:buFont typeface="Wingdings 2"/>
              <a:buChar char=""/>
              <a:defRPr/>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9750"/>
            <a:ext cx="2189045"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http://www.wolftronix.com/biotail/images/blo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0" y="951705"/>
            <a:ext cx="4335512" cy="131524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42950"/>
            <a:ext cx="1676400" cy="284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253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a:xfrm>
            <a:off x="152400" y="117475"/>
            <a:ext cx="8991600" cy="473075"/>
          </a:xfrm>
        </p:spPr>
        <p:txBody>
          <a:bodyPr/>
          <a:lstStyle/>
          <a:p>
            <a:pPr marL="514350" indent="-514350" eaLnBrk="1" hangingPunct="1"/>
            <a:r>
              <a:rPr lang="en-US" b="1" dirty="0" err="1"/>
              <a:t>Exercice</a:t>
            </a:r>
            <a:r>
              <a:rPr lang="en-US" b="1" dirty="0"/>
              <a:t> </a:t>
            </a:r>
            <a:r>
              <a:rPr lang="cs-CZ" b="1" dirty="0"/>
              <a:t>1</a:t>
            </a:r>
            <a:r>
              <a:rPr lang="en-US" b="1" dirty="0"/>
              <a:t>: EMG measurement with BIOPAC</a:t>
            </a:r>
          </a:p>
        </p:txBody>
      </p:sp>
      <p:sp>
        <p:nvSpPr>
          <p:cNvPr id="5" name="Content Placeholder 1"/>
          <p:cNvSpPr>
            <a:spLocks noGrp="1"/>
          </p:cNvSpPr>
          <p:nvPr>
            <p:ph sz="quarter" idx="13"/>
          </p:nvPr>
        </p:nvSpPr>
        <p:spPr>
          <a:xfrm>
            <a:off x="0" y="666750"/>
            <a:ext cx="9144000" cy="4476750"/>
          </a:xfrm>
        </p:spPr>
        <p:txBody>
          <a:bodyPr>
            <a:normAutofit fontScale="47500" lnSpcReduction="20000"/>
          </a:bodyPr>
          <a:lstStyle/>
          <a:p>
            <a:pPr marL="320040" indent="-320040" eaLnBrk="1" fontAlgn="auto" hangingPunct="1">
              <a:spcAft>
                <a:spcPts val="0"/>
              </a:spcAft>
              <a:buFont typeface="Wingdings"/>
              <a:buChar char=""/>
              <a:defRPr/>
            </a:pPr>
            <a:r>
              <a:rPr lang="en-US" sz="3000" b="1" dirty="0" err="1"/>
              <a:t>Biopac</a:t>
            </a:r>
            <a:r>
              <a:rPr lang="en-US" sz="3000" b="1" dirty="0"/>
              <a:t> MP35 measurement system </a:t>
            </a:r>
          </a:p>
          <a:p>
            <a:pPr marL="640080" lvl="1" indent="-274320" eaLnBrk="1" fontAlgn="auto" hangingPunct="1">
              <a:spcAft>
                <a:spcPts val="0"/>
              </a:spcAft>
              <a:buFont typeface="Wingdings 2"/>
              <a:buChar char=""/>
              <a:defRPr/>
            </a:pPr>
            <a:r>
              <a:rPr lang="en-US" dirty="0"/>
              <a:t>EMG is recorded using </a:t>
            </a:r>
            <a:r>
              <a:rPr lang="en-US" dirty="0" err="1"/>
              <a:t>Biopac</a:t>
            </a:r>
            <a:r>
              <a:rPr lang="en-US" dirty="0"/>
              <a:t> SS2L wires plugged in the third channel.</a:t>
            </a:r>
          </a:p>
          <a:p>
            <a:pPr marL="640080" lvl="1" indent="-274320" eaLnBrk="1" fontAlgn="auto" hangingPunct="1">
              <a:spcAft>
                <a:spcPts val="0"/>
              </a:spcAft>
              <a:buFont typeface="Wingdings 2"/>
              <a:buChar char=""/>
              <a:defRPr/>
            </a:pPr>
            <a:r>
              <a:rPr lang="en-US" dirty="0"/>
              <a:t>Electrodes can be attached to the dominant arm (biceps).</a:t>
            </a:r>
          </a:p>
          <a:p>
            <a:pPr marL="640080" lvl="1" indent="-274320" eaLnBrk="1" fontAlgn="auto" hangingPunct="1">
              <a:spcAft>
                <a:spcPts val="0"/>
              </a:spcAft>
              <a:buFont typeface="Wingdings 2"/>
              <a:buChar char=""/>
              <a:defRPr/>
            </a:pPr>
            <a:r>
              <a:rPr lang="de-DE" dirty="0"/>
              <a:t>The </a:t>
            </a:r>
            <a:r>
              <a:rPr lang="de-DE" dirty="0" err="1"/>
              <a:t>grip</a:t>
            </a:r>
            <a:r>
              <a:rPr lang="de-DE" dirty="0"/>
              <a:t> </a:t>
            </a:r>
            <a:r>
              <a:rPr lang="de-DE" dirty="0" err="1"/>
              <a:t>force</a:t>
            </a:r>
            <a:r>
              <a:rPr lang="de-DE" dirty="0"/>
              <a:t> </a:t>
            </a:r>
            <a:r>
              <a:rPr lang="de-DE" dirty="0" err="1"/>
              <a:t>is</a:t>
            </a:r>
            <a:r>
              <a:rPr lang="de-DE" dirty="0"/>
              <a:t> </a:t>
            </a:r>
            <a:r>
              <a:rPr lang="de-DE" dirty="0" err="1"/>
              <a:t>measured</a:t>
            </a:r>
            <a:r>
              <a:rPr lang="de-DE" dirty="0"/>
              <a:t> </a:t>
            </a:r>
            <a:r>
              <a:rPr lang="de-DE" dirty="0" err="1"/>
              <a:t>using</a:t>
            </a:r>
            <a:r>
              <a:rPr lang="de-DE" dirty="0"/>
              <a:t> a </a:t>
            </a:r>
            <a:r>
              <a:rPr lang="de-DE" dirty="0" err="1"/>
              <a:t>Biopac</a:t>
            </a:r>
            <a:r>
              <a:rPr lang="de-DE" dirty="0"/>
              <a:t> SS25LA </a:t>
            </a:r>
            <a:r>
              <a:rPr lang="de-DE" dirty="0" err="1"/>
              <a:t>hand</a:t>
            </a:r>
            <a:r>
              <a:rPr lang="de-DE" dirty="0"/>
              <a:t> </a:t>
            </a:r>
            <a:r>
              <a:rPr lang="de-DE" dirty="0" err="1"/>
              <a:t>dynamometer</a:t>
            </a:r>
            <a:r>
              <a:rPr lang="de-DE" dirty="0"/>
              <a:t> </a:t>
            </a:r>
            <a:r>
              <a:rPr lang="de-DE" dirty="0" err="1"/>
              <a:t>plugged</a:t>
            </a:r>
            <a:r>
              <a:rPr lang="de-DE" dirty="0"/>
              <a:t> in </a:t>
            </a:r>
            <a:r>
              <a:rPr lang="de-DE" dirty="0" err="1"/>
              <a:t>the</a:t>
            </a:r>
            <a:r>
              <a:rPr lang="de-DE" dirty="0"/>
              <a:t> </a:t>
            </a:r>
            <a:r>
              <a:rPr lang="de-DE" dirty="0" err="1"/>
              <a:t>fourth</a:t>
            </a:r>
            <a:r>
              <a:rPr lang="de-DE" dirty="0"/>
              <a:t> </a:t>
            </a:r>
            <a:r>
              <a:rPr lang="de-DE" dirty="0" err="1"/>
              <a:t>channel</a:t>
            </a:r>
            <a:endParaRPr lang="de-DE" dirty="0"/>
          </a:p>
          <a:p>
            <a:pPr marL="640080" lvl="1" indent="-274320" eaLnBrk="1" fontAlgn="auto" hangingPunct="1">
              <a:spcAft>
                <a:spcPts val="0"/>
              </a:spcAft>
              <a:buFont typeface="Wingdings 2"/>
              <a:buChar char=""/>
              <a:defRPr/>
            </a:pPr>
            <a:r>
              <a:rPr lang="de-DE" dirty="0"/>
              <a:t>EMG </a:t>
            </a:r>
            <a:r>
              <a:rPr lang="de-DE" dirty="0" err="1"/>
              <a:t>is</a:t>
            </a:r>
            <a:r>
              <a:rPr lang="de-DE" dirty="0"/>
              <a:t> listen </a:t>
            </a:r>
            <a:r>
              <a:rPr lang="de-DE" dirty="0" err="1"/>
              <a:t>using</a:t>
            </a:r>
            <a:r>
              <a:rPr lang="de-DE" dirty="0"/>
              <a:t> </a:t>
            </a:r>
            <a:r>
              <a:rPr lang="de-DE" dirty="0" err="1"/>
              <a:t>Biopac</a:t>
            </a:r>
            <a:r>
              <a:rPr lang="de-DE" dirty="0"/>
              <a:t> OUT1 </a:t>
            </a:r>
            <a:r>
              <a:rPr lang="de-DE" dirty="0" err="1"/>
              <a:t>headphones</a:t>
            </a:r>
            <a:r>
              <a:rPr lang="de-DE" dirty="0"/>
              <a:t> </a:t>
            </a:r>
            <a:r>
              <a:rPr lang="de-DE" dirty="0" err="1"/>
              <a:t>connected</a:t>
            </a:r>
            <a:r>
              <a:rPr lang="de-DE" dirty="0"/>
              <a:t> </a:t>
            </a:r>
            <a:r>
              <a:rPr lang="de-DE" dirty="0" err="1"/>
              <a:t>to</a:t>
            </a:r>
            <a:r>
              <a:rPr lang="de-DE" dirty="0"/>
              <a:t> </a:t>
            </a:r>
            <a:r>
              <a:rPr lang="de-DE" dirty="0" err="1"/>
              <a:t>the</a:t>
            </a:r>
            <a:r>
              <a:rPr lang="de-DE" dirty="0"/>
              <a:t> Analog out </a:t>
            </a:r>
            <a:r>
              <a:rPr lang="de-DE" dirty="0" err="1"/>
              <a:t>port</a:t>
            </a:r>
            <a:endParaRPr lang="en-US" dirty="0"/>
          </a:p>
          <a:p>
            <a:pPr marL="320040" indent="-320040" eaLnBrk="1" fontAlgn="auto" hangingPunct="1">
              <a:spcAft>
                <a:spcPts val="0"/>
              </a:spcAft>
              <a:buFont typeface="Wingdings"/>
              <a:buChar char=""/>
              <a:defRPr/>
            </a:pPr>
            <a:r>
              <a:rPr lang="en-US" b="1" dirty="0" err="1"/>
              <a:t>Biopac</a:t>
            </a:r>
            <a:r>
              <a:rPr lang="en-US" b="1" dirty="0"/>
              <a:t> Student Lab PRO software</a:t>
            </a:r>
          </a:p>
          <a:p>
            <a:pPr marL="640080" lvl="1" indent="-274320" eaLnBrk="1" fontAlgn="auto" hangingPunct="1">
              <a:spcAft>
                <a:spcPts val="0"/>
              </a:spcAft>
              <a:buFont typeface="Wingdings 2"/>
              <a:buChar char=""/>
              <a:defRPr/>
            </a:pPr>
            <a:r>
              <a:rPr lang="en-US" dirty="0"/>
              <a:t>The acquisition is set up at a sampling rate of </a:t>
            </a:r>
            <a:r>
              <a:rPr lang="en-US" i="1" dirty="0"/>
              <a:t>500 Hz</a:t>
            </a:r>
            <a:r>
              <a:rPr lang="en-US" dirty="0"/>
              <a:t>. </a:t>
            </a:r>
          </a:p>
          <a:p>
            <a:pPr marL="640080" lvl="1" indent="-274320" eaLnBrk="1" fontAlgn="auto" hangingPunct="1">
              <a:spcAft>
                <a:spcPts val="0"/>
              </a:spcAft>
              <a:buFont typeface="Wingdings 2"/>
              <a:buChar char=""/>
              <a:defRPr/>
            </a:pPr>
            <a:r>
              <a:rPr lang="en-US" dirty="0"/>
              <a:t>Analog </a:t>
            </a:r>
            <a:r>
              <a:rPr lang="en-US" sz="2500" dirty="0"/>
              <a:t>Channel CH3 should have the following settings</a:t>
            </a:r>
          </a:p>
          <a:p>
            <a:pPr marL="914717" lvl="2" indent="-274320" eaLnBrk="1" fontAlgn="auto" hangingPunct="1">
              <a:spcAft>
                <a:spcPts val="0"/>
              </a:spcAft>
              <a:buFont typeface="Wingdings 2"/>
              <a:buChar char=""/>
              <a:defRPr/>
            </a:pPr>
            <a:r>
              <a:rPr lang="en-US" sz="2200" dirty="0"/>
              <a:t>AC coupling 0.5 Hz High Pass, 1 kHz Low Pass, Total gain 1000</a:t>
            </a:r>
          </a:p>
          <a:p>
            <a:pPr marL="914717" lvl="2" indent="-274320" eaLnBrk="1" fontAlgn="auto" hangingPunct="1">
              <a:spcAft>
                <a:spcPts val="0"/>
              </a:spcAft>
              <a:buFont typeface="Wingdings 2"/>
              <a:buChar char=""/>
              <a:defRPr/>
            </a:pPr>
            <a:r>
              <a:rPr lang="en-US" sz="2200" dirty="0"/>
              <a:t>Hardware-based filter 30 Hz High Pass, 250 Hz Low Pass, 60 Hz Band Stop (Notch)</a:t>
            </a:r>
          </a:p>
          <a:p>
            <a:pPr marL="914717" lvl="2" indent="-274320" eaLnBrk="1" fontAlgn="auto" hangingPunct="1">
              <a:spcAft>
                <a:spcPts val="0"/>
              </a:spcAft>
              <a:buFont typeface="Wingdings 2"/>
              <a:buChar char=""/>
              <a:defRPr/>
            </a:pPr>
            <a:r>
              <a:rPr lang="de-DE" sz="2200" dirty="0" err="1"/>
              <a:t>Choose</a:t>
            </a:r>
            <a:r>
              <a:rPr lang="de-DE" sz="2200" dirty="0"/>
              <a:t> MP35 Menu </a:t>
            </a:r>
            <a:r>
              <a:rPr lang="de-DE" sz="2200" dirty="0">
                <a:sym typeface="Wingdings" pitchFamily="2" charset="2"/>
              </a:rPr>
              <a:t> Output </a:t>
            </a:r>
            <a:r>
              <a:rPr lang="de-DE" sz="2200" dirty="0" err="1">
                <a:sym typeface="Wingdings" pitchFamily="2" charset="2"/>
              </a:rPr>
              <a:t>Control</a:t>
            </a:r>
            <a:r>
              <a:rPr lang="de-DE" sz="2200" dirty="0">
                <a:sym typeface="Wingdings" pitchFamily="2" charset="2"/>
              </a:rPr>
              <a:t>  CH# </a:t>
            </a:r>
            <a:r>
              <a:rPr lang="de-DE" sz="2200" dirty="0" err="1">
                <a:sym typeface="Wingdings" pitchFamily="2" charset="2"/>
              </a:rPr>
              <a:t>to</a:t>
            </a:r>
            <a:r>
              <a:rPr lang="de-DE" sz="2200" dirty="0">
                <a:sym typeface="Wingdings" pitchFamily="2" charset="2"/>
              </a:rPr>
              <a:t> </a:t>
            </a:r>
            <a:r>
              <a:rPr lang="de-DE" sz="2200" dirty="0" err="1">
                <a:sym typeface="Wingdings" pitchFamily="2" charset="2"/>
              </a:rPr>
              <a:t>output</a:t>
            </a:r>
            <a:r>
              <a:rPr lang="de-DE" sz="2200" dirty="0">
                <a:sym typeface="Wingdings" pitchFamily="2" charset="2"/>
              </a:rPr>
              <a:t> </a:t>
            </a:r>
            <a:r>
              <a:rPr lang="de-DE" sz="2200" dirty="0" err="1">
                <a:sym typeface="Wingdings" pitchFamily="2" charset="2"/>
              </a:rPr>
              <a:t>and</a:t>
            </a:r>
            <a:r>
              <a:rPr lang="de-DE" sz="2200" dirty="0">
                <a:sym typeface="Wingdings" pitchFamily="2" charset="2"/>
              </a:rPr>
              <a:t> </a:t>
            </a:r>
            <a:r>
              <a:rPr lang="de-DE" sz="2200" dirty="0" err="1">
                <a:sym typeface="Wingdings" pitchFamily="2" charset="2"/>
              </a:rPr>
              <a:t>select</a:t>
            </a:r>
            <a:r>
              <a:rPr lang="de-DE" sz="2200" dirty="0">
                <a:sym typeface="Wingdings" pitchFamily="2" charset="2"/>
              </a:rPr>
              <a:t> Channel 3</a:t>
            </a:r>
            <a:endParaRPr lang="en-US" sz="2200" dirty="0"/>
          </a:p>
          <a:p>
            <a:pPr marL="640080" lvl="1" indent="-274320" eaLnBrk="1" fontAlgn="auto" hangingPunct="1">
              <a:spcAft>
                <a:spcPts val="0"/>
              </a:spcAft>
              <a:buFont typeface="Wingdings 2"/>
              <a:buChar char=""/>
              <a:defRPr/>
            </a:pPr>
            <a:r>
              <a:rPr lang="en-US" dirty="0"/>
              <a:t>Analog </a:t>
            </a:r>
            <a:r>
              <a:rPr lang="en-US" sz="2500" dirty="0"/>
              <a:t>Channel CH4 should have the following settings</a:t>
            </a:r>
          </a:p>
          <a:p>
            <a:pPr marL="914717" lvl="2" indent="-274320" eaLnBrk="1" fontAlgn="auto" hangingPunct="1">
              <a:spcAft>
                <a:spcPts val="0"/>
              </a:spcAft>
              <a:buFont typeface="Wingdings 2"/>
              <a:buChar char=""/>
              <a:defRPr/>
            </a:pPr>
            <a:r>
              <a:rPr lang="en-US" sz="2200" dirty="0"/>
              <a:t>Preset Clench Force</a:t>
            </a:r>
          </a:p>
          <a:p>
            <a:pPr marL="914717" lvl="2" indent="-274320" eaLnBrk="1" fontAlgn="auto" hangingPunct="1">
              <a:spcAft>
                <a:spcPts val="0"/>
              </a:spcAft>
              <a:buFont typeface="Wingdings 2"/>
              <a:buChar char=""/>
              <a:defRPr/>
            </a:pPr>
            <a:r>
              <a:rPr lang="de-DE" sz="2200" dirty="0" err="1"/>
              <a:t>Calibration</a:t>
            </a:r>
            <a:r>
              <a:rPr lang="de-DE" sz="2200" dirty="0"/>
              <a:t> </a:t>
            </a:r>
            <a:r>
              <a:rPr lang="de-DE" sz="2200" dirty="0" err="1"/>
              <a:t>needed</a:t>
            </a:r>
            <a:r>
              <a:rPr lang="de-DE" sz="2200" dirty="0"/>
              <a:t> (3.5 mV per Kg), </a:t>
            </a:r>
            <a:r>
              <a:rPr lang="en-US" sz="2400" dirty="0"/>
              <a:t>MP menu &gt; Set up Channels &gt; View/Change Parameters &gt; Scaling</a:t>
            </a:r>
            <a:endParaRPr lang="de-DE" sz="2200" dirty="0"/>
          </a:p>
          <a:p>
            <a:pPr marL="640080" lvl="1" indent="-274320" eaLnBrk="1" fontAlgn="auto" hangingPunct="1">
              <a:spcAft>
                <a:spcPts val="0"/>
              </a:spcAft>
              <a:buFont typeface="Wingdings 2"/>
              <a:buChar char=""/>
              <a:defRPr/>
            </a:pPr>
            <a:r>
              <a:rPr lang="en-US" sz="2500" dirty="0"/>
              <a:t>Calculation Channel C3 should calculate the integrated EMG signal using Rectify</a:t>
            </a:r>
          </a:p>
          <a:p>
            <a:pPr marL="640080" lvl="1" indent="-274320" eaLnBrk="1" fontAlgn="auto" hangingPunct="1">
              <a:spcAft>
                <a:spcPts val="0"/>
              </a:spcAft>
              <a:buFont typeface="Wingdings 2"/>
              <a:buChar char=""/>
              <a:defRPr/>
            </a:pPr>
            <a:r>
              <a:rPr lang="en-US" sz="2500" dirty="0"/>
              <a:t>Calculation Channel C4 should calculate the integrated  EMG signal using mean root squares and removing baseline</a:t>
            </a:r>
          </a:p>
          <a:p>
            <a:pPr marL="640080" lvl="1" indent="-274320" eaLnBrk="1" fontAlgn="auto" hangingPunct="1">
              <a:spcAft>
                <a:spcPts val="0"/>
              </a:spcAft>
              <a:buFont typeface="Wingdings 2"/>
              <a:buChar char=""/>
              <a:defRPr/>
            </a:pPr>
            <a:r>
              <a:rPr lang="en-US" sz="2500" dirty="0"/>
              <a:t>Calculation Channel C5 should calculate the amplitude of the EMG signal using Peak-to-peak Rate function</a:t>
            </a:r>
          </a:p>
          <a:p>
            <a:pPr marL="319405" indent="-274320" eaLnBrk="1" fontAlgn="auto" hangingPunct="1">
              <a:spcAft>
                <a:spcPts val="0"/>
              </a:spcAft>
              <a:buFont typeface="Wingdings 2"/>
              <a:buChar char=""/>
              <a:defRPr/>
            </a:pPr>
            <a:r>
              <a:rPr lang="en-US" b="1" dirty="0"/>
              <a:t>EMG parameters calculation</a:t>
            </a:r>
          </a:p>
          <a:p>
            <a:pPr marL="640080" lvl="1" indent="-274320" eaLnBrk="1" fontAlgn="auto" hangingPunct="1">
              <a:spcAft>
                <a:spcPts val="0"/>
              </a:spcAft>
              <a:buFont typeface="Wingdings 2"/>
              <a:buChar char=""/>
              <a:defRPr/>
            </a:pPr>
            <a:r>
              <a:rPr lang="en-US" sz="2500" dirty="0"/>
              <a:t>Estimate the mean ARV and mean RMS parameters from channels C3, C4</a:t>
            </a:r>
          </a:p>
          <a:p>
            <a:pPr marL="640080" lvl="1" indent="-274320" eaLnBrk="1" fontAlgn="auto" hangingPunct="1">
              <a:spcAft>
                <a:spcPts val="0"/>
              </a:spcAft>
              <a:buFont typeface="Wingdings 2"/>
              <a:buChar char=""/>
              <a:defRPr/>
            </a:pPr>
            <a:r>
              <a:rPr lang="de-DE" sz="2500" dirty="0" err="1"/>
              <a:t>Estimate</a:t>
            </a:r>
            <a:r>
              <a:rPr lang="de-DE" sz="2500" dirty="0"/>
              <a:t> </a:t>
            </a:r>
            <a:r>
              <a:rPr lang="de-DE" sz="2500" dirty="0" err="1"/>
              <a:t>the</a:t>
            </a:r>
            <a:r>
              <a:rPr lang="de-DE" sz="2500" dirty="0"/>
              <a:t> </a:t>
            </a:r>
            <a:r>
              <a:rPr lang="en-US" sz="2500" dirty="0"/>
              <a:t>MPF using Fast Fourier Transform (Menu Transform </a:t>
            </a:r>
            <a:r>
              <a:rPr lang="en-US" sz="2500" dirty="0">
                <a:sym typeface="Wingdings" pitchFamily="2" charset="2"/>
              </a:rPr>
              <a:t> FTT</a:t>
            </a:r>
            <a:r>
              <a:rPr lang="en-US" sz="2500" dirty="0"/>
              <a:t>)</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3486150"/>
            <a:ext cx="868363"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895350"/>
            <a:ext cx="142711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44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152400" y="117475"/>
            <a:ext cx="8991600" cy="473075"/>
          </a:xfrm>
        </p:spPr>
        <p:txBody>
          <a:bodyPr/>
          <a:lstStyle/>
          <a:p>
            <a:pPr marL="514350" indent="-514350" eaLnBrk="1" hangingPunct="1"/>
            <a:r>
              <a:rPr lang="en-US" b="1" dirty="0" err="1"/>
              <a:t>Exercice</a:t>
            </a:r>
            <a:r>
              <a:rPr lang="en-US" b="1" dirty="0"/>
              <a:t> </a:t>
            </a:r>
            <a:r>
              <a:rPr lang="cs-CZ" b="1" dirty="0"/>
              <a:t>2</a:t>
            </a:r>
            <a:r>
              <a:rPr lang="en-US" b="1" dirty="0"/>
              <a:t>: EMG Biofeedback</a:t>
            </a:r>
          </a:p>
        </p:txBody>
      </p:sp>
      <p:sp>
        <p:nvSpPr>
          <p:cNvPr id="5" name="Content Placeholder 1"/>
          <p:cNvSpPr>
            <a:spLocks noGrp="1"/>
          </p:cNvSpPr>
          <p:nvPr>
            <p:ph sz="quarter" idx="13"/>
          </p:nvPr>
        </p:nvSpPr>
        <p:spPr>
          <a:xfrm>
            <a:off x="0" y="666750"/>
            <a:ext cx="5943600" cy="4495800"/>
          </a:xfrm>
        </p:spPr>
        <p:txBody>
          <a:bodyPr>
            <a:normAutofit fontScale="70000" lnSpcReduction="20000"/>
          </a:bodyPr>
          <a:lstStyle/>
          <a:p>
            <a:pPr marL="320040" indent="-320040" eaLnBrk="1" fontAlgn="auto" hangingPunct="1">
              <a:spcAft>
                <a:spcPts val="0"/>
              </a:spcAft>
              <a:buFont typeface="Wingdings"/>
              <a:buChar char=""/>
              <a:defRPr/>
            </a:pPr>
            <a:r>
              <a:rPr lang="en-US" sz="3000" b="1" dirty="0"/>
              <a:t>Procedure</a:t>
            </a:r>
          </a:p>
          <a:p>
            <a:pPr marL="640715" lvl="1" indent="-320040" eaLnBrk="1" fontAlgn="auto" hangingPunct="1">
              <a:spcAft>
                <a:spcPts val="0"/>
              </a:spcAft>
              <a:buFont typeface="Wingdings"/>
              <a:buChar char=""/>
              <a:defRPr/>
            </a:pPr>
            <a:r>
              <a:rPr lang="en-US" dirty="0"/>
              <a:t>Subject is instrumented for EMG measurement with </a:t>
            </a:r>
            <a:r>
              <a:rPr lang="en-US" dirty="0" err="1"/>
              <a:t>Biopac</a:t>
            </a:r>
            <a:r>
              <a:rPr lang="en-US" dirty="0"/>
              <a:t>. Electrodes are placed on a leg and subject uses the headphones.</a:t>
            </a:r>
          </a:p>
          <a:p>
            <a:pPr marL="640715" lvl="1" indent="-320040" eaLnBrk="1" fontAlgn="auto" hangingPunct="1">
              <a:spcAft>
                <a:spcPts val="0"/>
              </a:spcAft>
              <a:buFont typeface="Wingdings"/>
              <a:buChar char=""/>
              <a:defRPr/>
            </a:pPr>
            <a:r>
              <a:rPr lang="en-US" dirty="0"/>
              <a:t>The subject should be seated with legs fully relaxed and eyes closed. </a:t>
            </a:r>
          </a:p>
          <a:p>
            <a:pPr marL="640715" lvl="1" indent="-320040" eaLnBrk="1" fontAlgn="auto" hangingPunct="1">
              <a:spcAft>
                <a:spcPts val="0"/>
              </a:spcAft>
              <a:buFont typeface="Wingdings"/>
              <a:buChar char=""/>
              <a:defRPr/>
            </a:pPr>
            <a:r>
              <a:rPr lang="en-US" dirty="0"/>
              <a:t>The subject should make a very slight effort to weakly and constantly contract the gastrocnemius. </a:t>
            </a:r>
          </a:p>
          <a:p>
            <a:pPr marL="640715" lvl="1" indent="-320040" eaLnBrk="1" fontAlgn="auto" hangingPunct="1">
              <a:spcAft>
                <a:spcPts val="0"/>
              </a:spcAft>
              <a:buFont typeface="Wingdings"/>
              <a:buChar char=""/>
              <a:defRPr/>
            </a:pPr>
            <a:r>
              <a:rPr lang="en-US" dirty="0"/>
              <a:t>The subject listens for a rhythmic series of ticking sounds of constant intensity. Each tick results from an action potential in a single motor unit.</a:t>
            </a:r>
          </a:p>
          <a:p>
            <a:pPr marL="320040" indent="-320040" eaLnBrk="1" fontAlgn="auto" hangingPunct="1">
              <a:spcAft>
                <a:spcPts val="0"/>
              </a:spcAft>
              <a:buFont typeface="Wingdings"/>
              <a:buChar char=""/>
              <a:defRPr/>
            </a:pPr>
            <a:r>
              <a:rPr lang="en-US" b="1" dirty="0"/>
              <a:t>Evaluation</a:t>
            </a:r>
          </a:p>
          <a:p>
            <a:pPr marL="640715" lvl="1" indent="-320040" eaLnBrk="1" fontAlgn="auto" hangingPunct="1">
              <a:spcAft>
                <a:spcPts val="0"/>
              </a:spcAft>
              <a:buFont typeface="Wingdings"/>
              <a:buChar char=""/>
              <a:defRPr/>
            </a:pPr>
            <a:r>
              <a:rPr lang="en-US" dirty="0"/>
              <a:t>Subject should use bio-feedback to consciously and precisely increase (or decrease) the frequency of these ticks in accordance with his/her efforts to slightly change the strength of gastrocnemius contraction.</a:t>
            </a:r>
          </a:p>
        </p:txBody>
      </p:sp>
      <p:pic>
        <p:nvPicPr>
          <p:cNvPr id="7170" name="Picture 2" descr="https://encrypted-tbn3.gstatic.com/images?q=tbn:ANd9GcTcoy3jbRtFuiC8_7omKxCQIgYX7BdFjwsy69r9QJg1ovSo2pcg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30104"/>
            <a:ext cx="2209800" cy="14705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742950"/>
            <a:ext cx="1905000" cy="2460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71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Solstice</Template>
  <TotalTime>0</TotalTime>
  <Words>1112</Words>
  <Application>Microsoft Office PowerPoint</Application>
  <PresentationFormat>On-screen Show (16:9)</PresentationFormat>
  <Paragraphs>98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Tw Cen MT</vt:lpstr>
      <vt:lpstr>Wingdings</vt:lpstr>
      <vt:lpstr>Wingdings 2</vt:lpstr>
      <vt:lpstr>WidescreenPresentation</vt:lpstr>
      <vt:lpstr>Exercises – biological signals</vt:lpstr>
      <vt:lpstr>What will we do today?</vt:lpstr>
      <vt:lpstr>The physiology behind EMG</vt:lpstr>
      <vt:lpstr>The physiology behind EMG</vt:lpstr>
      <vt:lpstr>The physiology behind EMG</vt:lpstr>
      <vt:lpstr>Structure of the EMG Signal</vt:lpstr>
      <vt:lpstr>EMG Measurement</vt:lpstr>
      <vt:lpstr>Exercice 1: EMG measurement with BIOPAC</vt:lpstr>
      <vt:lpstr>Exercice 2: EMG Biofeedback</vt:lpstr>
      <vt:lpstr>Exercice 3: EMG Force Competition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2019-06-06T22:35:38Z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