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441" r:id="rId4"/>
    <p:sldId id="451" r:id="rId5"/>
    <p:sldId id="452" r:id="rId6"/>
    <p:sldId id="450" r:id="rId7"/>
    <p:sldId id="445" r:id="rId8"/>
    <p:sldId id="446" r:id="rId9"/>
    <p:sldId id="447" r:id="rId10"/>
    <p:sldId id="454" r:id="rId11"/>
    <p:sldId id="453" r:id="rId12"/>
    <p:sldId id="449" r:id="rId13"/>
    <p:sldId id="455" r:id="rId14"/>
    <p:sldId id="456" r:id="rId15"/>
    <p:sldId id="457" r:id="rId16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228EA9-655A-46AF-BA27-23A3B7994864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417C35-9F84-42A1-92EC-5396AD335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7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7DEA08E7-45FE-4BC6-8D81-6F0CE97CD9AA}" type="datetimeFigureOut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  <a:extLst/>
          </a:lstStyle>
          <a:p>
            <a:pPr>
              <a:defRPr/>
            </a:pPr>
            <a:fld id="{E8B01E24-FF7C-4E22-B9F0-3F0718C3C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4744BA1-D0BC-4FEA-A88B-58726819741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363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8076AF-2593-4424-A89F-F599BCEB0A66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177800"/>
            <a:ext cx="5867400" cy="2730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B22A8F1-07B3-4C5C-9071-6C7047F468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84351-EA9C-4D31-8047-2CFEBAFC58F1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81D8B960-FBAE-4F57-BD51-B42012402A05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11B53-C2A2-4B85-BA52-9EAB277911E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F092B07-87F6-4F46-88AE-564448FD6578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B8693E03-0D8D-4DD2-8BB8-919DFC8908A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D00D8E-F5E7-4398-8261-D96C74ACC8A4}" type="slidenum">
              <a:rPr lang="en-US"/>
              <a:pPr>
                <a:defRPr/>
              </a:pPr>
              <a:t>‹#›</a:t>
            </a:fld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A249456E-6775-4106-B900-8DF97BDF1A1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21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8906E6-6270-42E3-8EF6-15BC232D9880}" type="slidenum">
              <a:rPr 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9EA42-4144-4F24-B97C-4175929D9255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82FB338-D0E6-48CE-9074-A33288FDD3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565776-582D-4C64-920C-52D7AE613B9D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B9065D1-D97F-4EF1-9659-CFB2503368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5B4C80-AACD-43F7-8B19-48645DF99A4F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60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A639C594-2165-4D66-9295-15AE708B19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3497263"/>
            <a:ext cx="1463675" cy="5349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3490913"/>
            <a:ext cx="7589837" cy="53498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fld id="{1BEDB7FF-105F-4279-88D0-FC7B6C51086B}" type="datetime1">
              <a:rPr lang="en-US"/>
              <a:pPr>
                <a:defRPr/>
              </a:pPr>
              <a:t>6/7/2019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rtlCol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0" b="1">
                <a:solidFill>
                  <a:srgbClr val="FFFFFF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1E71C-4ED7-440D-AE75-CDC4AAD15B22}" type="slidenum">
              <a:rPr lang="en-US"/>
              <a:pPr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300"/>
            <a:ext cx="4572000" cy="273050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123950"/>
            <a:ext cx="8153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FDF397D-0B73-4251-B62C-8F9028B7E957}" type="datetime1">
              <a:rPr lang="en-US"/>
              <a:pPr>
                <a:defRPr/>
              </a:pPr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44550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0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1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117475"/>
            <a:ext cx="876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Exercises – biological signals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/>
              <a:t>Exercise 7</a:t>
            </a:r>
            <a:r>
              <a:rPr lang="en-US" dirty="0"/>
              <a:t> - SS 2014 – Michel Kana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3: Relaxed with eyes closed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27432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EEG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be seated with legs fully relaxed and eyes closed during 120 seconds.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/>
              <a:t>Estimate the STD, AVG and CC of the alpha wave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Verify the following assertions</a:t>
            </a:r>
            <a:r>
              <a:rPr lang="de-DE" dirty="0"/>
              <a:t>:</a:t>
            </a:r>
            <a:r>
              <a:rPr lang="en-US" dirty="0"/>
              <a:t> 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Females tend to have higher mean frequency of alpha waves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Alpha amplitude tend to be higher in outgoing subjects</a:t>
            </a:r>
          </a:p>
        </p:txBody>
      </p:sp>
    </p:spTree>
    <p:extLst>
      <p:ext uri="{BB962C8B-B14F-4D97-AF65-F5344CB8AC3E}">
        <p14:creationId xmlns:p14="http://schemas.microsoft.com/office/powerpoint/2010/main" val="935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4: Mental math with eyes closed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2895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EEG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be seated with legs fully relaxed and eyes closed.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After 60 seconds of baseline measurement at rest, the subject should mentally find the reminder of 12345 divided by 12 during another 60 seconds.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Estimate the STD, AVG and CC of the alpha and beta waves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By how much did the amplitude of alpha waves changed</a:t>
            </a:r>
            <a:r>
              <a:rPr lang="de-DE" dirty="0"/>
              <a:t>?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</a:t>
            </a:r>
            <a:r>
              <a:rPr lang="de-DE" b="1" dirty="0"/>
              <a:t>5</a:t>
            </a:r>
            <a:r>
              <a:rPr lang="en-US" b="1" dirty="0"/>
              <a:t>: Hyperventilation with eyes closed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35052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EEG and PPG measurement with </a:t>
            </a:r>
            <a:r>
              <a:rPr lang="en-US" dirty="0" err="1"/>
              <a:t>Biopac</a:t>
            </a:r>
            <a:r>
              <a:rPr lang="en-US" dirty="0"/>
              <a:t>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be seated with legs fully relaxed and eyes closed.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increase breathing rate to 60 cycles per minute while breathing deeply during 120 seconds.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Estimate the STD, AVG and CC of the alpha wave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It is expected that carbon dioxide levels fall, pH increases, blood pressure decreases, overall brain activity increases, alpha rhythms increase. Can you verify?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Project 1: Cardiovascular Signal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PH (pulse height) and PP (peak-to-peak) values from a filtered PPG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MAP estimation using PH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Fourier transform of PP intervals and estimation of HF and LF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frequency, signal type (ECG or PPG or both) and channel numbers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PP, PH, MAP, LF, HF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PP, PH, MAP over the time for a given start and end timestamp and display the value of LF and HF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2: Nervous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Extraction of alpha, beta, theta, delta waves from a filtered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STD, AVG </a:t>
            </a:r>
            <a:r>
              <a:rPr lang="de-DE" dirty="0" err="1"/>
              <a:t>and</a:t>
            </a:r>
            <a:r>
              <a:rPr lang="de-DE" dirty="0"/>
              <a:t> CC</a:t>
            </a: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alpha, beta wave, theta, delta wave computation using Fourier or Wavelet transform or digital filtering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de-DE" dirty="0"/>
              <a:t>User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dirty="0"/>
              <a:t>execute STD, AVG, CC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signal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alpha, beta wave, theta, delta waves over the time for a given start and end timestamp and display the values for STD, AVG and CC</a:t>
            </a:r>
          </a:p>
          <a:p>
            <a:pPr marL="320675" lvl="1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de-DE" b="1" dirty="0"/>
              <a:t>Team Projects</a:t>
            </a:r>
            <a:endParaRPr lang="en-US" b="1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9144000" cy="4419600"/>
          </a:xfrm>
        </p:spPr>
        <p:txBody>
          <a:bodyPr>
            <a:normAutofit fontScale="70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Project 3: Muscle Activity Analyzer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Digital filtering of a raw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rectified EMG from a filtered EMG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the spectrum of the filtered EMG signal using Fourier transform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Computation of RMS, ARV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Implementation in </a:t>
            </a:r>
            <a:r>
              <a:rPr lang="en-US" dirty="0" err="1"/>
              <a:t>Matlab</a:t>
            </a:r>
            <a:r>
              <a:rPr lang="en-US" dirty="0"/>
              <a:t>, if possible with an interactive GUI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import the raw signal import from a </a:t>
            </a:r>
            <a:r>
              <a:rPr lang="en-US" dirty="0" err="1"/>
              <a:t>Biopac</a:t>
            </a:r>
            <a:r>
              <a:rPr lang="en-US" dirty="0"/>
              <a:t> text export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enter the sampling frequency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filter the raw signal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rectified EMG computation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Fourier transform of the rectified EMG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execute RMS, ARV computation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plots of the raw EMG, rectified EMG, EMG Fourier transform for a given start and end timestamp</a:t>
            </a:r>
          </a:p>
          <a:p>
            <a:pPr marL="915352" lvl="2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User should be able to display the values for RMS, ARV for a given start and end timestamp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473075"/>
          </a:xfrm>
        </p:spPr>
        <p:txBody>
          <a:bodyPr/>
          <a:lstStyle/>
          <a:p>
            <a:pPr eaLnBrk="1" hangingPunct="1"/>
            <a:r>
              <a:rPr lang="en-US"/>
              <a:t>What will we do today?</a:t>
            </a:r>
            <a:endParaRPr lang="cs-CZ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742950"/>
            <a:ext cx="6781800" cy="3962400"/>
          </a:xfrm>
        </p:spPr>
        <p:txBody>
          <a:bodyPr/>
          <a:lstStyle/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The physiology behind EEG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Structure of the EEG Signal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EEG measurement with BIOPAC</a:t>
            </a:r>
          </a:p>
          <a:p>
            <a:pPr marL="514350" indent="-514350" eaLnBrk="1" hangingPunct="1">
              <a:buFont typeface="Tw Cen MT" pitchFamily="34" charset="0"/>
              <a:buAutoNum type="arabicPeriod"/>
            </a:pPr>
            <a:r>
              <a:rPr lang="en-US" sz="2600" b="1" dirty="0"/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742950"/>
            <a:ext cx="4724400" cy="440055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/>
              <a:t>The nervous system is composed of neurons and glial cells</a:t>
            </a:r>
          </a:p>
          <a:p>
            <a:pPr eaLnBrk="1" hangingPunct="1">
              <a:defRPr/>
            </a:pPr>
            <a:r>
              <a:rPr lang="en-US" dirty="0"/>
              <a:t>Neurons are excitable cells that generate and carry electrical signals that are called action potentials</a:t>
            </a:r>
          </a:p>
          <a:p>
            <a:pPr eaLnBrk="1" hangingPunct="1">
              <a:defRPr/>
            </a:pPr>
            <a:r>
              <a:rPr lang="en-US" dirty="0"/>
              <a:t>The electrical activity spreading through the head and reaches the scalp</a:t>
            </a:r>
          </a:p>
          <a:p>
            <a:pPr eaLnBrk="1" hangingPunct="1">
              <a:defRPr/>
            </a:pPr>
            <a:r>
              <a:rPr lang="en-US" dirty="0"/>
              <a:t>The resulting voltage differences can be recorded as the electroencephalogram (EEG)</a:t>
            </a:r>
          </a:p>
          <a:p>
            <a:r>
              <a:rPr lang="en-US" dirty="0"/>
              <a:t>EEG reflects the summation of synchronous activity of many neurons with similar spatial orientations</a:t>
            </a:r>
          </a:p>
          <a:p>
            <a:r>
              <a:rPr lang="en-US" dirty="0"/>
              <a:t>EEG offers a good millisecond temporal resolution, however with limited spatial resolution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The physiology behind </a:t>
            </a:r>
            <a:r>
              <a:rPr lang="cs-CZ" b="1" dirty="0"/>
              <a:t>E</a:t>
            </a:r>
            <a:r>
              <a:rPr lang="en-US" b="1" dirty="0"/>
              <a:t>E</a:t>
            </a:r>
            <a:r>
              <a:rPr lang="cs-CZ" b="1" dirty="0"/>
              <a:t>G</a:t>
            </a:r>
            <a:endParaRPr lang="en-US" b="1" dirty="0"/>
          </a:p>
        </p:txBody>
      </p:sp>
      <p:pic>
        <p:nvPicPr>
          <p:cNvPr id="3" name="Picture 2" descr="https://encrypted-tbn1.gstatic.com/images?q=tbn:ANd9GcT5R7FiCZIE8B3FZX_deQf9ASXKwelW4zwtDHj0PWMJUln6FiZ5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92" y="971550"/>
            <a:ext cx="310895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s.brown.edu/people/tld/note/blog/12/12/17/figures/action_potential_ti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4714"/>
            <a:ext cx="2133600" cy="21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4648200" cy="13716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Characteristics of the EEG signal</a:t>
            </a:r>
          </a:p>
          <a:p>
            <a:pPr lvl="1" eaLnBrk="1" hangingPunct="1">
              <a:defRPr/>
            </a:pPr>
            <a:r>
              <a:rPr lang="en-US" sz="2400" dirty="0"/>
              <a:t>Frequency components up to 300 Hz.</a:t>
            </a:r>
          </a:p>
          <a:p>
            <a:pPr lvl="1" eaLnBrk="1" hangingPunct="1">
              <a:defRPr/>
            </a:pPr>
            <a:r>
              <a:rPr lang="en-US" sz="2400" dirty="0"/>
              <a:t>Amplitude in order to µvolts.</a:t>
            </a:r>
            <a:endParaRPr lang="en-US" b="1" dirty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EEG Signal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04850"/>
            <a:ext cx="38004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7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819150"/>
            <a:ext cx="8763000" cy="432435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Characteristics of the EEG signal</a:t>
            </a:r>
          </a:p>
          <a:p>
            <a:pPr lvl="1" eaLnBrk="1" hangingPunct="1">
              <a:defRPr/>
            </a:pPr>
            <a:r>
              <a:rPr lang="en-US" sz="2400" dirty="0"/>
              <a:t>Frequency components up to 300 Hz.</a:t>
            </a:r>
          </a:p>
          <a:p>
            <a:pPr lvl="1" eaLnBrk="1" hangingPunct="1">
              <a:defRPr/>
            </a:pPr>
            <a:r>
              <a:rPr lang="en-US" sz="2400" dirty="0"/>
              <a:t>Amplitude in order to µvolts.</a:t>
            </a:r>
            <a:endParaRPr lang="en-US" b="1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Waves in the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Delta wave: </a:t>
            </a:r>
            <a:r>
              <a:rPr lang="en-US" dirty="0"/>
              <a:t>high amplitude neural oscillations in the frequency range of 0.5 – 4 Hz. They are primarily associated with deep sleep.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Theta wave: </a:t>
            </a:r>
            <a:r>
              <a:rPr lang="en-US" dirty="0"/>
              <a:t>neural oscillations in the frequency range of 4 – 8 Hz. They have been associated with access to unconsciousness, creative inspiration and deep meditation.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Alpha wave: </a:t>
            </a:r>
            <a:r>
              <a:rPr lang="en-US" dirty="0"/>
              <a:t>neural oscillations in the frequency range of 8 – 13 Hz. They are associated to a relaxed awareness without any attention or concentration. They should be reduced or eliminated by opening the eyes, by hearing unfamiliar sounds, by anxiety, mental concentration or attention.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Beta wave: </a:t>
            </a:r>
            <a:r>
              <a:rPr lang="en-US" dirty="0"/>
              <a:t>neural oscillations in the frequency range of 13 – 30 Hz. They are associated with active thinking, active attention, focus on the outside world, or solving concrete problems.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Gamma wave: </a:t>
            </a:r>
            <a:r>
              <a:rPr lang="en-US" dirty="0"/>
              <a:t>neural oscillations in the frequency range of 30 – 90 Hz. They are suggested to be related to consciousness.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EEG Signal</a:t>
            </a:r>
          </a:p>
        </p:txBody>
      </p:sp>
    </p:spTree>
    <p:extLst>
      <p:ext uri="{BB962C8B-B14F-4D97-AF65-F5344CB8AC3E}">
        <p14:creationId xmlns:p14="http://schemas.microsoft.com/office/powerpoint/2010/main" val="29986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6200" y="3257550"/>
            <a:ext cx="8763000" cy="1885950"/>
          </a:xfrm>
        </p:spPr>
        <p:txBody>
          <a:bodyPr>
            <a:normAutofit fontScale="92500" lnSpcReduction="20000"/>
          </a:bodyPr>
          <a:lstStyle/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Parameters in the EEG signal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Standard deviation (STD): </a:t>
            </a:r>
            <a:r>
              <a:rPr lang="en-US" sz="2300" dirty="0"/>
              <a:t>measure of activity in the brain wave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Average Value (AVG): </a:t>
            </a:r>
            <a:r>
              <a:rPr lang="en-US" sz="2300" dirty="0"/>
              <a:t>measure of mean amplitude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300" b="1" dirty="0"/>
              <a:t>Cycle Count (CC): </a:t>
            </a:r>
            <a:r>
              <a:rPr lang="en-US" sz="2300" dirty="0"/>
              <a:t>measure of central frequency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Structure of the EEG Signal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66750"/>
            <a:ext cx="5029200" cy="268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9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en-US" b="1" dirty="0"/>
              <a:t>EEG Measurement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3"/>
          </p:nvPr>
        </p:nvSpPr>
        <p:spPr>
          <a:xfrm>
            <a:off x="2714626" y="2419350"/>
            <a:ext cx="6276974" cy="2724150"/>
          </a:xfrm>
        </p:spPr>
        <p:txBody>
          <a:bodyPr>
            <a:normAutofit fontScale="5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Operational configuration</a:t>
            </a:r>
          </a:p>
          <a:p>
            <a:pPr lvl="1" eaLnBrk="1" hangingPunct="1">
              <a:defRPr/>
            </a:pPr>
            <a:r>
              <a:rPr lang="en-US" sz="2500" dirty="0"/>
              <a:t>Multichannel recording with an electrodes cap using 10 to 20 Ag–</a:t>
            </a:r>
            <a:r>
              <a:rPr lang="en-US" sz="2500" dirty="0" err="1"/>
              <a:t>AgCl</a:t>
            </a:r>
            <a:r>
              <a:rPr lang="en-US" sz="2500" dirty="0"/>
              <a:t> disks.</a:t>
            </a:r>
          </a:p>
          <a:p>
            <a:pPr lvl="2" eaLnBrk="1" hangingPunct="1">
              <a:defRPr/>
            </a:pPr>
            <a:r>
              <a:rPr lang="en-US" sz="2200" dirty="0"/>
              <a:t>For example, C3 and C4 can be used to record the right and left finger movement related signals</a:t>
            </a:r>
          </a:p>
          <a:p>
            <a:pPr lvl="1" eaLnBrk="1" hangingPunct="1">
              <a:defRPr/>
            </a:pPr>
            <a:r>
              <a:rPr lang="en-US" sz="2500" dirty="0"/>
              <a:t>1-Channel recording.</a:t>
            </a:r>
          </a:p>
          <a:p>
            <a:pPr lvl="1" eaLnBrk="1" hangingPunct="1">
              <a:defRPr/>
            </a:pPr>
            <a:r>
              <a:rPr lang="en-US" sz="2500" dirty="0"/>
              <a:t>Differential or referential electrodes setup.</a:t>
            </a:r>
          </a:p>
          <a:p>
            <a:pPr eaLnBrk="1" hangingPunct="1">
              <a:defRPr/>
            </a:pPr>
            <a:r>
              <a:rPr lang="en-US" b="1" dirty="0"/>
              <a:t>Noise sources</a:t>
            </a:r>
            <a:endParaRPr lang="de-DE" sz="2800" dirty="0"/>
          </a:p>
          <a:p>
            <a:pPr lvl="1" eaLnBrk="1" hangingPunct="1">
              <a:defRPr/>
            </a:pPr>
            <a:r>
              <a:rPr lang="en-US" sz="2500" dirty="0"/>
              <a:t>Muscle movement artifact (0 to 1000 Hz)</a:t>
            </a:r>
          </a:p>
          <a:p>
            <a:pPr lvl="1" eaLnBrk="1" hangingPunct="1">
              <a:defRPr/>
            </a:pPr>
            <a:r>
              <a:rPr lang="en-US" sz="2500" dirty="0"/>
              <a:t>Motion artifact from electrode movements (0 to 20 Hz)</a:t>
            </a:r>
          </a:p>
          <a:p>
            <a:pPr lvl="1" eaLnBrk="1" hangingPunct="1">
              <a:defRPr/>
            </a:pPr>
            <a:r>
              <a:rPr lang="en-US" sz="2500" dirty="0"/>
              <a:t>Power line interference (60 or 50 Hz) </a:t>
            </a:r>
            <a:endParaRPr lang="en-US" b="1" dirty="0"/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b="1" dirty="0"/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  <p:pic>
        <p:nvPicPr>
          <p:cNvPr id="6146" name="Picture 2" descr="http://elte.prompt.hu/sites/default/files/tananyagok/06_VilagiIldiko-Elettani_gyakorlatok/images/13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1" y="666750"/>
            <a:ext cx="4876799" cy="1810794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2571750"/>
            <a:ext cx="2438400" cy="246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5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b="1" dirty="0" err="1"/>
              <a:t>Exercice</a:t>
            </a:r>
            <a:r>
              <a:rPr lang="en-US" b="1" dirty="0"/>
              <a:t> </a:t>
            </a:r>
            <a:r>
              <a:rPr lang="cs-CZ" b="1" dirty="0"/>
              <a:t>1</a:t>
            </a:r>
            <a:r>
              <a:rPr lang="en-US" b="1" dirty="0"/>
              <a:t>: EEG measurement with BIOPAC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7115174" cy="447675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 err="1"/>
              <a:t>Biopac</a:t>
            </a:r>
            <a:r>
              <a:rPr lang="en-US" sz="3000" b="1" dirty="0"/>
              <a:t> MP35 measurement system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EEG is recorded using </a:t>
            </a:r>
            <a:r>
              <a:rPr lang="en-US" dirty="0" err="1"/>
              <a:t>Biopac</a:t>
            </a:r>
            <a:r>
              <a:rPr lang="en-US" dirty="0"/>
              <a:t> SS2L wires plugged in the third channel.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Electrodes are attached as depicted, </a:t>
            </a:r>
            <a:r>
              <a:rPr lang="en-US" sz="2800" dirty="0"/>
              <a:t>avoiding hair between scalp and electrodes.</a:t>
            </a:r>
            <a:endParaRPr lang="en-US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err="1"/>
              <a:t>Biopac</a:t>
            </a:r>
            <a:r>
              <a:rPr lang="en-US" b="1" dirty="0"/>
              <a:t> Student Lab PRO software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The acquisition is set up at a sampling rate of </a:t>
            </a:r>
            <a:r>
              <a:rPr lang="en-US" i="1" dirty="0"/>
              <a:t>500 Hz</a:t>
            </a:r>
            <a:r>
              <a:rPr lang="en-US" dirty="0"/>
              <a:t>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Analog </a:t>
            </a:r>
            <a:r>
              <a:rPr lang="en-US" sz="2500" dirty="0"/>
              <a:t>Channel CH1 should have the preset </a:t>
            </a:r>
            <a:r>
              <a:rPr lang="en-US" sz="2500" i="1" dirty="0"/>
              <a:t>Electroencephalogram EEG (.5-100Hz)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C1 should have the preset </a:t>
            </a:r>
            <a:r>
              <a:rPr lang="en-US" sz="2500" i="1" dirty="0"/>
              <a:t>EEG alpha (8-13Hz)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C2 should have the preset </a:t>
            </a:r>
            <a:r>
              <a:rPr lang="en-US" sz="2500" i="1" dirty="0"/>
              <a:t>EEG beta (13-30Hz)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C3 should have the preset </a:t>
            </a:r>
            <a:r>
              <a:rPr lang="en-US" sz="2500" i="1" dirty="0"/>
              <a:t>EEG delta (0.5-4Hz)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C4 should have the preset </a:t>
            </a:r>
            <a:r>
              <a:rPr lang="en-US" sz="2500" i="1" dirty="0"/>
              <a:t>EEG theta (4-8Hz)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Calculation Channel C5 should have the preset </a:t>
            </a:r>
            <a:r>
              <a:rPr lang="en-US" sz="2500" i="1" dirty="0"/>
              <a:t>EEG gamma (30-90Hz)</a:t>
            </a:r>
          </a:p>
          <a:p>
            <a:pPr marL="319405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/>
              <a:t>EEG parameters calculation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500" dirty="0"/>
              <a:t>Estimate the STD, AVG and CC of each of the five brain waves</a:t>
            </a:r>
          </a:p>
        </p:txBody>
      </p:sp>
      <p:pic>
        <p:nvPicPr>
          <p:cNvPr id="8" name="Picture 2" descr="http://elte.prompt.hu/sites/default/files/tananyagok/06_VilagiIldiko-Elettani_gyakorlatok/images/13_4.jpg"/>
          <p:cNvPicPr>
            <a:picLocks noChangeAspect="1" noChangeArrowheads="1"/>
          </p:cNvPicPr>
          <p:nvPr/>
        </p:nvPicPr>
        <p:blipFill rotWithShape="1">
          <a:blip r:embed="rId2"/>
          <a:srcRect l="4296" r="54102"/>
          <a:stretch/>
        </p:blipFill>
        <p:spPr bwMode="auto">
          <a:xfrm>
            <a:off x="7115174" y="819150"/>
            <a:ext cx="2028826" cy="1810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24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152400" y="117475"/>
            <a:ext cx="8991600" cy="473075"/>
          </a:xfrm>
        </p:spPr>
        <p:txBody>
          <a:bodyPr/>
          <a:lstStyle/>
          <a:p>
            <a:pPr marL="514350" indent="-514350" eaLnBrk="1" hangingPunct="1"/>
            <a:r>
              <a:rPr lang="en-US" sz="3000" b="1" dirty="0" err="1"/>
              <a:t>Exercice</a:t>
            </a:r>
            <a:r>
              <a:rPr lang="en-US" sz="3000" b="1" dirty="0"/>
              <a:t> 2: Relaxed with eyes open without blinking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8839200" cy="22098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000" b="1" dirty="0"/>
              <a:t>Procedure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Subject is instrumented for EEG measurement with </a:t>
            </a:r>
            <a:r>
              <a:rPr lang="en-US" dirty="0" err="1"/>
              <a:t>Biopac</a:t>
            </a:r>
            <a:r>
              <a:rPr lang="en-US" dirty="0"/>
              <a:t>. 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subject should be seated with legs fully relaxed and keep eyes open, staring at the computer screen without blinking during min 10 seconds.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/>
              <a:t>Evaluation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/>
              <a:t>Estimate the STD of the all brain waves</a:t>
            </a:r>
          </a:p>
        </p:txBody>
      </p:sp>
    </p:spTree>
    <p:extLst>
      <p:ext uri="{BB962C8B-B14F-4D97-AF65-F5344CB8AC3E}">
        <p14:creationId xmlns:p14="http://schemas.microsoft.com/office/powerpoint/2010/main" val="42677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1412</Words>
  <Application>Microsoft Office PowerPoint</Application>
  <PresentationFormat>On-screen Show (16:9)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Wingdings 2</vt:lpstr>
      <vt:lpstr>WidescreenPresentation</vt:lpstr>
      <vt:lpstr>Exercises – biological signals</vt:lpstr>
      <vt:lpstr>What will we do today?</vt:lpstr>
      <vt:lpstr>The physiology behind EEG</vt:lpstr>
      <vt:lpstr>Structure of the EEG Signal</vt:lpstr>
      <vt:lpstr>Structure of the EEG Signal</vt:lpstr>
      <vt:lpstr>Structure of the EEG Signal</vt:lpstr>
      <vt:lpstr>EEG Measurement</vt:lpstr>
      <vt:lpstr>Exercice 1: EEG measurement with BIOPAC</vt:lpstr>
      <vt:lpstr>Exercice 2: Relaxed with eyes open without blinking</vt:lpstr>
      <vt:lpstr>Exercice 3: Relaxed with eyes closed</vt:lpstr>
      <vt:lpstr>Exercice 4: Mental math with eyes closed</vt:lpstr>
      <vt:lpstr>Exercice 5: Hyperventilation with eyes closed</vt:lpstr>
      <vt:lpstr>Team Projects</vt:lpstr>
      <vt:lpstr>Team Projects</vt:lpstr>
      <vt:lpstr>Team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2019-06-06T22:21:56Z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